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32" r:id="rId3"/>
    <p:sldId id="258" r:id="rId4"/>
    <p:sldId id="322" r:id="rId5"/>
    <p:sldId id="359" r:id="rId6"/>
    <p:sldId id="360" r:id="rId7"/>
    <p:sldId id="264" r:id="rId8"/>
    <p:sldId id="348" r:id="rId9"/>
    <p:sldId id="350" r:id="rId10"/>
    <p:sldId id="349" r:id="rId11"/>
    <p:sldId id="361" r:id="rId12"/>
    <p:sldId id="355" r:id="rId13"/>
    <p:sldId id="356" r:id="rId14"/>
    <p:sldId id="357" r:id="rId15"/>
    <p:sldId id="362" r:id="rId16"/>
    <p:sldId id="333" r:id="rId17"/>
    <p:sldId id="358" r:id="rId18"/>
    <p:sldId id="363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B5C01"/>
    <a:srgbClr val="FF5050"/>
    <a:srgbClr val="FF0066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0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gif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6" Type="http://schemas.openxmlformats.org/officeDocument/2006/relationships/image" Target="../media/image1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57" y="1529407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画国旗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教师：赵艳萍</a:t>
            </a:r>
          </a:p>
        </p:txBody>
      </p:sp>
      <p:sp>
        <p:nvSpPr>
          <p:cNvPr id="85" name="文本框 84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Add anything what you want and what you like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91" y="-23588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://image.mamicode.com/info/201805/201805131749592235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61" y="1719927"/>
            <a:ext cx="8701251" cy="40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9481" y="438149"/>
            <a:ext cx="8047563" cy="73645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54476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习：画一个国旗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~1.USE\AppData\Local\Temp\WeChat Files\4a2a8c8d28d314718c64ece0cd0e3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13" y="1687588"/>
            <a:ext cx="6099097" cy="41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7971" y="5495114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</a:rPr>
              <a:t>-320</a:t>
            </a:r>
            <a:r>
              <a:rPr lang="zh-CN" altLang="en-US" sz="2800" dirty="0" smtClean="0">
                <a:solidFill>
                  <a:srgbClr val="FFFF00"/>
                </a:solidFill>
              </a:rPr>
              <a:t>，</a:t>
            </a:r>
            <a:r>
              <a:rPr lang="en-US" altLang="zh-CN" sz="2800" dirty="0" smtClean="0">
                <a:solidFill>
                  <a:srgbClr val="FFFF00"/>
                </a:solidFill>
              </a:rPr>
              <a:t>-260</a:t>
            </a:r>
            <a:r>
              <a:rPr lang="zh-CN" altLang="en-US" sz="2800" dirty="0" smtClean="0">
                <a:solidFill>
                  <a:srgbClr val="FFFF00"/>
                </a:solidFill>
              </a:rPr>
              <a:t>）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9751994" y="1687588"/>
            <a:ext cx="191069" cy="4128332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96787" y="343094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</a:rPr>
              <a:t>440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 rot="5400000">
            <a:off x="6497726" y="2873250"/>
            <a:ext cx="191071" cy="6099097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6814" y="618632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</a:rPr>
              <a:t>660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360" y="1687588"/>
            <a:ext cx="281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大五星</a:t>
            </a:r>
            <a:r>
              <a:rPr lang="zh-CN" alt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-260</a:t>
            </a:r>
            <a:r>
              <a:rPr lang="zh-CN" alt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100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360" y="2241769"/>
            <a:ext cx="27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小</a:t>
            </a:r>
            <a:r>
              <a:rPr lang="zh-CN" altLang="en-US" sz="2400" dirty="0" smtClean="0">
                <a:solidFill>
                  <a:srgbClr val="FFFF00"/>
                </a:solidFill>
              </a:rPr>
              <a:t>五星</a:t>
            </a:r>
            <a:r>
              <a:rPr lang="en-US" altLang="zh-CN" sz="2400" dirty="0" smtClean="0">
                <a:solidFill>
                  <a:srgbClr val="FFFF00"/>
                </a:solidFill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-130 130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360" y="2795950"/>
            <a:ext cx="27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小</a:t>
            </a:r>
            <a:r>
              <a:rPr lang="zh-CN" altLang="en-US" sz="2400" dirty="0" smtClean="0">
                <a:solidFill>
                  <a:srgbClr val="FFFF00"/>
                </a:solidFill>
              </a:rPr>
              <a:t>五星</a:t>
            </a:r>
            <a:r>
              <a:rPr lang="en-US" altLang="zh-CN" sz="2400" dirty="0" smtClean="0">
                <a:solidFill>
                  <a:srgbClr val="FFFF00"/>
                </a:solidFill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-97 90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360" y="3904311"/>
            <a:ext cx="27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小</a:t>
            </a:r>
            <a:r>
              <a:rPr lang="zh-CN" altLang="en-US" sz="2400" dirty="0" smtClean="0">
                <a:solidFill>
                  <a:srgbClr val="FFFF00"/>
                </a:solidFill>
              </a:rPr>
              <a:t>五星</a:t>
            </a:r>
            <a:r>
              <a:rPr lang="en-US" altLang="zh-CN" sz="2400" dirty="0">
                <a:solidFill>
                  <a:srgbClr val="FFFF00"/>
                </a:solidFill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-130 5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360" y="3350131"/>
            <a:ext cx="27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小</a:t>
            </a:r>
            <a:r>
              <a:rPr lang="zh-CN" altLang="en-US" sz="2400" dirty="0" smtClean="0">
                <a:solidFill>
                  <a:srgbClr val="FFFF00"/>
                </a:solidFill>
              </a:rPr>
              <a:t>五星</a:t>
            </a:r>
            <a:r>
              <a:rPr lang="en-US" altLang="zh-CN" sz="2400" dirty="0">
                <a:solidFill>
                  <a:srgbClr val="FFFF00"/>
                </a:solidFill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-97 50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8781" y="4521702"/>
            <a:ext cx="27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五星</a:t>
            </a:r>
            <a:r>
              <a:rPr lang="zh-CN" altLang="en-US" sz="2400" dirty="0">
                <a:solidFill>
                  <a:srgbClr val="FFFF00"/>
                </a:solidFill>
              </a:rPr>
              <a:t>边</a:t>
            </a:r>
            <a:r>
              <a:rPr lang="zh-CN" altLang="en-US" sz="2400" dirty="0" smtClean="0">
                <a:solidFill>
                  <a:srgbClr val="FFFF00"/>
                </a:solidFill>
              </a:rPr>
              <a:t>长</a:t>
            </a:r>
            <a:r>
              <a:rPr lang="en-US" altLang="zh-CN" sz="2400" dirty="0" smtClean="0">
                <a:solidFill>
                  <a:srgbClr val="FFFF00"/>
                </a:solidFill>
              </a:rPr>
              <a:t>99</a:t>
            </a:r>
            <a:r>
              <a:rPr lang="zh-CN" altLang="en-US" sz="2400" dirty="0" smtClean="0">
                <a:solidFill>
                  <a:srgbClr val="FFFF00"/>
                </a:solidFill>
              </a:rPr>
              <a:t>和</a:t>
            </a:r>
            <a:r>
              <a:rPr lang="en-US" altLang="zh-CN" sz="2400" dirty="0" smtClean="0">
                <a:solidFill>
                  <a:srgbClr val="FFFF00"/>
                </a:solidFill>
              </a:rPr>
              <a:t>33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" grpId="0"/>
      <p:bldP spid="7" grpId="0" animBg="1"/>
      <p:bldP spid="14" grpId="0"/>
      <p:bldP spid="17" grpId="0" animBg="1"/>
      <p:bldP spid="18" grpId="0"/>
      <p:bldP spid="10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9481" y="438149"/>
            <a:ext cx="8047563" cy="73645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54476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习：画一个国旗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~1.USE\AppData\Local\Temp\WeChat Files\4a2a8c8d28d314718c64ece0cd0e3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5" y="2429301"/>
            <a:ext cx="3945506" cy="26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18245" y="14491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turtle.goto(-320,-260)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turtle.color('red', 'red')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range(1,3):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    turtle.forward(660)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    turtle.left(90)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    turtle.forward(440)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    turtle.left(90)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0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9481" y="438149"/>
            <a:ext cx="8047563" cy="73645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54476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习：画一个国旗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~1.USE\AppData\Local\Temp\WeChat Files\4a2a8c8d28d314718c64ece0cd0e3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5" y="2429301"/>
            <a:ext cx="3945506" cy="26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409063" y="221033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turtle.goto(-260, 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turtle.color('yellow', 'yellow')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range(1,6):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turtle.forward(99)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turtle.right(144)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9481" y="438149"/>
            <a:ext cx="8047563" cy="73645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54476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习：画一个国旗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~1.USE\AppData\Local\Temp\WeChat Files\4a2a8c8d28d314718c64ece0cd0e3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5" y="2429301"/>
            <a:ext cx="3945506" cy="26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409063" y="22103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turtle.goto(-130, 130)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turtle.color('yellow', 'yellow')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range(1,6):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turtle.forward(33)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turtle.left(144)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9481" y="438149"/>
            <a:ext cx="8047563" cy="73645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54476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习：画一个国旗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~1.USE\AppData\Local\Temp\WeChat Files\4a2a8c8d28d314718c64ece0cd0e3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5" y="2429301"/>
            <a:ext cx="3945506" cy="26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299881" y="158254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turtle.goto(-130, 130)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turtle.pencolor('yellow')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turtle.fillcolor('yellow')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turtle.setheading(36)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range(5):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turtle.forward(100)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turtle.right(144)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8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2608" y="1102043"/>
            <a:ext cx="3377028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画出</a:t>
            </a:r>
            <a:r>
              <a:rPr lang="zh-CN" altLang="en-US" sz="2800" dirty="0">
                <a:solidFill>
                  <a:schemeClr val="bg1"/>
                </a:solidFill>
              </a:rPr>
              <a:t>下</a:t>
            </a:r>
            <a:r>
              <a:rPr lang="zh-CN" altLang="en-US" sz="2800" dirty="0" smtClean="0">
                <a:solidFill>
                  <a:schemeClr val="bg1"/>
                </a:solidFill>
              </a:rPr>
              <a:t>图中的魔法棒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9" y="3779825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C:\Users\ADMINI~1.USE\AppData\Local\Temp\WeChat Files\78b51184aa204a1250e04e66fdd110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28" y="2212899"/>
            <a:ext cx="2649788" cy="362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DMINI~1.USE\AppData\Local\Temp\WeChat Files\78b51184aa204a1250e04e66fdd110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86" y="3932682"/>
            <a:ext cx="1985920" cy="271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622088" y="25728"/>
            <a:ext cx="4048836" cy="3539430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turtle.pencolor('orange')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turtle.fillcolor('orange')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range(5):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turtle.forward(100)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turtle.right(144)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0924" y="2115899"/>
            <a:ext cx="4239904" cy="4401205"/>
          </a:xfrm>
          <a:prstGeom prst="rect">
            <a:avLst/>
          </a:prstGeom>
          <a:ln w="38100">
            <a:solidFill>
              <a:srgbClr val="FFFF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turtle.goto(20, -7)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turtle.pencolor('yellow')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turtle.fillcolor('yellow')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range(5):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turtle.forward(60)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turtle.right(144)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971" y="3562549"/>
            <a:ext cx="4148920" cy="3108543"/>
          </a:xfrm>
          <a:prstGeom prst="rect">
            <a:avLst/>
          </a:prstGeom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turtle.goto(50, -36)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turtle.pencolor('orange')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turtle.pensize(7)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turtle.goto(50, -150)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2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681" y="-24453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画国旗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959" y="2127966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410714" y="1100411"/>
            <a:ext cx="887969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</a:t>
            </a:r>
            <a:r>
              <a:rPr lang="en-US" altLang="zh-CN" sz="3200" dirty="0" smtClean="0">
                <a:solidFill>
                  <a:schemeClr val="bg1"/>
                </a:solidFill>
              </a:rPr>
              <a:t>urtle.forward()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</a:rPr>
              <a:t>turtle.backward()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向小海龟对着的方向前进或后退，单位是像素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0715" y="2598704"/>
            <a:ext cx="815636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turtle.left(angle)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</a:rPr>
              <a:t>turtle.right(angle)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左</a:t>
            </a:r>
            <a:r>
              <a:rPr lang="zh-CN" altLang="en-US" sz="3200" dirty="0" smtClean="0">
                <a:solidFill>
                  <a:schemeClr val="bg1"/>
                </a:solidFill>
              </a:rPr>
              <a:t>转或右转，单位为角度，相对角度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715" y="4096997"/>
            <a:ext cx="1012164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turtle.color()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设</a:t>
            </a:r>
            <a:r>
              <a:rPr lang="zh-CN" altLang="en-US" sz="3200" dirty="0" smtClean="0">
                <a:solidFill>
                  <a:schemeClr val="bg1"/>
                </a:solidFill>
              </a:rPr>
              <a:t>置画笔的颜色和填充颜色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第一</a:t>
            </a:r>
            <a:r>
              <a:rPr lang="zh-CN" altLang="en-US" sz="3200" dirty="0" smtClean="0">
                <a:solidFill>
                  <a:schemeClr val="bg1"/>
                </a:solidFill>
              </a:rPr>
              <a:t>个参数代表画笔颜色，第二个参数代表填充颜色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0714" y="1100411"/>
            <a:ext cx="935736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turtle.begin_fill()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开</a:t>
            </a:r>
            <a:r>
              <a:rPr lang="zh-CN" altLang="en-US" sz="3200" dirty="0" smtClean="0">
                <a:solidFill>
                  <a:schemeClr val="bg1"/>
                </a:solidFill>
              </a:rPr>
              <a:t>始填充，必须与</a:t>
            </a:r>
            <a:r>
              <a:rPr lang="en-US" altLang="zh-CN" sz="3200" dirty="0" smtClean="0">
                <a:solidFill>
                  <a:schemeClr val="bg1"/>
                </a:solidFill>
              </a:rPr>
              <a:t>end_fill()</a:t>
            </a:r>
            <a:r>
              <a:rPr lang="zh-CN" altLang="en-US" sz="3200" dirty="0" smtClean="0">
                <a:solidFill>
                  <a:schemeClr val="bg1"/>
                </a:solidFill>
              </a:rPr>
              <a:t>成对使用，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</a:rPr>
              <a:t>没有</a:t>
            </a:r>
            <a:r>
              <a:rPr lang="zh-CN" altLang="en-US" sz="3200" dirty="0" smtClean="0">
                <a:solidFill>
                  <a:schemeClr val="bg1"/>
                </a:solidFill>
              </a:rPr>
              <a:t>参数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0714" y="2598704"/>
            <a:ext cx="919359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turtle.end_fill()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结束填</a:t>
            </a:r>
            <a:r>
              <a:rPr lang="zh-CN" altLang="en-US" sz="3200" dirty="0">
                <a:solidFill>
                  <a:schemeClr val="bg1"/>
                </a:solidFill>
              </a:rPr>
              <a:t>充，必须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en-US" altLang="zh-CN" sz="3200" dirty="0">
                <a:solidFill>
                  <a:schemeClr val="bg1"/>
                </a:solidFill>
              </a:rPr>
              <a:t>begin_fill </a:t>
            </a:r>
            <a:r>
              <a:rPr lang="en-US" altLang="zh-CN" sz="3200" dirty="0" smtClean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成对使用，</a:t>
            </a: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</a:rPr>
              <a:t>没有</a:t>
            </a:r>
            <a:r>
              <a:rPr lang="zh-CN" altLang="en-US" sz="3200" dirty="0">
                <a:solidFill>
                  <a:schemeClr val="bg1"/>
                </a:solidFill>
              </a:rPr>
              <a:t>参数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715" y="4096997"/>
            <a:ext cx="1012164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turtle.pensize()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设</a:t>
            </a:r>
            <a:r>
              <a:rPr lang="zh-CN" altLang="en-US" sz="3200" dirty="0" smtClean="0">
                <a:solidFill>
                  <a:schemeClr val="bg1"/>
                </a:solidFill>
              </a:rPr>
              <a:t>置画笔的</a:t>
            </a:r>
            <a:r>
              <a:rPr lang="zh-CN" altLang="en-US" sz="3200" dirty="0">
                <a:solidFill>
                  <a:schemeClr val="bg1"/>
                </a:solidFill>
              </a:rPr>
              <a:t>粗</a:t>
            </a:r>
            <a:r>
              <a:rPr lang="zh-CN" altLang="en-US" sz="3200" dirty="0" smtClean="0">
                <a:solidFill>
                  <a:schemeClr val="bg1"/>
                </a:solidFill>
              </a:rPr>
              <a:t>细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0714" y="1100411"/>
            <a:ext cx="935736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turtle.circle(radius, angle, step)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绘制圆形，三个参数分别是半径、弧度和边数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0714" y="2598704"/>
            <a:ext cx="919359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turtle.range(begin, end)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取数的范围，从</a:t>
            </a:r>
            <a:r>
              <a:rPr lang="en-US" altLang="zh-CN" sz="3200" dirty="0">
                <a:solidFill>
                  <a:schemeClr val="bg1"/>
                </a:solidFill>
              </a:rPr>
              <a:t>begin</a:t>
            </a:r>
            <a:r>
              <a:rPr lang="zh-CN" altLang="en-US" sz="3200" dirty="0" smtClean="0">
                <a:solidFill>
                  <a:schemeClr val="bg1"/>
                </a:solidFill>
              </a:rPr>
              <a:t>到</a:t>
            </a:r>
            <a:r>
              <a:rPr lang="en-US" altLang="zh-CN" sz="3200" dirty="0" smtClean="0">
                <a:solidFill>
                  <a:schemeClr val="bg1"/>
                </a:solidFill>
              </a:rPr>
              <a:t>end</a:t>
            </a:r>
            <a:r>
              <a:rPr lang="zh-CN" altLang="en-US" sz="3200" dirty="0" smtClean="0">
                <a:solidFill>
                  <a:schemeClr val="bg1"/>
                </a:solidFill>
              </a:rPr>
              <a:t>（不包括</a:t>
            </a:r>
            <a:r>
              <a:rPr lang="en-US" altLang="zh-CN" sz="3200" dirty="0">
                <a:solidFill>
                  <a:schemeClr val="bg1"/>
                </a:solidFill>
              </a:rPr>
              <a:t>end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715" y="4096997"/>
            <a:ext cx="1012164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turtle.Pen()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生</a:t>
            </a:r>
            <a:r>
              <a:rPr lang="zh-CN" altLang="en-US" sz="3200" dirty="0" smtClean="0">
                <a:solidFill>
                  <a:schemeClr val="bg1"/>
                </a:solidFill>
              </a:rPr>
              <a:t>成一个画笔对象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画国旗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https://upload-images.jianshu.io/upload_images/15011310-f3a2899ffa26fc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99" y="1310753"/>
            <a:ext cx="6254135" cy="44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http://image.mamicode.com/info/201805/201805131749592724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829367"/>
            <a:ext cx="8051814" cy="369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43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523</Words>
  <Application>Microsoft Office PowerPoint</Application>
  <PresentationFormat>宽屏</PresentationFormat>
  <Paragraphs>139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方正静蕾简体</vt:lpstr>
      <vt:lpstr>宋体</vt:lpstr>
      <vt:lpstr>微软雅黑</vt:lpstr>
      <vt:lpstr>造字工房朗倩（非商用）粗体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125</cp:revision>
  <dcterms:created xsi:type="dcterms:W3CDTF">2017-01-26T10:13:00Z</dcterms:created>
  <dcterms:modified xsi:type="dcterms:W3CDTF">2020-11-21T06:02:08Z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