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6" r:id="rId12"/>
    <p:sldId id="367" r:id="rId13"/>
    <p:sldId id="350" r:id="rId14"/>
    <p:sldId id="333" r:id="rId15"/>
    <p:sldId id="358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5C01"/>
    <a:srgbClr val="FF5050"/>
    <a:srgbClr val="FF0066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84916" y="152940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画奥运五环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4098" name="Picture 2" descr="https://bkimg.cdn.bcebos.com/pic/a08b87d6277f9e2f22a5c2b41730e924b999f3fe?x-bce-process=image/crop,x_0,y_37,w_750,h_495/watermark,g_7,image_d2F0ZXIvYmFpa2U5Mg==,xp_5,yp_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8" b="19028"/>
          <a:stretch/>
        </p:blipFill>
        <p:spPr bwMode="auto">
          <a:xfrm>
            <a:off x="3656937" y="1106321"/>
            <a:ext cx="7143750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bkimg.cdn.bcebos.com/pic/d833c895d143ad4b6fa952ed8f025aafa40f0613?x-bce-process=image/resize,m_lfit,w_220,h_220,limit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7" y="1752993"/>
            <a:ext cx="2311590" cy="32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57965" y="5325537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皮埃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尔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·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德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·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顾拜旦</a:t>
            </a:r>
            <a:endParaRPr lang="zh-CN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5258" y="4461441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1913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24125" y="4121937"/>
            <a:ext cx="6346209" cy="207347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4098" name="Picture 2" descr="https://bkimg.cdn.bcebos.com/pic/a08b87d6277f9e2f22a5c2b41730e924b999f3fe?x-bce-process=image/crop,x_0,y_37,w_750,h_495/watermark,g_7,image_d2F0ZXIvYmFpa2U5Mg==,xp_5,yp_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8" b="19028"/>
          <a:stretch/>
        </p:blipFill>
        <p:spPr bwMode="auto">
          <a:xfrm>
            <a:off x="2000250" y="887413"/>
            <a:ext cx="7143750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245525" y="183666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五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大洲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9230" y="45151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黄色代表</a:t>
            </a:r>
            <a:r>
              <a:rPr lang="zh-CN" altLang="en-US" sz="2800" dirty="0">
                <a:solidFill>
                  <a:srgbClr val="FFC000"/>
                </a:solidFill>
              </a:rPr>
              <a:t>亚洲</a:t>
            </a:r>
            <a:r>
              <a:rPr lang="zh-CN" altLang="en-US" sz="2800" dirty="0">
                <a:solidFill>
                  <a:schemeClr val="bg1"/>
                </a:solidFill>
              </a:rPr>
              <a:t>，黑色代表</a:t>
            </a:r>
            <a:r>
              <a:rPr lang="zh-CN" altLang="en-US" sz="2800" dirty="0"/>
              <a:t>非洲</a:t>
            </a:r>
            <a:r>
              <a:rPr lang="zh-CN" altLang="en-US" sz="2800" dirty="0">
                <a:solidFill>
                  <a:schemeClr val="bg1"/>
                </a:solidFill>
              </a:rPr>
              <a:t>，蓝色代表</a:t>
            </a:r>
            <a:r>
              <a:rPr lang="zh-CN" altLang="en-US" sz="2800" dirty="0">
                <a:solidFill>
                  <a:srgbClr val="00B0F0"/>
                </a:solidFill>
              </a:rPr>
              <a:t>欧洲</a:t>
            </a:r>
            <a:r>
              <a:rPr lang="zh-CN" altLang="en-US" sz="2800" dirty="0">
                <a:solidFill>
                  <a:schemeClr val="bg1"/>
                </a:solidFill>
              </a:rPr>
              <a:t>，红色代表</a:t>
            </a:r>
            <a:r>
              <a:rPr lang="zh-CN" altLang="en-US" sz="2800" dirty="0">
                <a:solidFill>
                  <a:srgbClr val="FF0000"/>
                </a:solidFill>
              </a:rPr>
              <a:t>美洲</a:t>
            </a:r>
            <a:r>
              <a:rPr lang="zh-CN" altLang="en-US" sz="2800" dirty="0">
                <a:solidFill>
                  <a:schemeClr val="bg1"/>
                </a:solidFill>
              </a:rPr>
              <a:t>，绿色代</a:t>
            </a:r>
            <a:r>
              <a:rPr lang="zh-CN" altLang="en-US" sz="2800" dirty="0" smtClean="0">
                <a:solidFill>
                  <a:schemeClr val="bg1"/>
                </a:solidFill>
              </a:rPr>
              <a:t>表</a:t>
            </a:r>
            <a:r>
              <a:rPr lang="zh-CN" altLang="en-US" sz="2800" dirty="0" smtClean="0">
                <a:solidFill>
                  <a:srgbClr val="92D050"/>
                </a:solidFill>
              </a:rPr>
              <a:t>大洋洲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612775" y="203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4098" name="Picture 2" descr="https://bkimg.cdn.bcebos.com/pic/a08b87d6277f9e2f22a5c2b41730e924b999f3fe?x-bce-process=image/crop,x_0,y_37,w_750,h_495/watermark,g_7,image_d2F0ZXIvYmFpa2U5Mg==,xp_5,yp_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8" b="19028"/>
          <a:stretch/>
        </p:blipFill>
        <p:spPr bwMode="auto">
          <a:xfrm>
            <a:off x="1853963" y="851496"/>
            <a:ext cx="7143750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27420" y="45151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圆环内圈半径为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，则外圈半径为</a:t>
            </a:r>
            <a:r>
              <a:rPr lang="en-US" altLang="zh-CN" sz="2800" dirty="0">
                <a:solidFill>
                  <a:schemeClr val="bg1"/>
                </a:solidFill>
              </a:rPr>
              <a:t>1.2</a:t>
            </a:r>
            <a:r>
              <a:rPr lang="zh-CN" altLang="en-US" sz="2800" dirty="0">
                <a:solidFill>
                  <a:schemeClr val="bg1"/>
                </a:solidFill>
              </a:rPr>
              <a:t>，相邻圆环圆心水平距离为</a:t>
            </a:r>
            <a:r>
              <a:rPr lang="en-US" altLang="zh-CN" sz="2800" dirty="0">
                <a:solidFill>
                  <a:schemeClr val="bg1"/>
                </a:solidFill>
              </a:rPr>
              <a:t>2.6</a:t>
            </a:r>
            <a:r>
              <a:rPr lang="zh-CN" altLang="en-US" sz="2800" dirty="0">
                <a:solidFill>
                  <a:schemeClr val="bg1"/>
                </a:solidFill>
              </a:rPr>
              <a:t>，两排圆环圆心垂直距离为</a:t>
            </a:r>
            <a:r>
              <a:rPr lang="en-US" altLang="zh-CN" sz="2800" dirty="0">
                <a:solidFill>
                  <a:schemeClr val="bg1"/>
                </a:solidFill>
              </a:rPr>
              <a:t>1.1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997713" y="3030424"/>
            <a:ext cx="2384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半径</a:t>
            </a:r>
            <a:r>
              <a:rPr lang="en-US" altLang="zh-CN" sz="2800" dirty="0" smtClean="0">
                <a:solidFill>
                  <a:schemeClr val="bg1"/>
                </a:solidFill>
              </a:rPr>
              <a:t>50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画</a:t>
            </a:r>
            <a:r>
              <a:rPr lang="zh-CN" altLang="en-US" sz="2800" dirty="0" smtClean="0">
                <a:solidFill>
                  <a:schemeClr val="bg1"/>
                </a:solidFill>
              </a:rPr>
              <a:t>笔粗细</a:t>
            </a:r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808027" y="355412"/>
            <a:ext cx="0" cy="315206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81699" y="355414"/>
            <a:ext cx="0" cy="3152064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08042" y="312738"/>
            <a:ext cx="0" cy="31947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428680" y="355414"/>
            <a:ext cx="0" cy="31947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026050" y="1149258"/>
            <a:ext cx="0" cy="31947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7026050" y="291145"/>
            <a:ext cx="0" cy="31947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直接箭头连接符 4099"/>
          <p:cNvCxnSpPr/>
          <p:nvPr/>
        </p:nvCxnSpPr>
        <p:spPr>
          <a:xfrm>
            <a:off x="2808027" y="628649"/>
            <a:ext cx="700015" cy="0"/>
          </a:xfrm>
          <a:prstGeom prst="straightConnector1">
            <a:avLst/>
          </a:prstGeom>
          <a:ln w="127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4100"/>
          <p:cNvSpPr txBox="1"/>
          <p:nvPr/>
        </p:nvSpPr>
        <p:spPr>
          <a:xfrm>
            <a:off x="3005434" y="2389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581699" y="1931446"/>
            <a:ext cx="919776" cy="21338"/>
          </a:xfrm>
          <a:prstGeom prst="straightConnector1">
            <a:avLst/>
          </a:prstGeom>
          <a:ln w="127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8027" y="144405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1.2r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532967" y="887413"/>
            <a:ext cx="1895713" cy="0"/>
          </a:xfrm>
          <a:prstGeom prst="straightConnector1">
            <a:avLst/>
          </a:prstGeom>
          <a:ln w="127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40826" y="43501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2.6r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4105" name="直接箭头连接符 4104"/>
          <p:cNvCxnSpPr/>
          <p:nvPr/>
        </p:nvCxnSpPr>
        <p:spPr>
          <a:xfrm>
            <a:off x="7465325" y="1888515"/>
            <a:ext cx="27296" cy="858113"/>
          </a:xfrm>
          <a:prstGeom prst="straightConnector1">
            <a:avLst/>
          </a:prstGeom>
          <a:ln w="127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09632" y="208673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1.1r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101" grpId="0"/>
      <p:bldP spid="43" grpId="0"/>
      <p:bldP spid="46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画奥运五环</a:t>
            </a: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512763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5163" y="1355220"/>
            <a:ext cx="33391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turtle.color("blue")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turtle.goto(-130,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turtle.circle(55)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turtle.color("black")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turtle.circle(55)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89444" y="312738"/>
            <a:ext cx="452650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turtle.color("red")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turtle.goto(130,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turtle.circle(55)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turtle.color("yellow")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turtle.goto(-65, -55)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turtle.circle(55)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turtle.color("green")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turtle.goto(65, -55)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turtle.circle(55)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2d442bba49fb0a0f3b70b3af9f7d40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92" y="2143550"/>
            <a:ext cx="3867690" cy="22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</a:t>
            </a:r>
            <a:r>
              <a:rPr lang="zh-CN" altLang="en-US" sz="2800" dirty="0" smtClean="0">
                <a:solidFill>
                  <a:schemeClr val="bg1"/>
                </a:solidFill>
              </a:rPr>
              <a:t>的车标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2050" name="Picture 2" descr="https://ss1.bdstatic.com/70cFuXSh_Q1YnxGkpoWK1HF6hhy/it/u=2595197680,3132782693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093543"/>
            <a:ext cx="37623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86338055862&amp;di=99c6b38aef61b1a9fbeaab12d8d3aec4&amp;imgtype=0&amp;src=http%3A%2F%2Fpic.51yuansu.com%2Fpic3%2Fcover%2F01%2F40%2F26%2F5927233229222_61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2"/>
          <a:stretch/>
        </p:blipFill>
        <p:spPr bwMode="auto">
          <a:xfrm>
            <a:off x="5273485" y="2607897"/>
            <a:ext cx="5781675" cy="25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0950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运五环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625</Words>
  <Application>Microsoft Office PowerPoint</Application>
  <PresentationFormat>自定义</PresentationFormat>
  <Paragraphs>132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140</cp:revision>
  <dcterms:created xsi:type="dcterms:W3CDTF">2017-01-26T10:13:00Z</dcterms:created>
  <dcterms:modified xsi:type="dcterms:W3CDTF">2020-04-08T06:40:49Z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