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32" r:id="rId3"/>
    <p:sldId id="258" r:id="rId4"/>
    <p:sldId id="322" r:id="rId5"/>
    <p:sldId id="359" r:id="rId6"/>
    <p:sldId id="360" r:id="rId7"/>
    <p:sldId id="364" r:id="rId8"/>
    <p:sldId id="365" r:id="rId9"/>
    <p:sldId id="264" r:id="rId10"/>
    <p:sldId id="348" r:id="rId11"/>
    <p:sldId id="368" r:id="rId12"/>
    <p:sldId id="372" r:id="rId13"/>
    <p:sldId id="373" r:id="rId14"/>
    <p:sldId id="369" r:id="rId15"/>
    <p:sldId id="375" r:id="rId16"/>
    <p:sldId id="376" r:id="rId17"/>
    <p:sldId id="377" r:id="rId18"/>
    <p:sldId id="378" r:id="rId19"/>
    <p:sldId id="379" r:id="rId20"/>
    <p:sldId id="333" r:id="rId21"/>
    <p:sldId id="358" r:id="rId22"/>
    <p:sldId id="380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C01"/>
    <a:srgbClr val="FF0066"/>
    <a:srgbClr val="FF3300"/>
    <a:srgbClr val="FF5050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4660"/>
  </p:normalViewPr>
  <p:slideViewPr>
    <p:cSldViewPr snapToGrid="0">
      <p:cViewPr>
        <p:scale>
          <a:sx n="70" d="100"/>
          <a:sy n="70" d="100"/>
        </p:scale>
        <p:origin x="-43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16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16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354357" y="1529407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画大白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4" y="-27527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9319" y="1578299"/>
            <a:ext cx="17283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1.</a:t>
            </a:r>
            <a:r>
              <a:rPr lang="zh-CN" altLang="en-US" sz="3200" dirty="0" smtClean="0">
                <a:solidFill>
                  <a:srgbClr val="FFC000"/>
                </a:solidFill>
              </a:rPr>
              <a:t>画头部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2.</a:t>
            </a:r>
            <a:r>
              <a:rPr lang="zh-CN" altLang="en-US" sz="3200" dirty="0" smtClean="0">
                <a:solidFill>
                  <a:srgbClr val="FFC000"/>
                </a:solidFill>
              </a:rPr>
              <a:t>画眼睛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3.</a:t>
            </a:r>
            <a:r>
              <a:rPr lang="zh-CN" altLang="en-US" sz="3200" dirty="0" smtClean="0">
                <a:solidFill>
                  <a:srgbClr val="FFC000"/>
                </a:solidFill>
              </a:rPr>
              <a:t>画身体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</a:rPr>
              <a:t>画腿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5.</a:t>
            </a:r>
            <a:r>
              <a:rPr lang="zh-CN" altLang="en-US" sz="3200" dirty="0" smtClean="0">
                <a:solidFill>
                  <a:srgbClr val="FFC000"/>
                </a:solidFill>
              </a:rPr>
              <a:t>画胳膊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ADMINI~1.USE\AppData\Local\Temp\WeChat Files\6590c6c12b80a5fc73520003f1273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57" y="1203859"/>
            <a:ext cx="3829585" cy="45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C000"/>
                </a:solidFill>
              </a:rPr>
              <a:t>如何画椭圆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5074" y="2057559"/>
            <a:ext cx="55624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import turtle as t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</a:rPr>
              <a:t>for </a:t>
            </a:r>
            <a:r>
              <a:rPr lang="en-US" altLang="zh-CN" sz="3200" dirty="0">
                <a:solidFill>
                  <a:schemeClr val="bg1"/>
                </a:solidFill>
              </a:rPr>
              <a:t>i in range(120):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   t.forward(3)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   t.left(3)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I~1.USE\AppData\Local\Temp\WeChat Files\afa22079c222e744cc4956a74de739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65" y="1675422"/>
            <a:ext cx="2067214" cy="16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~1.USE\AppData\Local\Temp\WeChat Files\2f9ac08b7bd817cdb42ddb03e6b8cf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65" y="4564322"/>
            <a:ext cx="2020033" cy="189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上箭头 4"/>
          <p:cNvSpPr/>
          <p:nvPr/>
        </p:nvSpPr>
        <p:spPr>
          <a:xfrm>
            <a:off x="2639031" y="3323476"/>
            <a:ext cx="351500" cy="12408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0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C000"/>
                </a:solidFill>
              </a:rPr>
              <a:t>如何画椭圆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26613" y="1675422"/>
            <a:ext cx="5562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import turtle as t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length = 1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for i in range(60):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if i &lt; 30: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length += 0.2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else: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length -= 0.2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t.forward(length)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t.left(3)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I~1.USE\AppData\Local\Temp\WeChat Files\afa22079c222e744cc4956a74de739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65" y="1675422"/>
            <a:ext cx="2067214" cy="16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~1.USE\AppData\Local\Temp\WeChat Files\2f9ac08b7bd817cdb42ddb03e6b8cf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65" y="4564322"/>
            <a:ext cx="2020033" cy="189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上箭头 4"/>
          <p:cNvSpPr/>
          <p:nvPr/>
        </p:nvSpPr>
        <p:spPr>
          <a:xfrm>
            <a:off x="2639031" y="3323476"/>
            <a:ext cx="351500" cy="12408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C000"/>
                </a:solidFill>
              </a:rPr>
              <a:t>如何画椭圆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26613" y="1441345"/>
            <a:ext cx="55624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import turtle as t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length = 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t.seth(90)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for i in </a:t>
            </a:r>
            <a:r>
              <a:rPr lang="en-US" altLang="zh-CN" sz="3200" dirty="0" smtClean="0">
                <a:solidFill>
                  <a:schemeClr val="bg1"/>
                </a:solidFill>
              </a:rPr>
              <a:t>range(120):</a:t>
            </a:r>
            <a:endParaRPr lang="zh-CN" altLang="en-US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    </a:t>
            </a:r>
            <a:r>
              <a:rPr lang="en-US" altLang="zh-CN" sz="3200" dirty="0">
                <a:solidFill>
                  <a:schemeClr val="bg1"/>
                </a:solidFill>
              </a:rPr>
              <a:t>if i &lt; 30 or 60&lt;=i&lt;90: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length += 0.2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else: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    length -= 0.2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   t.forward(length)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 t.left(3</a:t>
            </a:r>
            <a:r>
              <a:rPr lang="en-US" altLang="zh-CN" sz="3200" dirty="0">
                <a:solidFill>
                  <a:schemeClr val="bg1"/>
                </a:solidFill>
              </a:rPr>
              <a:t>)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I~1.USE\AppData\Local\Temp\WeChat Files\afa22079c222e744cc4956a74de739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65" y="1675422"/>
            <a:ext cx="2067214" cy="16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~1.USE\AppData\Local\Temp\WeChat Files\2f9ac08b7bd817cdb42ddb03e6b8cf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65" y="4564322"/>
            <a:ext cx="2020033" cy="189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上箭头 4"/>
          <p:cNvSpPr/>
          <p:nvPr/>
        </p:nvSpPr>
        <p:spPr>
          <a:xfrm>
            <a:off x="2639031" y="3323476"/>
            <a:ext cx="351500" cy="12408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2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画大白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28722" y="642050"/>
            <a:ext cx="54313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 as </a:t>
            </a:r>
            <a:r>
              <a:rPr lang="en-US" altLang="zh-CN" sz="2400" dirty="0" smtClean="0">
                <a:solidFill>
                  <a:schemeClr val="bg1"/>
                </a:solidFill>
              </a:rPr>
              <a:t>t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t.pu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t.goto(-100,150)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t.right(90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t.pendown</a:t>
            </a:r>
            <a:r>
              <a:rPr lang="en-US" altLang="zh-CN" sz="2400" dirty="0">
                <a:solidFill>
                  <a:schemeClr val="bg1"/>
                </a:solidFill>
              </a:rPr>
              <a:t>()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a </a:t>
            </a:r>
            <a:r>
              <a:rPr lang="en-US" altLang="zh-CN" sz="2400" dirty="0">
                <a:solidFill>
                  <a:schemeClr val="bg1"/>
                </a:solidFill>
              </a:rPr>
              <a:t>= </a:t>
            </a:r>
            <a:r>
              <a:rPr lang="en-US" altLang="zh-CN" sz="2400" dirty="0" smtClean="0">
                <a:solidFill>
                  <a:schemeClr val="bg1"/>
                </a:solidFill>
              </a:rPr>
              <a:t>0.48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for i in range(120):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if 0 &lt;= i &lt; 30 or 60 &lt;= i &lt; 90: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    a = a + </a:t>
            </a:r>
            <a:r>
              <a:rPr lang="en-US" altLang="zh-CN" sz="2400" dirty="0" smtClean="0">
                <a:solidFill>
                  <a:schemeClr val="bg1"/>
                </a:solidFill>
              </a:rPr>
              <a:t>0.12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</a:t>
            </a:r>
            <a:r>
              <a:rPr lang="en-US" altLang="zh-CN" sz="2400" dirty="0">
                <a:solidFill>
                  <a:schemeClr val="bg1"/>
                </a:solidFill>
              </a:rPr>
              <a:t>t.left(3) 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     </a:t>
            </a:r>
            <a:r>
              <a:rPr lang="en-US" altLang="zh-CN" sz="2400" dirty="0">
                <a:solidFill>
                  <a:schemeClr val="bg1"/>
                </a:solidFill>
              </a:rPr>
              <a:t>t.forward(a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else</a:t>
            </a:r>
            <a:r>
              <a:rPr lang="en-US" altLang="zh-CN" sz="2400" dirty="0">
                <a:solidFill>
                  <a:schemeClr val="bg1"/>
                </a:solidFill>
              </a:rPr>
              <a:t>: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    a = a </a:t>
            </a:r>
            <a:r>
              <a:rPr lang="en-US" altLang="zh-CN" sz="2400" dirty="0" smtClean="0">
                <a:solidFill>
                  <a:schemeClr val="bg1"/>
                </a:solidFill>
              </a:rPr>
              <a:t>– 0.12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    t.left(3)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    t.forward(a)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6590c6c12b80a5fc73520003f1273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3" y="1629931"/>
            <a:ext cx="3829585" cy="45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画大白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24256" y="1845341"/>
            <a:ext cx="54313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t.goto(-70,150)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t.dot(14)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t.goto(-24,150)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t.dot(14)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t.right(60)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t.circle</a:t>
            </a:r>
            <a:r>
              <a:rPr lang="en-US" altLang="zh-CN" sz="2800" dirty="0">
                <a:solidFill>
                  <a:schemeClr val="bg1"/>
                </a:solidFill>
              </a:rPr>
              <a:t>(-50,50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6590c6c12b80a5fc73520003f1273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3" y="1629931"/>
            <a:ext cx="3829585" cy="45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画大白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24256" y="1122009"/>
            <a:ext cx="54313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t.penup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t.goto</a:t>
            </a:r>
            <a:r>
              <a:rPr lang="en-US" altLang="zh-CN" sz="2800" dirty="0">
                <a:solidFill>
                  <a:schemeClr val="bg1"/>
                </a:solidFill>
              </a:rPr>
              <a:t>(-89.85,131.47)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t.left(65)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t.circle(250,60)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t.goto(-2.64,133.09)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t.circle(-250,60)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t.right(20)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t.circle(-134,110)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6590c6c12b80a5fc73520003f1273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3" y="1629931"/>
            <a:ext cx="3829585" cy="45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25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画大白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腿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19791" y="356574"/>
            <a:ext cx="54313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t.left(135)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t.goto(-120,-145)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t.circle(120,45)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t.left(15)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t.circle(42,80)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t.left(50)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t.forward(70)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t.back(70)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t.right(130)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t.circle(42,80)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t.left(15)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t.circle(115,48)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6590c6c12b80a5fc73520003f1273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3" y="1629931"/>
            <a:ext cx="3829585" cy="45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画大白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腿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19791" y="356574"/>
            <a:ext cx="54313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t.left(135)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t.goto(-120,-145)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t.circle(120,45)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t.left(15)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t.circle(42,80)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t.left(50)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t.forward(70)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t.back(70)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t.right(130)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t.circle(42,80)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t.left(15)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t.circle(115,48)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6590c6c12b80a5fc73520003f1273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3" y="1629931"/>
            <a:ext cx="3829585" cy="45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画大白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胳膊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19791" y="98334"/>
            <a:ext cx="54313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t.goto(-125,89)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t.left(112)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t.circle(250,50)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t.circle(50,45)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t.circle(20,80)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t.circle(50,45)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t.circle(180,16)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t.goto(31,90)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t.right(126)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t.circle(-250,50)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t.circle(-50,45)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t.circle(-20,80)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t.circle(-50,45)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t.circle(-180,14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6590c6c12b80a5fc73520003f1273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3" y="1629931"/>
            <a:ext cx="3829585" cy="45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805030" y="2863884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画大白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805030" y="182274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80503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222608" y="1102043"/>
            <a:ext cx="3377028" cy="71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latinLnBrk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画出</a:t>
            </a:r>
            <a:r>
              <a:rPr lang="zh-CN" altLang="en-US" sz="2800" dirty="0">
                <a:solidFill>
                  <a:schemeClr val="bg1"/>
                </a:solidFill>
              </a:rPr>
              <a:t>下</a:t>
            </a:r>
            <a:r>
              <a:rPr lang="zh-CN" altLang="en-US" sz="2800" dirty="0" smtClean="0">
                <a:solidFill>
                  <a:schemeClr val="bg1"/>
                </a:solidFill>
              </a:rPr>
              <a:t>图中的图形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3075" name="Picture 3" descr="C:\Users\ADMINI~1.USE\AppData\Local\Temp\WeChat Files\f18f29de5fc3353f4d00b3b9218350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08" y="2653661"/>
            <a:ext cx="3153761" cy="304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5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3075" name="Picture 3" descr="C:\Users\ADMINI~1.USE\AppData\Local\Temp\WeChat Files\f18f29de5fc3353f4d00b3b921835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0" y="875421"/>
            <a:ext cx="1633473" cy="15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74041" y="903025"/>
            <a:ext cx="38441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 as t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length = 1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t.seth(90)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t.color("red", "red")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for j  in range(6):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for i in range(120):   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     </a:t>
            </a:r>
            <a:r>
              <a:rPr lang="en-US" altLang="zh-CN" sz="2400" dirty="0">
                <a:solidFill>
                  <a:schemeClr val="bg1"/>
                </a:solidFill>
              </a:rPr>
              <a:t>if i &lt; 30 or 60&lt;=i&lt;90: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            length += 0.2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    else: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        length -= 0.2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t.forward(length)      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t.left(3)              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</a:rPr>
              <a:t>t.left(60)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t.end_fill</a:t>
            </a:r>
            <a:r>
              <a:rPr lang="en-US" altLang="zh-CN" sz="2400" dirty="0" smtClean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43347" y="2832547"/>
            <a:ext cx="38714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t.color("yellow", "yellow")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t.penup()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t.goto(40,0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t.begin_fill</a:t>
            </a:r>
            <a:r>
              <a:rPr lang="en-US" altLang="zh-CN" sz="2400" dirty="0" smtClean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t.circle(40)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t.hideturtle()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t.done()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47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06946"/>
              </p:ext>
            </p:extLst>
          </p:nvPr>
        </p:nvGraphicFramePr>
        <p:xfrm>
          <a:off x="1781175" y="1137502"/>
          <a:ext cx="937271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turtle.backward 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向当前画笔反方向移动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turtle.forward(distance)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turtle.right(degree)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顺时针移动</a:t>
                      </a:r>
                      <a:r>
                        <a:rPr lang="en-US" altLang="zh-CN" sz="2400" baseline="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turtle.left(degree)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逆时针移动</a:t>
                      </a:r>
                      <a:r>
                        <a:rPr lang="en-US" altLang="zh-CN" sz="240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turtle.pendown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落笔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turtle.penup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抬笔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turtle.goto(x, y)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将画笔移动到坐标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的位置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turtle.circle(radius, 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画圆，参数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为半径，参数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为弧度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turtle.setheading(angle)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设置画笔朝向为</a:t>
                      </a:r>
                      <a:r>
                        <a:rPr lang="en-US" altLang="zh-CN" sz="2400" dirty="0" smtClean="0"/>
                        <a:t>angle</a:t>
                      </a:r>
                      <a:r>
                        <a:rPr lang="zh-CN" altLang="en-US" sz="2400" dirty="0" smtClean="0"/>
                        <a:t>角度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93687"/>
              </p:ext>
            </p:extLst>
          </p:nvPr>
        </p:nvGraphicFramePr>
        <p:xfrm>
          <a:off x="1427474" y="1474266"/>
          <a:ext cx="937271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turtle.pensize(size)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设置画笔的粗细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turtle.fillcolor(colorstr)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绘制图形的填充颜色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绘制图形的画笔颜色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turtle.color(color1,</a:t>
                      </a:r>
                      <a:r>
                        <a:rPr lang="en-US" altLang="zh-CN" sz="2400" baseline="0" dirty="0" smtClean="0"/>
                        <a:t> color2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同时设置</a:t>
                      </a:r>
                      <a:r>
                        <a:rPr lang="en-US" altLang="zh-CN" sz="2400" dirty="0" smtClean="0"/>
                        <a:t>pencolor</a:t>
                      </a:r>
                      <a:r>
                        <a:rPr lang="en-US" altLang="zh-CN" sz="2400" baseline="0" dirty="0" smtClean="0"/>
                        <a:t>=color1,fillcolor=color2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turtle.begin_fill()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turtle.end_fill()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90547"/>
              </p:ext>
            </p:extLst>
          </p:nvPr>
        </p:nvGraphicFramePr>
        <p:xfrm>
          <a:off x="1122675" y="779627"/>
          <a:ext cx="1022771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517"/>
                <a:gridCol w="61141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turtle.clear()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清空窗口，但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的位置和状态不会改变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turtle.reset()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清空窗口，重置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状态为起始状态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turtle.setup(w,h, startx, starty)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turtle.screensize(w, h, bg)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设置画布大小，参数分别为画布的宽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单位像素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背景颜色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turtle.setpos(x, y)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移动到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turtle.speed(speed)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speed</a:t>
                      </a:r>
                      <a:r>
                        <a:rPr lang="zh-CN" altLang="en-US" sz="2400" dirty="0" smtClean="0"/>
                        <a:t>为</a:t>
                      </a:r>
                      <a:r>
                        <a:rPr lang="en-US" altLang="zh-CN" sz="2400" dirty="0" smtClean="0"/>
                        <a:t>0-10</a:t>
                      </a:r>
                      <a:r>
                        <a:rPr lang="zh-CN" altLang="en-US" sz="2400" dirty="0" smtClean="0"/>
                        <a:t>的整数</a:t>
                      </a:r>
                      <a:r>
                        <a:rPr lang="en-US" altLang="zh-CN" sz="2400" dirty="0" smtClean="0"/>
                        <a:t>(1-10</a:t>
                      </a:r>
                      <a:r>
                        <a:rPr lang="zh-CN" altLang="en-US" sz="2400" dirty="0" smtClean="0"/>
                        <a:t>越来越快</a:t>
                      </a:r>
                      <a:r>
                        <a:rPr lang="en-US" altLang="zh-CN" sz="2400" dirty="0" smtClean="0"/>
                        <a:t>,0</a:t>
                      </a:r>
                      <a:r>
                        <a:rPr lang="zh-CN" altLang="en-US" sz="2400" dirty="0" smtClean="0"/>
                        <a:t>表示最快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turtle.shape(name)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设置画笔形状，</a:t>
                      </a:r>
                      <a:r>
                        <a:rPr lang="en-US" altLang="zh-CN" sz="2400" dirty="0" smtClean="0"/>
                        <a:t>arrow|turtle|circle|square|triangle|classic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turtle.hideturtle()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隐藏画笔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turtle.showturtle()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显示画笔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3074" name="Picture 2" descr="https://img-blog.csdnimg.cn/20190207112715624.PNG?x-oss-process=image/watermark,type_ZmFuZ3poZW5naGVpdGk,shadow_10,text_aHR0cHM6Ly9ibG9nLmNzZG4ubmV0L3FxXzQwMTgxNTky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2" y="1184245"/>
            <a:ext cx="76771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6" name="Picture 2" descr="https://img-blog.csdnimg.cn/20190911092720140.png?x-oss-process=image/watermark,type_ZmFuZ3poZW5naGVpdGk,shadow_10,text_aHR0cHM6Ly9ibG9nLmNzZG4ubmV0L2NoZW5nNjAyMw==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51" y="961583"/>
            <a:ext cx="83439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画大白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914</Words>
  <Application>Microsoft Office PowerPoint</Application>
  <PresentationFormat>自定义</PresentationFormat>
  <Paragraphs>239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151</cp:revision>
  <dcterms:created xsi:type="dcterms:W3CDTF">2017-01-26T10:13:00Z</dcterms:created>
  <dcterms:modified xsi:type="dcterms:W3CDTF">2020-04-21T02:49:16Z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