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22" r:id="rId3"/>
    <p:sldId id="359" r:id="rId4"/>
    <p:sldId id="360" r:id="rId5"/>
    <p:sldId id="365" r:id="rId6"/>
    <p:sldId id="384" r:id="rId7"/>
    <p:sldId id="385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280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C01"/>
    <a:srgbClr val="FF0066"/>
    <a:srgbClr val="FF3300"/>
    <a:srgbClr val="FF5050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274129" y="1529407"/>
            <a:ext cx="465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275278"/>
            <a:ext cx="1728192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4" name="矩形 3"/>
          <p:cNvSpPr/>
          <p:nvPr/>
        </p:nvSpPr>
        <p:spPr>
          <a:xfrm>
            <a:off x="1886733" y="628649"/>
            <a:ext cx="82253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zh-CN" sz="3600" kern="0" dirty="0">
                <a:solidFill>
                  <a:schemeClr val="bg1"/>
                </a:solidFill>
              </a:rPr>
              <a:t>下列</a:t>
            </a:r>
            <a:r>
              <a:rPr lang="en-US" altLang="zh-CN" sz="3600" kern="0" dirty="0">
                <a:solidFill>
                  <a:schemeClr val="bg1"/>
                </a:solidFill>
              </a:rPr>
              <a:t>Turtle</a:t>
            </a:r>
            <a:r>
              <a:rPr lang="zh-CN" altLang="zh-CN" sz="3600" kern="0" dirty="0">
                <a:solidFill>
                  <a:schemeClr val="bg1"/>
                </a:solidFill>
              </a:rPr>
              <a:t>库中画笔属性说法错误的是：</a:t>
            </a:r>
            <a:endParaRPr lang="zh-CN" altLang="zh-CN" sz="4000" kern="100" dirty="0">
              <a:solidFill>
                <a:schemeClr val="bg1"/>
              </a:solidFill>
              <a:cs typeface="Times New Roman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4912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4134" y="2128517"/>
            <a:ext cx="8250543" cy="332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 turtle.pensize()</a:t>
            </a:r>
            <a:r>
              <a:rPr lang="zh-CN" altLang="zh-CN" sz="3600" dirty="0">
                <a:solidFill>
                  <a:schemeClr val="bg1"/>
                </a:solidFill>
              </a:rPr>
              <a:t>：设置画笔的宽度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 turtle.pencolor()</a:t>
            </a:r>
            <a:r>
              <a:rPr lang="zh-CN" altLang="zh-CN" sz="3600" dirty="0">
                <a:solidFill>
                  <a:schemeClr val="bg1"/>
                </a:solidFill>
              </a:rPr>
              <a:t>：设置画笔的颜色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 turtle.speed()</a:t>
            </a:r>
            <a:r>
              <a:rPr lang="zh-CN" altLang="zh-CN" sz="3600" dirty="0">
                <a:solidFill>
                  <a:schemeClr val="bg1"/>
                </a:solidFill>
              </a:rPr>
              <a:t>：设置画笔移动速度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turtle.distance()</a:t>
            </a:r>
            <a:r>
              <a:rPr lang="zh-CN" altLang="zh-CN" sz="3600" dirty="0">
                <a:solidFill>
                  <a:schemeClr val="bg1"/>
                </a:solidFill>
              </a:rPr>
              <a:t>：设置画笔移动距离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自选图形 13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0" name="自选图形 14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1" name="自选图形 15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2" name="自选图形 16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4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4" name="矩形 3"/>
          <p:cNvSpPr/>
          <p:nvPr/>
        </p:nvSpPr>
        <p:spPr>
          <a:xfrm>
            <a:off x="1886733" y="628649"/>
            <a:ext cx="72734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zh-CN" sz="3600" dirty="0"/>
              <a:t>下</a:t>
            </a:r>
            <a:r>
              <a:rPr lang="zh-CN" altLang="zh-CN" sz="3600" dirty="0">
                <a:solidFill>
                  <a:schemeClr val="bg1"/>
                </a:solidFill>
              </a:rPr>
              <a:t>列导入</a:t>
            </a:r>
            <a:r>
              <a:rPr lang="en-US" altLang="zh-CN" sz="3600" dirty="0">
                <a:solidFill>
                  <a:schemeClr val="bg1"/>
                </a:solidFill>
              </a:rPr>
              <a:t>Turtle</a:t>
            </a:r>
            <a:r>
              <a:rPr lang="zh-CN" altLang="zh-CN" sz="3600" dirty="0">
                <a:solidFill>
                  <a:schemeClr val="bg1"/>
                </a:solidFill>
              </a:rPr>
              <a:t>库的方式正确的是？</a:t>
            </a:r>
            <a:endParaRPr lang="zh-CN" altLang="zh-CN" sz="4000" kern="100" dirty="0">
              <a:solidFill>
                <a:schemeClr val="bg1"/>
              </a:solidFill>
              <a:cs typeface="Times New Roman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4912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4134" y="2128517"/>
            <a:ext cx="8250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 import turtle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 import (turtle)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 class turtle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def turtle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自选图形 13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0" name="自选图形 14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1" name="自选图形 15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2" name="自选图形 16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9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4" name="矩形 3"/>
          <p:cNvSpPr/>
          <p:nvPr/>
        </p:nvSpPr>
        <p:spPr>
          <a:xfrm>
            <a:off x="3479051" y="642443"/>
            <a:ext cx="53147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zh-CN" sz="3600" dirty="0">
                <a:solidFill>
                  <a:schemeClr val="bg1"/>
                </a:solidFill>
              </a:rPr>
              <a:t>turtle.goto(x,y)</a:t>
            </a:r>
            <a:r>
              <a:rPr lang="zh-CN" altLang="zh-CN" sz="3600" dirty="0">
                <a:solidFill>
                  <a:schemeClr val="bg1"/>
                </a:solidFill>
              </a:rPr>
              <a:t>的含义为？</a:t>
            </a:r>
            <a:endParaRPr lang="zh-CN" altLang="zh-CN" sz="4000" kern="100" dirty="0">
              <a:solidFill>
                <a:schemeClr val="bg1"/>
              </a:solidFill>
              <a:cs typeface="Times New Roman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4912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4134" y="2128517"/>
            <a:ext cx="8653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zh-CN" sz="3200" dirty="0">
                <a:solidFill>
                  <a:schemeClr val="bg1"/>
                </a:solidFill>
              </a:rPr>
              <a:t>以目前坐标为原点，画一个边长为</a:t>
            </a:r>
            <a:r>
              <a:rPr lang="en-US" altLang="zh-CN" sz="3200" dirty="0">
                <a:solidFill>
                  <a:schemeClr val="bg1"/>
                </a:solidFill>
              </a:rPr>
              <a:t>x</a:t>
            </a:r>
            <a:r>
              <a:rPr lang="zh-CN" altLang="zh-CN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y</a:t>
            </a:r>
            <a:r>
              <a:rPr lang="zh-CN" altLang="zh-CN" sz="3200" dirty="0">
                <a:solidFill>
                  <a:schemeClr val="bg1"/>
                </a:solidFill>
              </a:rPr>
              <a:t>的矩形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zh-CN" sz="3200" dirty="0">
                <a:solidFill>
                  <a:schemeClr val="bg1"/>
                </a:solidFill>
              </a:rPr>
              <a:t>画笔提笔，移动到</a:t>
            </a:r>
            <a:r>
              <a:rPr lang="en-US" altLang="zh-CN" sz="3200" dirty="0">
                <a:solidFill>
                  <a:schemeClr val="bg1"/>
                </a:solidFill>
              </a:rPr>
              <a:t>x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y</a:t>
            </a:r>
            <a:r>
              <a:rPr lang="zh-CN" altLang="zh-CN" sz="3200" dirty="0">
                <a:solidFill>
                  <a:schemeClr val="bg1"/>
                </a:solidFill>
              </a:rPr>
              <a:t>的位置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zh-CN" sz="3200" dirty="0">
                <a:solidFill>
                  <a:schemeClr val="bg1"/>
                </a:solidFill>
              </a:rPr>
              <a:t>按照现在画笔状态，将画笔移动到坐标为</a:t>
            </a:r>
            <a:r>
              <a:rPr lang="en-US" altLang="zh-CN" sz="3200" dirty="0">
                <a:solidFill>
                  <a:schemeClr val="bg1"/>
                </a:solidFill>
              </a:rPr>
              <a:t>x,y</a:t>
            </a:r>
            <a:r>
              <a:rPr lang="zh-CN" altLang="zh-CN" sz="3200" dirty="0">
                <a:solidFill>
                  <a:schemeClr val="bg1"/>
                </a:solidFill>
              </a:rPr>
              <a:t>的位置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zh-CN" sz="3200" dirty="0">
                <a:solidFill>
                  <a:schemeClr val="bg1"/>
                </a:solidFill>
              </a:rPr>
              <a:t>将目前原点移动到</a:t>
            </a:r>
            <a:r>
              <a:rPr lang="en-US" altLang="zh-CN" sz="3200" dirty="0">
                <a:solidFill>
                  <a:schemeClr val="bg1"/>
                </a:solidFill>
              </a:rPr>
              <a:t>x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y</a:t>
            </a:r>
            <a:r>
              <a:rPr lang="zh-CN" altLang="zh-CN" sz="3200" dirty="0">
                <a:solidFill>
                  <a:schemeClr val="bg1"/>
                </a:solidFill>
              </a:rPr>
              <a:t>的位置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自选图形 13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0" name="自选图形 14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1" name="自选图形 15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2" name="自选图形 16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4" name="矩形 3"/>
          <p:cNvSpPr/>
          <p:nvPr/>
        </p:nvSpPr>
        <p:spPr>
          <a:xfrm>
            <a:off x="2801133" y="642443"/>
            <a:ext cx="7116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zh-CN" sz="3600" dirty="0">
                <a:solidFill>
                  <a:schemeClr val="bg1"/>
                </a:solidFill>
              </a:rPr>
              <a:t>下面哪个命令是逆时针旋转</a:t>
            </a:r>
            <a:r>
              <a:rPr lang="en-US" altLang="zh-CN" sz="3600" dirty="0">
                <a:solidFill>
                  <a:schemeClr val="bg1"/>
                </a:solidFill>
              </a:rPr>
              <a:t>90</a:t>
            </a:r>
            <a:r>
              <a:rPr lang="zh-CN" altLang="zh-CN" sz="3600" dirty="0">
                <a:solidFill>
                  <a:schemeClr val="bg1"/>
                </a:solidFill>
              </a:rPr>
              <a:t>度？</a:t>
            </a:r>
            <a:endParaRPr lang="zh-CN" altLang="zh-CN" sz="4000" kern="100" dirty="0">
              <a:solidFill>
                <a:schemeClr val="bg1"/>
              </a:solidFill>
              <a:cs typeface="Times New Roman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4912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7375" y="2337783"/>
            <a:ext cx="5883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>
                <a:solidFill>
                  <a:schemeClr val="bg1"/>
                </a:solidFill>
              </a:rPr>
              <a:t>turtle.right</a:t>
            </a:r>
            <a:r>
              <a:rPr lang="zh-CN" altLang="zh-CN" sz="3200" dirty="0">
                <a:solidFill>
                  <a:schemeClr val="bg1"/>
                </a:solidFill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</a:rPr>
              <a:t>90</a:t>
            </a:r>
            <a:r>
              <a:rPr lang="zh-CN" altLang="zh-CN" sz="3200" dirty="0">
                <a:solidFill>
                  <a:schemeClr val="bg1"/>
                </a:solidFill>
              </a:rPr>
              <a:t>）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>
                <a:solidFill>
                  <a:schemeClr val="bg1"/>
                </a:solidFill>
              </a:rPr>
              <a:t>turtle.left</a:t>
            </a:r>
            <a:r>
              <a:rPr lang="zh-CN" altLang="zh-CN" sz="3200" dirty="0">
                <a:solidFill>
                  <a:schemeClr val="bg1"/>
                </a:solidFill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</a:rPr>
              <a:t>90</a:t>
            </a:r>
            <a:r>
              <a:rPr lang="zh-CN" altLang="zh-CN" sz="3200" dirty="0">
                <a:solidFill>
                  <a:schemeClr val="bg1"/>
                </a:solidFill>
              </a:rPr>
              <a:t>）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>
                <a:solidFill>
                  <a:schemeClr val="bg1"/>
                </a:solidFill>
              </a:rPr>
              <a:t>turtle.goto(0,90)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>
                <a:solidFill>
                  <a:schemeClr val="bg1"/>
                </a:solidFill>
              </a:rPr>
              <a:t>turtle.goto(90,0)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自选图形 13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0" name="自选图形 14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1" name="自选图形 15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2" name="自选图形 16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4" name="矩形 3"/>
          <p:cNvSpPr/>
          <p:nvPr/>
        </p:nvSpPr>
        <p:spPr>
          <a:xfrm>
            <a:off x="2801133" y="642443"/>
            <a:ext cx="6647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zh-CN" sz="3600" dirty="0">
                <a:solidFill>
                  <a:schemeClr val="bg1"/>
                </a:solidFill>
              </a:rPr>
              <a:t>下列程序哪个是画一个三角形？</a:t>
            </a:r>
            <a:endParaRPr lang="zh-CN" altLang="zh-CN" sz="4000" kern="100" dirty="0">
              <a:solidFill>
                <a:schemeClr val="bg1"/>
              </a:solidFill>
              <a:cs typeface="Times New Roman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9706" y="1788314"/>
            <a:ext cx="2923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turtle.forward(100)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turtle.left(120)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turtle.forward(100)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turtle.right(60)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turtle.backward(100)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自选图形 13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0" name="自选图形 14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1" name="自选图形 15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2" name="自选图形 16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25120" y="1763576"/>
            <a:ext cx="3226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turtle.forward(100)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turtle.left(60)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turtle.forward(100)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turtle.right(60)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turtle.backward(100)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9706" y="4106304"/>
            <a:ext cx="2752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turtle.forward(100)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turtle.left(120)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turtle.forward(100)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turtle.right(60)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turtle.forward(100)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5120" y="4106304"/>
            <a:ext cx="4221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turtle.forward(100)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turtle.left(120)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turtle.forward(100)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turtle.right(120)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turtle.forward(100)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3637" y="2271407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29525" y="4614135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5697" y="4614135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42349" y="2423807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0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4" name="矩形 3"/>
          <p:cNvSpPr/>
          <p:nvPr/>
        </p:nvSpPr>
        <p:spPr>
          <a:xfrm>
            <a:off x="2801133" y="642443"/>
            <a:ext cx="58026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zh-CN" sz="3600" dirty="0">
                <a:solidFill>
                  <a:schemeClr val="bg1"/>
                </a:solidFill>
              </a:rPr>
              <a:t>turtle.reset()</a:t>
            </a:r>
            <a:r>
              <a:rPr lang="zh-CN" altLang="zh-CN" sz="3600" dirty="0">
                <a:solidFill>
                  <a:schemeClr val="bg1"/>
                </a:solidFill>
              </a:rPr>
              <a:t>命令含义为（）</a:t>
            </a:r>
            <a:endParaRPr lang="zh-CN" altLang="zh-CN" sz="4000" kern="100" dirty="0">
              <a:solidFill>
                <a:schemeClr val="bg1"/>
              </a:solidFill>
              <a:cs typeface="Times New Roman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3582" y="2411054"/>
            <a:ext cx="9042639" cy="370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+mj-lt"/>
              <a:buAutoNum type="alphaUcPeriod"/>
            </a:pPr>
            <a:r>
              <a:rPr lang="zh-CN" altLang="zh-CN" sz="3200" dirty="0">
                <a:solidFill>
                  <a:schemeClr val="bg1"/>
                </a:solidFill>
              </a:rPr>
              <a:t>不清空</a:t>
            </a:r>
            <a:r>
              <a:rPr lang="en-US" altLang="zh-CN" sz="3200" dirty="0">
                <a:solidFill>
                  <a:schemeClr val="bg1"/>
                </a:solidFill>
              </a:rPr>
              <a:t>turtle</a:t>
            </a:r>
            <a:r>
              <a:rPr lang="zh-CN" altLang="zh-CN" sz="3200" dirty="0">
                <a:solidFill>
                  <a:schemeClr val="bg1"/>
                </a:solidFill>
              </a:rPr>
              <a:t>窗口，重置</a:t>
            </a:r>
            <a:r>
              <a:rPr lang="en-US" altLang="zh-CN" sz="3200" dirty="0">
                <a:solidFill>
                  <a:schemeClr val="bg1"/>
                </a:solidFill>
              </a:rPr>
              <a:t>turtle</a:t>
            </a:r>
            <a:r>
              <a:rPr lang="zh-CN" altLang="zh-CN" sz="3200" dirty="0">
                <a:solidFill>
                  <a:schemeClr val="bg1"/>
                </a:solidFill>
              </a:rPr>
              <a:t>的位置和状态；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lphaUcPeriod"/>
            </a:pPr>
            <a:r>
              <a:rPr lang="zh-CN" altLang="zh-CN" sz="3200" dirty="0">
                <a:solidFill>
                  <a:schemeClr val="bg1"/>
                </a:solidFill>
              </a:rPr>
              <a:t>清空</a:t>
            </a:r>
            <a:r>
              <a:rPr lang="en-US" altLang="zh-CN" sz="3200" dirty="0">
                <a:solidFill>
                  <a:schemeClr val="bg1"/>
                </a:solidFill>
              </a:rPr>
              <a:t>turtle</a:t>
            </a:r>
            <a:r>
              <a:rPr lang="zh-CN" altLang="zh-CN" sz="3200" dirty="0">
                <a:solidFill>
                  <a:schemeClr val="bg1"/>
                </a:solidFill>
              </a:rPr>
              <a:t>窗口，重置</a:t>
            </a:r>
            <a:r>
              <a:rPr lang="en-US" altLang="zh-CN" sz="3200" dirty="0">
                <a:solidFill>
                  <a:schemeClr val="bg1"/>
                </a:solidFill>
              </a:rPr>
              <a:t>turtle</a:t>
            </a:r>
            <a:r>
              <a:rPr lang="zh-CN" altLang="zh-CN" sz="3200" dirty="0">
                <a:solidFill>
                  <a:schemeClr val="bg1"/>
                </a:solidFill>
              </a:rPr>
              <a:t>状态为起始状态；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lphaUcPeriod"/>
            </a:pPr>
            <a:r>
              <a:rPr lang="zh-CN" altLang="zh-CN" sz="3200" dirty="0">
                <a:solidFill>
                  <a:schemeClr val="bg1"/>
                </a:solidFill>
              </a:rPr>
              <a:t>清空</a:t>
            </a:r>
            <a:r>
              <a:rPr lang="en-US" altLang="zh-CN" sz="3200" dirty="0">
                <a:solidFill>
                  <a:schemeClr val="bg1"/>
                </a:solidFill>
              </a:rPr>
              <a:t>turtle</a:t>
            </a:r>
            <a:r>
              <a:rPr lang="zh-CN" altLang="zh-CN" sz="3200" dirty="0">
                <a:solidFill>
                  <a:schemeClr val="bg1"/>
                </a:solidFill>
              </a:rPr>
              <a:t>窗口，但是</a:t>
            </a:r>
            <a:r>
              <a:rPr lang="en-US" altLang="zh-CN" sz="3200" dirty="0">
                <a:solidFill>
                  <a:schemeClr val="bg1"/>
                </a:solidFill>
              </a:rPr>
              <a:t>turtle</a:t>
            </a:r>
            <a:r>
              <a:rPr lang="zh-CN" altLang="zh-CN" sz="3200" dirty="0">
                <a:solidFill>
                  <a:schemeClr val="bg1"/>
                </a:solidFill>
              </a:rPr>
              <a:t>的位置和状态不会改变；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lphaUcPeriod"/>
            </a:pPr>
            <a:r>
              <a:rPr lang="zh-CN" altLang="zh-CN" sz="3200" dirty="0">
                <a:solidFill>
                  <a:schemeClr val="bg1"/>
                </a:solidFill>
              </a:rPr>
              <a:t>撤销上一个动作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自选图形 13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0" name="自选图形 14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1" name="自选图形 15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  <p:sp>
        <p:nvSpPr>
          <p:cNvPr id="12" name="自选图形 16"/>
          <p:cNvSpPr>
            <a:spLocks noChangeAspect="1"/>
          </p:cNvSpPr>
          <p:nvPr/>
        </p:nvSpPr>
        <p:spPr>
          <a:xfrm>
            <a:off x="838200" y="3259138"/>
            <a:ext cx="0" cy="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upright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36816"/>
              </p:ext>
            </p:extLst>
          </p:nvPr>
        </p:nvGraphicFramePr>
        <p:xfrm>
          <a:off x="1781175" y="1477862"/>
          <a:ext cx="93727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命令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turtle.backward 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向当前画笔反方向移动</a:t>
                      </a:r>
                      <a:r>
                        <a:rPr lang="en-US" altLang="zh-CN" sz="2400" dirty="0"/>
                        <a:t>distance</a:t>
                      </a:r>
                      <a:r>
                        <a:rPr lang="zh-CN" altLang="en-US" sz="2400" dirty="0"/>
                        <a:t>像素长度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turtle.forward(distance)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向当前画笔方向移动</a:t>
                      </a:r>
                      <a:r>
                        <a:rPr lang="en-US" altLang="zh-CN" sz="2400" dirty="0"/>
                        <a:t>distance</a:t>
                      </a:r>
                      <a:r>
                        <a:rPr lang="zh-CN" altLang="en-US" sz="2400" dirty="0"/>
                        <a:t>像素长度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turtle.right(degree)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/>
                        <a:t>顺时针移动</a:t>
                      </a:r>
                      <a:r>
                        <a:rPr lang="en-US" altLang="zh-CN" sz="2400" baseline="0" dirty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turtle.left(degree)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逆时针移动</a:t>
                      </a:r>
                      <a:r>
                        <a:rPr lang="en-US" altLang="zh-CN" sz="2400" dirty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turtle.pendown 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落笔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turtle.penup 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抬笔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turtle.goto(x, y)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将画笔移动到坐标</a:t>
                      </a:r>
                      <a:r>
                        <a:rPr lang="en-US" altLang="zh-CN" sz="2400" dirty="0"/>
                        <a:t>x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y</a:t>
                      </a:r>
                      <a:r>
                        <a:rPr lang="zh-CN" altLang="en-US" sz="2400" dirty="0"/>
                        <a:t>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turtle.circle(r,ext,steps)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画圆，参数半径，弧度，边数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turtle.setheading(angle)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设置画笔朝向为</a:t>
                      </a:r>
                      <a:r>
                        <a:rPr lang="en-US" altLang="zh-CN" sz="2400" dirty="0"/>
                        <a:t>angle</a:t>
                      </a:r>
                      <a:r>
                        <a:rPr lang="zh-CN" altLang="en-US" sz="2400" dirty="0"/>
                        <a:t>角度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93687"/>
              </p:ext>
            </p:extLst>
          </p:nvPr>
        </p:nvGraphicFramePr>
        <p:xfrm>
          <a:off x="1427474" y="1474266"/>
          <a:ext cx="937271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命令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turtle.pensize(size)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设置画笔的粗细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turtle.fillcolor(colorstr)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绘制图形的填充颜色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turtle.pencolor(colorstr)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绘制图形的画笔颜色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turtle.color(color1,</a:t>
                      </a:r>
                      <a:r>
                        <a:rPr lang="en-US" altLang="zh-CN" sz="2400" baseline="0" dirty="0"/>
                        <a:t> color2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同时设置</a:t>
                      </a:r>
                      <a:r>
                        <a:rPr lang="en-US" altLang="zh-CN" sz="2400" dirty="0"/>
                        <a:t>pencolor</a:t>
                      </a:r>
                      <a:r>
                        <a:rPr lang="en-US" altLang="zh-CN" sz="2400" baseline="0" dirty="0"/>
                        <a:t>=color1,fillcolor=color2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turtle.begin_fill()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准备开始填充图形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turtle.end_fill()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填充完成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46085"/>
              </p:ext>
            </p:extLst>
          </p:nvPr>
        </p:nvGraphicFramePr>
        <p:xfrm>
          <a:off x="1122675" y="779627"/>
          <a:ext cx="1022771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4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命令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turtle.clear()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清空窗口，但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的位置和状态不会改变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turtle.reset()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清空窗口，重置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状态为起始状态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turtle.setup(w,h, startx, starty)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turtle.screensize(w, h, bg)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设置画布大小，参数分别为画布的宽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单位像素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背景颜色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turtle.setpos(x, y)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移动到</a:t>
                      </a:r>
                      <a:r>
                        <a:rPr lang="en-US" altLang="zh-CN" sz="2400" dirty="0"/>
                        <a:t>x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y</a:t>
                      </a:r>
                      <a:r>
                        <a:rPr lang="zh-CN" altLang="en-US" sz="2400" dirty="0"/>
                        <a:t>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turtle.speed(speed)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speed</a:t>
                      </a:r>
                      <a:r>
                        <a:rPr lang="zh-CN" altLang="en-US" sz="2400" dirty="0"/>
                        <a:t>为</a:t>
                      </a:r>
                      <a:r>
                        <a:rPr lang="en-US" altLang="zh-CN" sz="2400" dirty="0"/>
                        <a:t>0-10</a:t>
                      </a:r>
                      <a:r>
                        <a:rPr lang="zh-CN" altLang="en-US" sz="2400" dirty="0"/>
                        <a:t>的整数</a:t>
                      </a:r>
                      <a:r>
                        <a:rPr lang="en-US" altLang="zh-CN" sz="2400" dirty="0"/>
                        <a:t>(1-10</a:t>
                      </a:r>
                      <a:r>
                        <a:rPr lang="zh-CN" altLang="en-US" sz="2400" dirty="0"/>
                        <a:t>越来越快</a:t>
                      </a:r>
                      <a:r>
                        <a:rPr lang="en-US" altLang="zh-CN" sz="2400" dirty="0"/>
                        <a:t>,0</a:t>
                      </a:r>
                      <a:r>
                        <a:rPr lang="zh-CN" altLang="en-US" sz="2400" dirty="0"/>
                        <a:t>表示最快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turtle.shape(name)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设置画笔形状，</a:t>
                      </a:r>
                      <a:r>
                        <a:rPr lang="en-US" altLang="zh-CN" sz="2400" dirty="0"/>
                        <a:t>arrow|turtle|circle|square|triangle|classic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turtle.hideturtle()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隐藏画笔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turtle.showturtle()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显示画笔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1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6" name="Picture 2" descr="https://img-blog.csdnimg.cn/20190911092720140.png?x-oss-process=image/watermark,type_ZmFuZ3poZW5naGVpdGk,shadow_10,text_aHR0cHM6Ly9ibG9nLmNzZG4ubmV0L2NoZW5nNjAyMw=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51" y="961583"/>
            <a:ext cx="83439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2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Picture 2" descr="http://p1.qhimg.com/t012dd59a3031436ea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47" y="258762"/>
            <a:ext cx="6630958" cy="59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375" y="1560786"/>
            <a:ext cx="2809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标出以下坐标：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-1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B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-2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D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4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E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-1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-2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F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-2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G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-3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H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4606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" y="885441"/>
            <a:ext cx="3042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标出以下角度：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A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0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B</a:t>
            </a:r>
            <a:r>
              <a:rPr lang="zh-CN" altLang="en-US" sz="2400" dirty="0">
                <a:solidFill>
                  <a:schemeClr val="bg1"/>
                </a:solidFill>
              </a:rPr>
              <a:t> 面向</a:t>
            </a:r>
            <a:r>
              <a:rPr lang="en-US" altLang="zh-CN" sz="2400" dirty="0">
                <a:solidFill>
                  <a:schemeClr val="bg1"/>
                </a:solidFill>
              </a:rPr>
              <a:t>90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C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180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D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-90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E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45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F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120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G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-135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H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-60</a:t>
            </a:r>
            <a:r>
              <a:rPr lang="zh-CN" altLang="en-US" sz="2400" dirty="0">
                <a:solidFill>
                  <a:schemeClr val="bg1"/>
                </a:solidFill>
              </a:rPr>
              <a:t>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I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300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J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235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K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-235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L </a:t>
            </a:r>
            <a:r>
              <a:rPr lang="zh-CN" altLang="en-US" sz="2400" dirty="0">
                <a:solidFill>
                  <a:schemeClr val="bg1"/>
                </a:solidFill>
              </a:rPr>
              <a:t>面向</a:t>
            </a:r>
            <a:r>
              <a:rPr lang="en-US" altLang="zh-CN" sz="2400" dirty="0">
                <a:solidFill>
                  <a:schemeClr val="bg1"/>
                </a:solidFill>
              </a:rPr>
              <a:t>-300</a:t>
            </a:r>
            <a:r>
              <a:rPr lang="zh-CN" altLang="en-US" sz="2400" dirty="0">
                <a:solidFill>
                  <a:schemeClr val="bg1"/>
                </a:solidFill>
              </a:rPr>
              <a:t>度方向</a:t>
            </a:r>
          </a:p>
        </p:txBody>
      </p:sp>
      <p:pic>
        <p:nvPicPr>
          <p:cNvPr id="10" name="Picture 2" descr="http://image.mamicode.com/info/201805/201805131749592724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90" y="1696957"/>
            <a:ext cx="8051814" cy="369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73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4" name="矩形 3"/>
          <p:cNvSpPr/>
          <p:nvPr/>
        </p:nvSpPr>
        <p:spPr>
          <a:xfrm>
            <a:off x="2432949" y="628649"/>
            <a:ext cx="6955750" cy="9920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4400" dirty="0">
                <a:solidFill>
                  <a:schemeClr val="bg1"/>
                </a:solidFill>
              </a:rPr>
              <a:t>以下设置画布命令正确的是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6" y="3076447"/>
            <a:ext cx="860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 turtle.screensize(800,blue, "600")</a:t>
            </a:r>
          </a:p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 turtle.screensize(800,600, "green")</a:t>
            </a:r>
          </a:p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 turtle.screensize("green"</a:t>
            </a:r>
            <a:r>
              <a:rPr lang="zh-CN" altLang="zh-CN" sz="3600" dirty="0">
                <a:solidFill>
                  <a:schemeClr val="bg1"/>
                </a:solidFill>
              </a:rPr>
              <a:t>；</a:t>
            </a:r>
            <a:r>
              <a:rPr lang="en-US" altLang="zh-CN" sz="3600" dirty="0">
                <a:solidFill>
                  <a:schemeClr val="bg1"/>
                </a:solidFill>
              </a:rPr>
              <a:t>800</a:t>
            </a:r>
            <a:r>
              <a:rPr lang="zh-CN" altLang="zh-CN" sz="3600" dirty="0">
                <a:solidFill>
                  <a:schemeClr val="bg1"/>
                </a:solidFill>
              </a:rPr>
              <a:t>；</a:t>
            </a:r>
            <a:r>
              <a:rPr lang="en-US" altLang="zh-CN" sz="3600" dirty="0">
                <a:solidFill>
                  <a:schemeClr val="bg1"/>
                </a:solidFill>
              </a:rPr>
              <a:t>600)</a:t>
            </a:r>
          </a:p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turtle.screensize("800","600", "green")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0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库复习</a:t>
            </a:r>
          </a:p>
        </p:txBody>
      </p:sp>
      <p:sp>
        <p:nvSpPr>
          <p:cNvPr id="4" name="矩形 3"/>
          <p:cNvSpPr/>
          <p:nvPr/>
        </p:nvSpPr>
        <p:spPr>
          <a:xfrm>
            <a:off x="1886733" y="628649"/>
            <a:ext cx="69557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下列哪个代码是绘制一个圆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9" y="344912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9360" y="2347415"/>
            <a:ext cx="63325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4400" dirty="0">
                <a:solidFill>
                  <a:schemeClr val="bg1"/>
                </a:solidFill>
              </a:rPr>
              <a:t> circle(50,steps=3)</a:t>
            </a:r>
          </a:p>
          <a:p>
            <a:pPr marL="342900" indent="-342900">
              <a:buAutoNum type="alphaUcPeriod"/>
            </a:pPr>
            <a:r>
              <a:rPr lang="en-US" altLang="zh-CN" sz="4400" dirty="0">
                <a:solidFill>
                  <a:schemeClr val="bg1"/>
                </a:solidFill>
              </a:rPr>
              <a:t> circle(50)</a:t>
            </a:r>
          </a:p>
          <a:p>
            <a:pPr marL="342900" indent="-342900">
              <a:buAutoNum type="alphaUcPeriod"/>
            </a:pPr>
            <a:r>
              <a:rPr lang="en-US" altLang="zh-CN" sz="4400" dirty="0">
                <a:solidFill>
                  <a:schemeClr val="bg1"/>
                </a:solidFill>
              </a:rPr>
              <a:t> circle(50,180)</a:t>
            </a:r>
          </a:p>
          <a:p>
            <a:pPr marL="342900" indent="-342900">
              <a:buAutoNum type="alphaUcPeriod"/>
            </a:pPr>
            <a:r>
              <a:rPr lang="en-US" altLang="zh-CN" sz="4400" dirty="0">
                <a:solidFill>
                  <a:schemeClr val="bg1"/>
                </a:solidFill>
              </a:rPr>
              <a:t>circle(50,0)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2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956</Words>
  <Application>Microsoft Office PowerPoint</Application>
  <PresentationFormat>宽屏</PresentationFormat>
  <Paragraphs>155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O365</cp:lastModifiedBy>
  <cp:revision>165</cp:revision>
  <cp:lastPrinted>2021-06-13T00:52:58Z</cp:lastPrinted>
  <dcterms:created xsi:type="dcterms:W3CDTF">2017-01-26T10:13:00Z</dcterms:created>
  <dcterms:modified xsi:type="dcterms:W3CDTF">2021-06-13T00:53:05Z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