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322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4" r:id="rId25"/>
    <p:sldId id="436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28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3300"/>
    <a:srgbClr val="293D2C"/>
    <a:srgbClr val="FF0066"/>
    <a:srgbClr val="FF5050"/>
    <a:srgbClr val="58F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>
        <p:scale>
          <a:sx n="60" d="100"/>
          <a:sy n="60" d="100"/>
        </p:scale>
        <p:origin x="-79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9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哪</a:t>
            </a:r>
            <a:r>
              <a:rPr lang="zh-CN" altLang="en-US" sz="2800" b="1" dirty="0" smtClean="0"/>
              <a:t>个选项是</a:t>
            </a:r>
            <a:r>
              <a:rPr lang="en-US" altLang="zh-CN" sz="2800" b="1" dirty="0" smtClean="0"/>
              <a:t>turtle</a:t>
            </a:r>
            <a:r>
              <a:rPr lang="zh-CN" altLang="en-US" sz="2800" b="1" dirty="0" smtClean="0"/>
              <a:t>绘图中角度坐标系的绝对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度方向？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画</a:t>
            </a:r>
            <a:r>
              <a:rPr lang="zh-CN" altLang="en-US" sz="2800" b="1" dirty="0" smtClean="0"/>
              <a:t>布正右方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画</a:t>
            </a:r>
            <a:r>
              <a:rPr lang="zh-CN" altLang="en-US" sz="2800" b="1" dirty="0" smtClean="0"/>
              <a:t>布正左方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画</a:t>
            </a:r>
            <a:r>
              <a:rPr lang="zh-CN" altLang="en-US" sz="2800" b="1" dirty="0" smtClean="0"/>
              <a:t>布正上方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画</a:t>
            </a:r>
            <a:r>
              <a:rPr lang="zh-CN" altLang="en-US" sz="2800" b="1" dirty="0" smtClean="0"/>
              <a:t>布正下方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75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t</a:t>
            </a:r>
            <a:r>
              <a:rPr lang="en-US" altLang="zh-CN" sz="2800" b="1" dirty="0" smtClean="0"/>
              <a:t>urtle.goto(x,y)</a:t>
            </a:r>
            <a:r>
              <a:rPr lang="zh-CN" altLang="en-US" sz="2800" b="1" dirty="0" smtClean="0"/>
              <a:t>的含义为？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按</a:t>
            </a:r>
            <a:r>
              <a:rPr lang="zh-CN" altLang="en-US" sz="2800" b="1" dirty="0" smtClean="0"/>
              <a:t>照现在画笔状态，将画笔移动到坐标为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y</a:t>
            </a:r>
            <a:r>
              <a:rPr lang="zh-CN" altLang="en-US" sz="2800" b="1" dirty="0" smtClean="0"/>
              <a:t>的位置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抬</a:t>
            </a:r>
            <a:r>
              <a:rPr lang="zh-CN" altLang="en-US" sz="2800" b="1" dirty="0" smtClean="0"/>
              <a:t>笔，移动到坐标为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y</a:t>
            </a:r>
            <a:r>
              <a:rPr lang="zh-CN" altLang="en-US" sz="2800" b="1" dirty="0" smtClean="0"/>
              <a:t>的位置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将目前原点移动到</a:t>
            </a:r>
            <a:r>
              <a:rPr lang="en-US" altLang="zh-CN" sz="2800" b="1" dirty="0" smtClean="0"/>
              <a:t>x,y</a:t>
            </a:r>
            <a:r>
              <a:rPr lang="zh-CN" altLang="en-US" sz="2800" b="1" dirty="0" smtClean="0"/>
              <a:t>的位置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画</a:t>
            </a:r>
            <a:r>
              <a:rPr lang="zh-CN" altLang="en-US" sz="2800" b="1" dirty="0"/>
              <a:t>一</a:t>
            </a:r>
            <a:r>
              <a:rPr lang="zh-CN" altLang="en-US" sz="2800" b="1" dirty="0" smtClean="0"/>
              <a:t>个编程为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y</a:t>
            </a:r>
            <a:r>
              <a:rPr lang="zh-CN" altLang="en-US" sz="2800" b="1" dirty="0" smtClean="0"/>
              <a:t>的矩形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42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p</a:t>
            </a:r>
            <a:r>
              <a:rPr lang="en-US" altLang="zh-CN" sz="2800" b="1" dirty="0" smtClean="0"/>
              <a:t>rint</a:t>
            </a:r>
            <a:r>
              <a:rPr lang="zh-CN" altLang="en-US" sz="2800" b="1" dirty="0" smtClean="0"/>
              <a:t>的作用是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在屏幕上打印出来相应的文本或者数字等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在打印机里打印相关文本或者数字等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可以用来画图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输</a:t>
            </a:r>
            <a:r>
              <a:rPr lang="zh-CN" altLang="en-US" sz="2800" b="1" dirty="0" smtClean="0"/>
              <a:t>出一个命令行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49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下列哪个软件不可以编写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程序？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i</a:t>
            </a:r>
            <a:r>
              <a:rPr lang="en-US" altLang="zh-CN" sz="2800" b="1" dirty="0" smtClean="0"/>
              <a:t>python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Visual Studio Code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Jupyter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Scratch</a:t>
            </a:r>
            <a:r>
              <a:rPr lang="zh-CN" altLang="en-US" sz="2800" b="1" dirty="0" smtClean="0"/>
              <a:t>标准版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97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下列</a:t>
            </a:r>
            <a:r>
              <a:rPr lang="en-US" altLang="zh-CN" sz="2800" b="1" dirty="0" smtClean="0"/>
              <a:t>print</a:t>
            </a:r>
            <a:r>
              <a:rPr lang="zh-CN" altLang="en-US" sz="2800" b="1" dirty="0" smtClean="0"/>
              <a:t>语句哪个是正确的？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print"(hello!)"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print("hello!")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print("hello!')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print("hello"!)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25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/>
              <a:t>print</a:t>
            </a:r>
            <a:r>
              <a:rPr lang="zh-CN" altLang="en-US" sz="2800" b="1" dirty="0" smtClean="0"/>
              <a:t>语句是输入指令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正</a:t>
            </a:r>
            <a:r>
              <a:rPr lang="zh-CN" altLang="en-US" sz="2800" b="1" dirty="0" smtClean="0"/>
              <a:t>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错误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64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p</a:t>
            </a:r>
            <a:r>
              <a:rPr lang="en-US" altLang="zh-CN" sz="2800" b="1" dirty="0" smtClean="0"/>
              <a:t>rint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35-10</a:t>
            </a:r>
            <a:r>
              <a:rPr lang="zh-CN" altLang="en-US" sz="2800" b="1" dirty="0" smtClean="0"/>
              <a:t>）的结果是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35-10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35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25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38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只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#</a:t>
            </a:r>
            <a:r>
              <a:rPr lang="zh-CN" altLang="en-US" sz="2800" b="1" dirty="0" smtClean="0"/>
              <a:t>可以用来表示注释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正确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错</a:t>
            </a:r>
            <a:r>
              <a:rPr lang="zh-CN" altLang="en-US" sz="2800" b="1" dirty="0" smtClean="0"/>
              <a:t>误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045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4" y="443706"/>
            <a:ext cx="8718659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在编程环境中，</a:t>
            </a:r>
            <a:r>
              <a:rPr lang="en-US" altLang="zh-CN" sz="2800" b="1" dirty="0" smtClean="0"/>
              <a:t>&gt;&gt;&gt;</a:t>
            </a:r>
            <a:r>
              <a:rPr lang="zh-CN" altLang="en-US" sz="2800" b="1" dirty="0" smtClean="0"/>
              <a:t>代表进入了逐行运行的命令行模式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正确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错</a:t>
            </a:r>
            <a:r>
              <a:rPr lang="zh-CN" altLang="en-US" sz="2800" b="1" dirty="0" smtClean="0"/>
              <a:t>误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42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4" y="443706"/>
            <a:ext cx="8718659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下</a:t>
            </a:r>
            <a:r>
              <a:rPr lang="zh-CN" altLang="en-US" sz="2800" b="1" dirty="0" smtClean="0"/>
              <a:t>面哪个符号是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用来做代码注释的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#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()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/</a:t>
            </a:r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1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t</a:t>
            </a:r>
            <a:r>
              <a:rPr lang="en-US" altLang="zh-CN" sz="2800" b="1" dirty="0" smtClean="0"/>
              <a:t>urtle.seth(angle)</a:t>
            </a:r>
            <a:r>
              <a:rPr lang="zh-CN" altLang="en-US" sz="2800" b="1" dirty="0" smtClean="0"/>
              <a:t>函数表示小海龟启动时运动的方向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950044" y="2617076"/>
            <a:ext cx="2081048" cy="1175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A. </a:t>
            </a:r>
            <a:r>
              <a:rPr lang="zh-CN" altLang="en-US" sz="2800" b="1" dirty="0" smtClean="0"/>
              <a:t>正确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B. </a:t>
            </a:r>
            <a:r>
              <a:rPr lang="zh-CN" altLang="en-US" sz="2800" b="1" dirty="0" smtClean="0"/>
              <a:t>错误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4" y="443706"/>
            <a:ext cx="8718659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下</a:t>
            </a:r>
            <a:r>
              <a:rPr lang="zh-CN" altLang="en-US" sz="2800" b="1" dirty="0" smtClean="0"/>
              <a:t>面</a:t>
            </a:r>
            <a:r>
              <a:rPr lang="zh-CN" altLang="en-US" sz="2800" b="1" dirty="0"/>
              <a:t>关</a:t>
            </a:r>
            <a:r>
              <a:rPr lang="zh-CN" altLang="en-US" sz="2800" b="1" dirty="0" smtClean="0"/>
              <a:t>于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的注释方式正确的是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//</a:t>
            </a:r>
            <a:r>
              <a:rPr lang="zh-CN" altLang="en-US" sz="2800" b="1" dirty="0" smtClean="0"/>
              <a:t>这是我的第一个程序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#</a:t>
            </a:r>
            <a:r>
              <a:rPr lang="zh-CN" altLang="en-US" sz="2800" b="1" dirty="0" smtClean="0"/>
              <a:t>程序的功能是输入</a:t>
            </a:r>
            <a:r>
              <a:rPr lang="en-US" altLang="zh-CN" sz="2800" b="1" dirty="0" smtClean="0"/>
              <a:t>hello world</a:t>
            </a:r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？这个程序是用来计算两个数之和的？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**第一个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程序**</a:t>
            </a:r>
            <a:endParaRPr lang="en-US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99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4" y="443706"/>
            <a:ext cx="8718659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创建一个新的</a:t>
            </a:r>
            <a:r>
              <a:rPr lang="en-US" altLang="zh-CN" sz="2800" b="1" dirty="0" smtClean="0"/>
              <a:t>python</a:t>
            </a:r>
            <a:r>
              <a:rPr lang="zh-CN" altLang="en-US" sz="2800" b="1" dirty="0" smtClean="0"/>
              <a:t>文件应该选择哪个选项？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970688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Open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Recent Files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New File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Print Window</a:t>
            </a:r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21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4" y="443706"/>
            <a:ext cx="8718659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下</a:t>
            </a:r>
            <a:r>
              <a:rPr lang="zh-CN" altLang="en-US" sz="2800" b="1" dirty="0" smtClean="0"/>
              <a:t>列代码可以绘制出一个三角形？</a:t>
            </a:r>
            <a:endParaRPr lang="en-US" altLang="zh-CN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797283" y="1308537"/>
            <a:ext cx="7828676" cy="3736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import turtle</a:t>
            </a:r>
          </a:p>
          <a:p>
            <a:r>
              <a:rPr lang="en-US" altLang="zh-CN" sz="2800" b="1" dirty="0"/>
              <a:t>turtle.forward(100)</a:t>
            </a:r>
          </a:p>
          <a:p>
            <a:r>
              <a:rPr lang="en-US" altLang="zh-CN" sz="2800" b="1" dirty="0"/>
              <a:t>turtle.left(60)</a:t>
            </a:r>
          </a:p>
          <a:p>
            <a:r>
              <a:rPr lang="en-US" altLang="zh-CN" sz="2800" b="1" dirty="0"/>
              <a:t>turtle.forward(100)</a:t>
            </a:r>
          </a:p>
          <a:p>
            <a:r>
              <a:rPr lang="en-US" altLang="zh-CN" sz="2800" b="1" dirty="0"/>
              <a:t>turtle.left(60)</a:t>
            </a:r>
          </a:p>
          <a:p>
            <a:r>
              <a:rPr lang="en-US" altLang="zh-CN" sz="2800" b="1" dirty="0"/>
              <a:t>turtle.forward(100)</a:t>
            </a:r>
          </a:p>
          <a:p>
            <a:r>
              <a:rPr lang="en-US" altLang="zh-CN" sz="2800" b="1" dirty="0"/>
              <a:t>turtle.left(60)</a:t>
            </a:r>
          </a:p>
          <a:p>
            <a:r>
              <a:rPr lang="en-US" altLang="zh-CN" sz="2800" b="1" dirty="0"/>
              <a:t>turtle.done</a:t>
            </a:r>
            <a:r>
              <a:rPr lang="en-US" altLang="zh-CN" sz="2800" b="1" dirty="0" smtClean="0"/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2229726" y="536900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7764351" y="2238702"/>
            <a:ext cx="2278283" cy="151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正确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错</a:t>
            </a:r>
            <a:r>
              <a:rPr lang="zh-CN" altLang="en-US" sz="2800" b="1" dirty="0" smtClean="0"/>
              <a:t>误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277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4" y="443706"/>
            <a:ext cx="8718659" cy="103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假设</a:t>
            </a:r>
            <a:r>
              <a:rPr lang="en-US" altLang="zh-CN" sz="2800" dirty="0"/>
              <a:t>a=20</a:t>
            </a:r>
            <a:r>
              <a:rPr lang="zh-CN" altLang="zh-CN" sz="2800" dirty="0"/>
              <a:t>，</a:t>
            </a:r>
            <a:r>
              <a:rPr lang="en-US" altLang="zh-CN" sz="2800" dirty="0"/>
              <a:t>b=3</a:t>
            </a:r>
            <a:r>
              <a:rPr lang="zh-CN" altLang="zh-CN" sz="2800" dirty="0"/>
              <a:t>，那么</a:t>
            </a:r>
            <a:r>
              <a:rPr lang="en-US" altLang="zh-CN" sz="2800" dirty="0"/>
              <a:t>a or b</a:t>
            </a:r>
            <a:r>
              <a:rPr lang="zh-CN" altLang="zh-CN" sz="2800" dirty="0"/>
              <a:t>的结果是（）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36900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862220" y="1923392"/>
            <a:ext cx="2278283" cy="211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0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27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8863678" cy="16594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变量</a:t>
            </a:r>
            <a:r>
              <a:rPr lang="en-US" altLang="zh-CN" sz="3600" dirty="0">
                <a:solidFill>
                  <a:schemeClr val="bg1"/>
                </a:solidFill>
              </a:rPr>
              <a:t>x</a:t>
            </a:r>
            <a:r>
              <a:rPr lang="zh-CN" altLang="zh-CN" sz="3600" dirty="0">
                <a:solidFill>
                  <a:schemeClr val="bg1"/>
                </a:solidFill>
              </a:rPr>
              <a:t>的值为字符串类型的</a:t>
            </a:r>
            <a:r>
              <a:rPr lang="en-US" altLang="zh-CN" sz="3600" dirty="0">
                <a:solidFill>
                  <a:schemeClr val="bg1"/>
                </a:solidFill>
              </a:rPr>
              <a:t>“2”</a:t>
            </a:r>
            <a:r>
              <a:rPr lang="zh-CN" altLang="zh-CN" sz="3600" dirty="0" smtClean="0">
                <a:solidFill>
                  <a:schemeClr val="bg1"/>
                </a:solidFill>
              </a:rPr>
              <a:t>，如</a:t>
            </a:r>
            <a:r>
              <a:rPr lang="zh-CN" altLang="zh-CN" sz="3600" dirty="0">
                <a:solidFill>
                  <a:schemeClr val="bg1"/>
                </a:solidFill>
              </a:rPr>
              <a:t>何将他转换为整型？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1938" y="2825087"/>
            <a:ext cx="63325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en-US" altLang="zh-CN" sz="4400" dirty="0">
                <a:solidFill>
                  <a:schemeClr val="bg1"/>
                </a:solidFill>
              </a:rPr>
              <a:t>float(x)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en-US" altLang="zh-CN" sz="4400" dirty="0">
                <a:solidFill>
                  <a:schemeClr val="bg1"/>
                </a:solidFill>
              </a:rPr>
              <a:t>str(x)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en-US" altLang="zh-CN" sz="4400" dirty="0">
                <a:solidFill>
                  <a:schemeClr val="bg1"/>
                </a:solidFill>
              </a:rPr>
              <a:t>int(x)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list(x)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80099" y="5449337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395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8863678" cy="16594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下面的运算符中，按照运算优先级哪一个是最高级（）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1938" y="2825087"/>
            <a:ext cx="63325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==</a:t>
            </a: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</a:rPr>
              <a:t>*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and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&lt;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519" y="4990632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18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8863678" cy="8284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a=10,b=20,</a:t>
            </a:r>
            <a:r>
              <a:rPr lang="zh-CN" altLang="zh-CN" sz="3600" dirty="0">
                <a:solidFill>
                  <a:schemeClr val="bg1"/>
                </a:solidFill>
              </a:rPr>
              <a:t>那么</a:t>
            </a:r>
            <a:r>
              <a:rPr lang="en-US" altLang="zh-CN" sz="3600" dirty="0">
                <a:solidFill>
                  <a:schemeClr val="bg1"/>
                </a:solidFill>
              </a:rPr>
              <a:t>print(b == a)</a:t>
            </a:r>
            <a:r>
              <a:rPr lang="zh-CN" altLang="zh-CN" sz="3600" dirty="0">
                <a:solidFill>
                  <a:schemeClr val="bg1"/>
                </a:solidFill>
              </a:rPr>
              <a:t>运算的结果是（）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1938" y="2825087"/>
            <a:ext cx="63325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10</a:t>
            </a: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True</a:t>
            </a: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 False</a:t>
            </a:r>
          </a:p>
          <a:p>
            <a:pPr marL="342900" indent="-342900">
              <a:buAutoNum type="alphaUcPeriod"/>
            </a:pPr>
            <a:r>
              <a:rPr lang="en-US" altLang="zh-CN" sz="4400" dirty="0" smtClean="0">
                <a:solidFill>
                  <a:schemeClr val="bg1"/>
                </a:solidFill>
              </a:rPr>
              <a:t>20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519" y="4990632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90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886733" y="628649"/>
            <a:ext cx="8863678" cy="8284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下列</a:t>
            </a:r>
            <a:r>
              <a:rPr lang="en-US" altLang="zh-CN" sz="3600" dirty="0">
                <a:solidFill>
                  <a:schemeClr val="bg1"/>
                </a:solidFill>
              </a:rPr>
              <a:t>Python</a:t>
            </a:r>
            <a:r>
              <a:rPr lang="zh-CN" altLang="zh-CN" sz="3600" dirty="0">
                <a:solidFill>
                  <a:schemeClr val="bg1"/>
                </a:solidFill>
              </a:rPr>
              <a:t>变量的使用正确的是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9" y="344912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1938" y="2825087"/>
            <a:ext cx="63325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2a = </a:t>
            </a:r>
            <a:r>
              <a:rPr lang="en-US" altLang="zh-CN" sz="4400" dirty="0" smtClean="0">
                <a:solidFill>
                  <a:schemeClr val="bg1"/>
                </a:solidFill>
              </a:rPr>
              <a:t>4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my$ = </a:t>
            </a:r>
            <a:r>
              <a:rPr lang="en-US" altLang="zh-CN" sz="4400" dirty="0" smtClean="0">
                <a:solidFill>
                  <a:schemeClr val="bg1"/>
                </a:solidFill>
              </a:rPr>
              <a:t>4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class = </a:t>
            </a:r>
            <a:r>
              <a:rPr lang="en-US" altLang="zh-CN" sz="4400" dirty="0" smtClean="0">
                <a:solidFill>
                  <a:schemeClr val="bg1"/>
                </a:solidFill>
              </a:rPr>
              <a:t>4</a:t>
            </a:r>
          </a:p>
          <a:p>
            <a:pPr marL="342900" indent="-342900">
              <a:buAutoNum type="alphaUcPeriod"/>
            </a:pPr>
            <a:r>
              <a:rPr lang="en-US" altLang="zh-CN" sz="4400" dirty="0">
                <a:solidFill>
                  <a:schemeClr val="bg1"/>
                </a:solidFill>
              </a:rPr>
              <a:t>a = 4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7202" y="460522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21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432949" y="628649"/>
            <a:ext cx="6955750" cy="9920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4400" dirty="0">
                <a:solidFill>
                  <a:schemeClr val="bg1"/>
                </a:solidFill>
              </a:rPr>
              <a:t>以下设置画布命令正确的是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turtle.screensize(800,blue, "600")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turtle.screensize(800,600, "green")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turtle.screensize</a:t>
            </a:r>
            <a:r>
              <a:rPr lang="en-US" altLang="zh-CN" sz="3600" dirty="0">
                <a:solidFill>
                  <a:schemeClr val="bg1"/>
                </a:solidFill>
              </a:rPr>
              <a:t>("green"</a:t>
            </a:r>
            <a:r>
              <a:rPr lang="zh-CN" altLang="zh-CN" sz="3600" dirty="0">
                <a:solidFill>
                  <a:schemeClr val="bg1"/>
                </a:solidFill>
              </a:rPr>
              <a:t>；</a:t>
            </a:r>
            <a:r>
              <a:rPr lang="en-US" altLang="zh-CN" sz="3600" dirty="0">
                <a:solidFill>
                  <a:schemeClr val="bg1"/>
                </a:solidFill>
              </a:rPr>
              <a:t>800</a:t>
            </a:r>
            <a:r>
              <a:rPr lang="zh-CN" altLang="zh-CN" sz="3600" dirty="0">
                <a:solidFill>
                  <a:schemeClr val="bg1"/>
                </a:solidFill>
              </a:rPr>
              <a:t>；</a:t>
            </a:r>
            <a:r>
              <a:rPr lang="en-US" altLang="zh-CN" sz="3600" dirty="0">
                <a:solidFill>
                  <a:schemeClr val="bg1"/>
                </a:solidFill>
              </a:rPr>
              <a:t>600</a:t>
            </a:r>
            <a:r>
              <a:rPr lang="en-US" altLang="zh-CN" sz="36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turtle.screensize("800","600", "green")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43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432949" y="628649"/>
            <a:ext cx="7140096" cy="828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假设</a:t>
            </a:r>
            <a:r>
              <a:rPr lang="en-US" altLang="zh-CN" sz="3600" dirty="0">
                <a:solidFill>
                  <a:schemeClr val="bg1"/>
                </a:solidFill>
              </a:rPr>
              <a:t>a=2,b=3,</a:t>
            </a:r>
            <a:r>
              <a:rPr lang="zh-CN" altLang="zh-CN" sz="3600" dirty="0">
                <a:solidFill>
                  <a:schemeClr val="bg1"/>
                </a:solidFill>
              </a:rPr>
              <a:t>那么</a:t>
            </a:r>
            <a:r>
              <a:rPr lang="en-US" altLang="zh-CN" sz="3600" dirty="0">
                <a:solidFill>
                  <a:schemeClr val="bg1"/>
                </a:solidFill>
              </a:rPr>
              <a:t>a-b*b</a:t>
            </a:r>
            <a:r>
              <a:rPr lang="zh-CN" altLang="zh-CN" sz="3600" dirty="0">
                <a:solidFill>
                  <a:schemeClr val="bg1"/>
                </a:solidFill>
              </a:rPr>
              <a:t>的值是（ ）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-3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-2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-7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-11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52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p</a:t>
            </a:r>
            <a:r>
              <a:rPr lang="en-US" altLang="zh-CN" sz="2800" b="1" dirty="0" smtClean="0"/>
              <a:t>rint(“*”*10)</a:t>
            </a:r>
            <a:r>
              <a:rPr lang="zh-CN" altLang="en-US" sz="2800" b="1" dirty="0" smtClean="0"/>
              <a:t>可以输出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个*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950044" y="2617076"/>
            <a:ext cx="2081048" cy="1175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A. </a:t>
            </a:r>
            <a:r>
              <a:rPr lang="zh-CN" altLang="en-US" sz="2800" b="1" dirty="0" smtClean="0"/>
              <a:t>正确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B. </a:t>
            </a:r>
            <a:r>
              <a:rPr lang="zh-CN" altLang="en-US" sz="2800" b="1" dirty="0" smtClean="0"/>
              <a:t>错误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50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432949" y="628649"/>
            <a:ext cx="5670270" cy="8284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</a:rPr>
              <a:t>Python</a:t>
            </a:r>
            <a:r>
              <a:rPr lang="zh-CN" altLang="zh-CN" sz="3600" dirty="0">
                <a:solidFill>
                  <a:schemeClr val="bg1"/>
                </a:solidFill>
              </a:rPr>
              <a:t>中的</a:t>
            </a:r>
            <a:r>
              <a:rPr lang="en-US" altLang="zh-CN" sz="3600" dirty="0">
                <a:solidFill>
                  <a:schemeClr val="bg1"/>
                </a:solidFill>
              </a:rPr>
              <a:t>&gt;=</a:t>
            </a:r>
            <a:r>
              <a:rPr lang="zh-CN" altLang="zh-CN" sz="3600" dirty="0">
                <a:solidFill>
                  <a:schemeClr val="bg1"/>
                </a:solidFill>
              </a:rPr>
              <a:t>代表的是（）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zh-CN" sz="3600" dirty="0">
                <a:solidFill>
                  <a:schemeClr val="bg1"/>
                </a:solidFill>
              </a:rPr>
              <a:t>把左边的值赋值给右边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zh-CN" sz="3600" dirty="0">
                <a:solidFill>
                  <a:schemeClr val="bg1"/>
                </a:solidFill>
              </a:rPr>
              <a:t>判断是否大于等于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zh-CN" sz="3600" dirty="0">
                <a:solidFill>
                  <a:schemeClr val="bg1"/>
                </a:solidFill>
              </a:rPr>
              <a:t>比较两边大小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zh-CN" sz="3600" dirty="0">
                <a:solidFill>
                  <a:schemeClr val="bg1"/>
                </a:solidFill>
              </a:rPr>
              <a:t>把右边值赋值给左边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6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432949" y="628649"/>
            <a:ext cx="8349978" cy="7467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Python</a:t>
            </a:r>
            <a:r>
              <a:rPr lang="zh-CN" altLang="zh-CN" sz="3200" dirty="0">
                <a:solidFill>
                  <a:schemeClr val="bg1"/>
                </a:solidFill>
              </a:rPr>
              <a:t>中，以下哪个变量赋值方式是正确的？</a:t>
            </a:r>
            <a:endParaRPr lang="en-US" altLang="zh-C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var a = 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int a = 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a = 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if a = 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111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432949" y="628649"/>
            <a:ext cx="8392041" cy="14854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bg1"/>
                </a:solidFill>
              </a:rPr>
              <a:t>抛硬币，只有反正两种情况，为了统计方便</a:t>
            </a:r>
            <a:r>
              <a:rPr lang="zh-CN" altLang="zh-CN" sz="3200" dirty="0" smtClean="0">
                <a:solidFill>
                  <a:schemeClr val="bg1"/>
                </a:solidFill>
              </a:rPr>
              <a:t>，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 smtClean="0">
                <a:solidFill>
                  <a:schemeClr val="bg1"/>
                </a:solidFill>
              </a:rPr>
              <a:t>在</a:t>
            </a:r>
            <a:r>
              <a:rPr lang="zh-CN" altLang="zh-CN" sz="3200" dirty="0">
                <a:solidFill>
                  <a:schemeClr val="bg1"/>
                </a:solidFill>
              </a:rPr>
              <a:t>程序中怎样做是最合理的？（）</a:t>
            </a:r>
            <a:endParaRPr lang="en-US" altLang="zh-C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545398"/>
            <a:ext cx="8602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zh-CN" sz="2800" dirty="0">
                <a:solidFill>
                  <a:schemeClr val="bg1"/>
                </a:solidFill>
              </a:rPr>
              <a:t>只需要一个变量，统计一种情况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zh-CN" sz="2800" dirty="0">
                <a:solidFill>
                  <a:schemeClr val="bg1"/>
                </a:solidFill>
              </a:rPr>
              <a:t>需要两个变量，统计两种情</a:t>
            </a:r>
            <a:r>
              <a:rPr lang="zh-CN" altLang="zh-CN" sz="2800" dirty="0" smtClean="0">
                <a:solidFill>
                  <a:schemeClr val="bg1"/>
                </a:solidFill>
              </a:rPr>
              <a:t>况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zh-CN" sz="2800" dirty="0">
                <a:solidFill>
                  <a:schemeClr val="bg1"/>
                </a:solidFill>
              </a:rPr>
              <a:t>需要三个变量，统计两种情况和总次数</a:t>
            </a:r>
            <a:r>
              <a:rPr lang="zh-CN" altLang="zh-CN" sz="2800" dirty="0" smtClean="0">
                <a:solidFill>
                  <a:schemeClr val="bg1"/>
                </a:solidFill>
              </a:rPr>
              <a:t>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zh-CN" sz="2800" dirty="0">
                <a:solidFill>
                  <a:schemeClr val="bg1"/>
                </a:solidFill>
              </a:rPr>
              <a:t>需要用到随机数，没有规律可找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53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427127" y="673974"/>
            <a:ext cx="9709709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将</a:t>
            </a:r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zh-CN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zh-CN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6</a:t>
            </a:r>
            <a:r>
              <a:rPr lang="zh-CN" altLang="zh-CN" sz="2800" dirty="0">
                <a:solidFill>
                  <a:schemeClr val="bg1"/>
                </a:solidFill>
              </a:rPr>
              <a:t>三个数不重复的排列为三位数，有几种排列？（）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9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47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654265"/>
            <a:ext cx="7757252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假设</a:t>
            </a:r>
            <a:r>
              <a:rPr lang="en-US" altLang="zh-CN" sz="2800" dirty="0">
                <a:solidFill>
                  <a:schemeClr val="bg1"/>
                </a:solidFill>
              </a:rPr>
              <a:t>a=2</a:t>
            </a:r>
            <a:r>
              <a:rPr lang="zh-CN" altLang="zh-CN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b=1</a:t>
            </a:r>
            <a:r>
              <a:rPr lang="zh-CN" altLang="zh-CN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c = a and b - 1</a:t>
            </a:r>
            <a:r>
              <a:rPr lang="zh-CN" altLang="zh-CN" sz="2800" dirty="0">
                <a:solidFill>
                  <a:schemeClr val="bg1"/>
                </a:solidFill>
              </a:rPr>
              <a:t>，那么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zh-CN" sz="2800" dirty="0">
                <a:solidFill>
                  <a:schemeClr val="bg1"/>
                </a:solidFill>
              </a:rPr>
              <a:t>的值是（）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1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3600" dirty="0">
                <a:solidFill>
                  <a:schemeClr val="bg1"/>
                </a:solidFill>
              </a:rPr>
              <a:t>0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0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654265"/>
            <a:ext cx="6969216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以下哪个后缀名为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源码文件的后缀名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6" y="2299177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.exe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.py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.sb3</a:t>
            </a:r>
          </a:p>
          <a:p>
            <a:pPr marL="342900" indent="-342900">
              <a:buAutoNum type="alphaU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.pip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7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654265"/>
            <a:ext cx="6251070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关于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的表述，下列不正确的是？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299177"/>
            <a:ext cx="7587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是一种解释型程序设计语言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是一种面对对象型程序设计语</a:t>
            </a:r>
            <a:r>
              <a:rPr lang="zh-CN" altLang="zh-CN" sz="2800" dirty="0" smtClean="0">
                <a:solidFill>
                  <a:schemeClr val="bg1"/>
                </a:solidFill>
              </a:rPr>
              <a:t>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是一种动态数据类型程序设计语</a:t>
            </a:r>
            <a:r>
              <a:rPr lang="zh-CN" altLang="zh-CN" sz="2800" dirty="0" smtClean="0">
                <a:solidFill>
                  <a:schemeClr val="bg1"/>
                </a:solidFill>
              </a:rPr>
              <a:t>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是一种编译型程序设计语言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24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628649"/>
            <a:ext cx="8486490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print('I\'m ok.')</a:t>
            </a:r>
            <a:r>
              <a:rPr lang="zh-CN" altLang="zh-CN" sz="2800" dirty="0">
                <a:solidFill>
                  <a:schemeClr val="bg1"/>
                </a:solidFill>
              </a:rPr>
              <a:t>因为有三个单引号，所以程序是错误的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29917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356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628649"/>
            <a:ext cx="7494552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</a:rPr>
              <a:t>使用</a:t>
            </a:r>
            <a:r>
              <a:rPr lang="en-US" altLang="zh-CN" sz="2800" dirty="0">
                <a:solidFill>
                  <a:schemeClr val="bg1"/>
                </a:solidFill>
              </a:rPr>
              <a:t>Turtle</a:t>
            </a:r>
            <a:r>
              <a:rPr lang="zh-CN" altLang="zh-CN" sz="2800" dirty="0">
                <a:solidFill>
                  <a:schemeClr val="bg1"/>
                </a:solidFill>
              </a:rPr>
              <a:t>时，画布默认坐标左上角为画布中心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29917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0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362524" y="628649"/>
            <a:ext cx="10023898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turtle.speed()</a:t>
            </a:r>
            <a:r>
              <a:rPr lang="zh-CN" altLang="zh-CN" sz="2800" dirty="0">
                <a:solidFill>
                  <a:schemeClr val="bg1"/>
                </a:solidFill>
              </a:rPr>
              <a:t>命令设定笔运动的速度，其参数范围是</a:t>
            </a:r>
            <a:r>
              <a:rPr lang="en-US" altLang="zh-CN" sz="2800" dirty="0">
                <a:solidFill>
                  <a:schemeClr val="bg1"/>
                </a:solidFill>
              </a:rPr>
              <a:t>0-10</a:t>
            </a:r>
            <a:r>
              <a:rPr lang="zh-CN" altLang="zh-CN" sz="2800" dirty="0">
                <a:solidFill>
                  <a:schemeClr val="bg1"/>
                </a:solidFill>
              </a:rPr>
              <a:t>的整数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29917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76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这段代码有几只海龟画笔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310774" y="2175639"/>
            <a:ext cx="3657928" cy="268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import turtle</a:t>
            </a:r>
          </a:p>
          <a:p>
            <a:r>
              <a:rPr lang="en-US" altLang="zh-CN" sz="2800" b="1" dirty="0"/>
              <a:t>pen = turtle.Pen()</a:t>
            </a:r>
          </a:p>
          <a:p>
            <a:r>
              <a:rPr lang="en-US" altLang="zh-CN" sz="2800" b="1" dirty="0"/>
              <a:t>t = turtle.Pen()</a:t>
            </a:r>
          </a:p>
          <a:p>
            <a:r>
              <a:rPr lang="en-US" altLang="zh-CN" sz="2800" b="1" dirty="0"/>
              <a:t>p = turtle.Pen()</a:t>
            </a:r>
          </a:p>
          <a:p>
            <a:r>
              <a:rPr lang="en-US" altLang="zh-CN" sz="2800" b="1" dirty="0"/>
              <a:t>pen.pensize(3)</a:t>
            </a:r>
          </a:p>
          <a:p>
            <a:r>
              <a:rPr lang="en-US" altLang="zh-CN" sz="2800" b="1" dirty="0"/>
              <a:t>pen.forward(100)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99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362524" y="628649"/>
            <a:ext cx="8972008" cy="13111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Python </a:t>
            </a:r>
            <a:r>
              <a:rPr lang="zh-CN" altLang="zh-CN" sz="2800" dirty="0">
                <a:solidFill>
                  <a:schemeClr val="bg1"/>
                </a:solidFill>
              </a:rPr>
              <a:t>是交互式语言，这意味着，您可以在一个</a:t>
            </a:r>
            <a:r>
              <a:rPr lang="en-US" altLang="zh-CN" sz="2800" dirty="0">
                <a:solidFill>
                  <a:schemeClr val="bg1"/>
                </a:solidFill>
              </a:rPr>
              <a:t> Python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</a:rPr>
              <a:t>提</a:t>
            </a:r>
            <a:r>
              <a:rPr lang="zh-CN" altLang="zh-CN" sz="2800" dirty="0">
                <a:solidFill>
                  <a:schemeClr val="bg1"/>
                </a:solidFill>
              </a:rPr>
              <a:t>示符</a:t>
            </a:r>
            <a:r>
              <a:rPr lang="en-US" altLang="zh-CN" sz="2800" dirty="0">
                <a:solidFill>
                  <a:schemeClr val="bg1"/>
                </a:solidFill>
              </a:rPr>
              <a:t> &gt;&gt;&gt; </a:t>
            </a:r>
            <a:r>
              <a:rPr lang="zh-CN" altLang="zh-CN" sz="2800" dirty="0">
                <a:solidFill>
                  <a:schemeClr val="bg1"/>
                </a:solidFill>
              </a:rPr>
              <a:t>后直接执行代码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98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362524" y="628649"/>
            <a:ext cx="934422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2800" dirty="0">
                <a:solidFill>
                  <a:schemeClr val="bg1"/>
                </a:solidFill>
              </a:rPr>
              <a:t>两队进行乒乓球比赛，每队有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zh-CN" sz="2800" dirty="0">
                <a:solidFill>
                  <a:schemeClr val="bg1"/>
                </a:solidFill>
              </a:rPr>
              <a:t>名队员，双方每个队员之</a:t>
            </a:r>
            <a:r>
              <a:rPr lang="zh-CN" altLang="zh-CN" sz="2800" dirty="0" smtClean="0">
                <a:solidFill>
                  <a:schemeClr val="bg1"/>
                </a:solidFill>
              </a:rPr>
              <a:t>间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fontAlgn="base"/>
            <a:r>
              <a:rPr lang="zh-CN" altLang="zh-CN" sz="2800" dirty="0" smtClean="0">
                <a:solidFill>
                  <a:schemeClr val="bg1"/>
                </a:solidFill>
              </a:rPr>
              <a:t>都</a:t>
            </a:r>
            <a:r>
              <a:rPr lang="zh-CN" altLang="zh-CN" sz="2800" dirty="0">
                <a:solidFill>
                  <a:schemeClr val="bg1"/>
                </a:solidFill>
              </a:rPr>
              <a:t>要进行一场比赛</a:t>
            </a:r>
            <a:r>
              <a:rPr lang="zh-CN" altLang="zh-CN" sz="2800" dirty="0" smtClean="0">
                <a:solidFill>
                  <a:schemeClr val="bg1"/>
                </a:solidFill>
              </a:rPr>
              <a:t>，一</a:t>
            </a:r>
            <a:r>
              <a:rPr lang="zh-CN" altLang="zh-CN" sz="2800" dirty="0">
                <a:solidFill>
                  <a:schemeClr val="bg1"/>
                </a:solidFill>
              </a:rPr>
              <a:t>共需要进行</a:t>
            </a:r>
            <a:r>
              <a:rPr lang="en-US" altLang="zh-CN" sz="2800" dirty="0">
                <a:solidFill>
                  <a:schemeClr val="bg1"/>
                </a:solidFill>
              </a:rPr>
              <a:t>6</a:t>
            </a:r>
            <a:r>
              <a:rPr lang="zh-CN" altLang="zh-CN" sz="2800" dirty="0">
                <a:solidFill>
                  <a:schemeClr val="bg1"/>
                </a:solidFill>
              </a:rPr>
              <a:t>场比赛。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63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4011131" y="770538"/>
            <a:ext cx="39283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2800" dirty="0">
                <a:solidFill>
                  <a:schemeClr val="bg1"/>
                </a:solidFill>
              </a:rPr>
              <a:t>and</a:t>
            </a:r>
            <a:r>
              <a:rPr lang="zh-CN" altLang="zh-CN" sz="2800" dirty="0">
                <a:solidFill>
                  <a:schemeClr val="bg1"/>
                </a:solidFill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的保留字符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66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348478" y="800097"/>
            <a:ext cx="94019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2800" dirty="0">
                <a:solidFill>
                  <a:schemeClr val="bg1"/>
                </a:solidFill>
              </a:rPr>
              <a:t>除号在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中是用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zh-CN" sz="2800" dirty="0">
                <a:solidFill>
                  <a:schemeClr val="bg1"/>
                </a:solidFill>
              </a:rPr>
              <a:t>来代替，但不能说所有的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zh-CN" altLang="zh-CN" sz="2800" dirty="0">
                <a:solidFill>
                  <a:schemeClr val="bg1"/>
                </a:solidFill>
              </a:rPr>
              <a:t>都是除号。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5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348478" y="800097"/>
            <a:ext cx="84055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创建变量很简单，只要为变量分配一个值即可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82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3066919" y="843449"/>
            <a:ext cx="51770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2800" dirty="0">
                <a:solidFill>
                  <a:schemeClr val="bg1"/>
                </a:solidFill>
              </a:rPr>
              <a:t>a==b</a:t>
            </a:r>
            <a:r>
              <a:rPr lang="zh-CN" altLang="zh-CN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中代表把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zh-CN" sz="2800" dirty="0">
                <a:solidFill>
                  <a:schemeClr val="bg1"/>
                </a:solidFill>
              </a:rPr>
              <a:t>的值给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14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843449"/>
            <a:ext cx="95205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2800" dirty="0">
                <a:solidFill>
                  <a:schemeClr val="bg1"/>
                </a:solidFill>
              </a:rPr>
              <a:t>从甲地到乙地，每天走剩下路程的一半，两天就可以走完。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77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781175" y="843449"/>
            <a:ext cx="69692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</a:rPr>
              <a:t>中单引号和双引号的作用完全相同。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720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1197851" y="843449"/>
            <a:ext cx="102066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zh-CN" sz="2800" dirty="0">
                <a:solidFill>
                  <a:schemeClr val="bg1"/>
                </a:solidFill>
              </a:rPr>
              <a:t>字符串可以用</a:t>
            </a:r>
            <a:r>
              <a:rPr lang="en-US" altLang="zh-CN" sz="2800" dirty="0">
                <a:solidFill>
                  <a:schemeClr val="bg1"/>
                </a:solidFill>
              </a:rPr>
              <a:t> + </a:t>
            </a:r>
            <a:r>
              <a:rPr lang="zh-CN" altLang="zh-CN" sz="2800" dirty="0">
                <a:solidFill>
                  <a:schemeClr val="bg1"/>
                </a:solidFill>
              </a:rPr>
              <a:t>运算符连接在一起，用</a:t>
            </a:r>
            <a:r>
              <a:rPr lang="en-US" altLang="zh-CN" sz="2800" dirty="0">
                <a:solidFill>
                  <a:schemeClr val="bg1"/>
                </a:solidFill>
              </a:rPr>
              <a:t> – </a:t>
            </a:r>
            <a:r>
              <a:rPr lang="zh-CN" altLang="zh-CN" sz="2800" dirty="0">
                <a:solidFill>
                  <a:schemeClr val="bg1"/>
                </a:solidFill>
              </a:rPr>
              <a:t>运算符删除相同字符。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3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3956816" y="887413"/>
            <a:ext cx="29674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altLang="zh-CN" sz="2800" dirty="0">
                <a:solidFill>
                  <a:schemeClr val="bg1"/>
                </a:solidFill>
              </a:rPr>
              <a:t>15%3</a:t>
            </a:r>
            <a:r>
              <a:rPr lang="zh-CN" altLang="zh-CN" sz="2800" dirty="0">
                <a:solidFill>
                  <a:schemeClr val="bg1"/>
                </a:solidFill>
              </a:rPr>
              <a:t>运行结果是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sz="2800" dirty="0">
                <a:solidFill>
                  <a:schemeClr val="bg1"/>
                </a:solidFill>
              </a:rPr>
              <a:t>正</a:t>
            </a:r>
            <a:r>
              <a:rPr lang="zh-CN" altLang="en-US" sz="2800" dirty="0" smtClean="0">
                <a:solidFill>
                  <a:schemeClr val="bg1"/>
                </a:solidFill>
              </a:rPr>
              <a:t>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错误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1160" y="4987565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58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命令</a:t>
            </a:r>
            <a:r>
              <a:rPr lang="en-US" altLang="zh-CN" sz="2800" b="1" dirty="0" smtClean="0"/>
              <a:t>turtle.forward()</a:t>
            </a:r>
            <a:r>
              <a:rPr lang="zh-CN" altLang="en-US" sz="2800" b="1" dirty="0" smtClean="0"/>
              <a:t>的功能是（）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310773" y="2175639"/>
            <a:ext cx="4801695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向箭头所指方向前进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向左边前进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逆箭</a:t>
            </a:r>
            <a:r>
              <a:rPr lang="zh-CN" altLang="en-US" sz="2800" b="1" dirty="0" smtClean="0"/>
              <a:t>头所指方向后退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向右边前进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6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307074" y="887413"/>
            <a:ext cx="8443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编程：输入长方形的长和宽，计算面积和周长并输出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请输</a:t>
            </a:r>
            <a:r>
              <a:rPr lang="zh-CN" altLang="en-US" sz="2800" dirty="0" smtClean="0">
                <a:solidFill>
                  <a:schemeClr val="bg1"/>
                </a:solidFill>
              </a:rPr>
              <a:t>入长：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请输入宽：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您输入的长是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，宽是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，周长为：面积为：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307074" y="887413"/>
            <a:ext cx="844333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编程：输入一个数字，判断这个是否是偶数，同时也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能被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7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整除，并输入结果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请输</a:t>
            </a:r>
            <a:r>
              <a:rPr lang="zh-CN" altLang="en-US" sz="2800" dirty="0" smtClean="0">
                <a:solidFill>
                  <a:schemeClr val="bg1"/>
                </a:solidFill>
              </a:rPr>
              <a:t>入数字：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数字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是偶数并且能被</a:t>
            </a:r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</a:rPr>
              <a:t>整除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数</a:t>
            </a:r>
            <a:r>
              <a:rPr lang="zh-CN" altLang="en-US" sz="2800" dirty="0" smtClean="0">
                <a:solidFill>
                  <a:schemeClr val="bg1"/>
                </a:solidFill>
              </a:rPr>
              <a:t>字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不是偶数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数</a:t>
            </a:r>
            <a:r>
              <a:rPr lang="zh-CN" altLang="en-US" sz="2800" dirty="0" smtClean="0">
                <a:solidFill>
                  <a:schemeClr val="bg1"/>
                </a:solidFill>
              </a:rPr>
              <a:t>字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不能被</a:t>
            </a:r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</a:rPr>
              <a:t>整除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1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4" name="矩形 3"/>
          <p:cNvSpPr/>
          <p:nvPr/>
        </p:nvSpPr>
        <p:spPr>
          <a:xfrm>
            <a:off x="2307074" y="887413"/>
            <a:ext cx="73661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编程：输入两个数字，计算二者的乘积并输出</a:t>
            </a:r>
            <a:endParaRPr lang="en-US" altLang="zh-CN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3453339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5" y="2614487"/>
            <a:ext cx="8470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请输</a:t>
            </a:r>
            <a:r>
              <a:rPr lang="zh-CN" altLang="en-US" sz="2800" dirty="0" smtClean="0">
                <a:solidFill>
                  <a:schemeClr val="bg1"/>
                </a:solidFill>
              </a:rPr>
              <a:t>入第一个乘数：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请输</a:t>
            </a:r>
            <a:r>
              <a:rPr lang="zh-CN" altLang="en-US" sz="2800" dirty="0" smtClean="0">
                <a:solidFill>
                  <a:schemeClr val="bg1"/>
                </a:solidFill>
              </a:rPr>
              <a:t>入第二个乘数：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en-US" altLang="zh-CN" sz="2800" dirty="0" smtClean="0">
                <a:solidFill>
                  <a:schemeClr val="bg1"/>
                </a:solidFill>
              </a:rPr>
              <a:t>x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xx</a:t>
            </a:r>
            <a:r>
              <a:rPr lang="zh-CN" altLang="en-US" sz="2800" dirty="0" smtClean="0">
                <a:solidFill>
                  <a:schemeClr val="bg1"/>
                </a:solidFill>
              </a:rPr>
              <a:t>的乘积是</a:t>
            </a:r>
            <a:r>
              <a:rPr lang="en-US" altLang="zh-CN" sz="2800" dirty="0" smtClean="0">
                <a:solidFill>
                  <a:schemeClr val="bg1"/>
                </a:solidFill>
              </a:rPr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677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t</a:t>
            </a:r>
            <a:r>
              <a:rPr lang="en-US" altLang="zh-CN" sz="2800" b="1" dirty="0" smtClean="0"/>
              <a:t>urtle</a:t>
            </a:r>
            <a:r>
              <a:rPr lang="zh-CN" altLang="en-US" sz="2800" b="1" dirty="0" smtClean="0"/>
              <a:t>库中包含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多个功能函数，主要包括窗体函数、画笔状态函数和画笔运动函数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类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310773" y="2175639"/>
            <a:ext cx="4801695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 smtClean="0"/>
              <a:t>正确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错误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89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命令</a:t>
            </a:r>
            <a:r>
              <a:rPr lang="en-US" altLang="zh-CN" sz="2800" b="1" dirty="0" smtClean="0"/>
              <a:t>turtle.circle(60,steps=5)</a:t>
            </a:r>
            <a:r>
              <a:rPr lang="zh-CN" altLang="en-US" sz="2800" b="1" dirty="0" smtClean="0"/>
              <a:t>的功能是（）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2797283" y="2033749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制一个半径为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像素的圆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制一个半径为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像素的圆内接正五边形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绘</a:t>
            </a:r>
            <a:r>
              <a:rPr lang="zh-CN" altLang="en-US" sz="2800" b="1" dirty="0" smtClean="0"/>
              <a:t>制一个半径为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像素的圆和一个五边形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绘</a:t>
            </a:r>
            <a:r>
              <a:rPr lang="zh-CN" altLang="en-US" sz="2800" b="1" dirty="0" smtClean="0"/>
              <a:t>制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个半径为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像素的圆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13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850803"/>
            <a:ext cx="8418786" cy="8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t</a:t>
            </a:r>
            <a:r>
              <a:rPr lang="en-US" altLang="zh-CN" sz="2800" b="1" dirty="0" smtClean="0"/>
              <a:t>urtle</a:t>
            </a:r>
            <a:r>
              <a:rPr lang="zh-CN" altLang="en-US" sz="2800" b="1" dirty="0" smtClean="0"/>
              <a:t>的前进是往哪个方向（）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2797283" y="2033749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画</a:t>
            </a:r>
            <a:r>
              <a:rPr lang="zh-CN" altLang="en-US" sz="2800" b="1" dirty="0" smtClean="0"/>
              <a:t>笔指向的方向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屏</a:t>
            </a:r>
            <a:r>
              <a:rPr lang="zh-CN" altLang="en-US" sz="2800" b="1" dirty="0" smtClean="0"/>
              <a:t>幕窗口的右边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屏</a:t>
            </a:r>
            <a:r>
              <a:rPr lang="zh-CN" altLang="en-US" sz="2800" b="1" dirty="0" smtClean="0"/>
              <a:t>幕窗口的上边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lphaUcPeriod"/>
            </a:pPr>
            <a:r>
              <a:rPr lang="zh-CN" altLang="en-US" sz="2800" b="1" dirty="0"/>
              <a:t>屏</a:t>
            </a:r>
            <a:r>
              <a:rPr lang="zh-CN" altLang="en-US" sz="2800" b="1" dirty="0" smtClean="0"/>
              <a:t>幕窗口的左边</a:t>
            </a:r>
            <a:endParaRPr lang="en-US" altLang="zh-CN" sz="28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82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总复习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81175" y="443706"/>
            <a:ext cx="8418786" cy="1763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如果小海龟的外观变成圆点，下划线部分应该填写什么代码：（）</a:t>
            </a:r>
            <a:endParaRPr lang="en-US" altLang="zh-CN" sz="2800" b="1" dirty="0"/>
          </a:p>
          <a:p>
            <a:r>
              <a:rPr lang="en-US" altLang="zh-CN" sz="2800" b="1" dirty="0" smtClean="0"/>
              <a:t>import turtle</a:t>
            </a:r>
          </a:p>
          <a:p>
            <a:r>
              <a:rPr lang="en-US" altLang="zh-CN" sz="2800" b="1" dirty="0"/>
              <a:t>t</a:t>
            </a:r>
            <a:r>
              <a:rPr lang="en-US" altLang="zh-CN" sz="2800" b="1" dirty="0" smtClean="0"/>
              <a:t>urtle.shape(“____”)</a:t>
            </a:r>
          </a:p>
        </p:txBody>
      </p:sp>
      <p:sp>
        <p:nvSpPr>
          <p:cNvPr id="7" name="矩形 6"/>
          <p:cNvSpPr/>
          <p:nvPr/>
        </p:nvSpPr>
        <p:spPr>
          <a:xfrm>
            <a:off x="2797283" y="2475184"/>
            <a:ext cx="7828676" cy="233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/>
              <a:t>c</a:t>
            </a:r>
            <a:r>
              <a:rPr lang="en-US" altLang="zh-CN" sz="2800" b="1" dirty="0" smtClean="0"/>
              <a:t>ircle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turtle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arrow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 smtClean="0"/>
              <a:t>square</a:t>
            </a:r>
          </a:p>
        </p:txBody>
      </p:sp>
      <p:sp>
        <p:nvSpPr>
          <p:cNvPr id="8" name="矩形 7"/>
          <p:cNvSpPr/>
          <p:nvPr/>
        </p:nvSpPr>
        <p:spPr>
          <a:xfrm>
            <a:off x="2229726" y="5044963"/>
            <a:ext cx="2081048" cy="7882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答</a:t>
            </a:r>
            <a:r>
              <a:rPr lang="zh-CN" altLang="en-US" sz="2800" b="1" dirty="0" smtClean="0"/>
              <a:t>案</a:t>
            </a: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51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2045</Words>
  <Application>Microsoft Office PowerPoint</Application>
  <PresentationFormat>自定义</PresentationFormat>
  <Paragraphs>333</Paragraphs>
  <Slides>53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182</cp:revision>
  <dcterms:created xsi:type="dcterms:W3CDTF">2017-01-26T10:13:00Z</dcterms:created>
  <dcterms:modified xsi:type="dcterms:W3CDTF">2020-05-18T04:41:43Z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