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9" r:id="rId2"/>
    <p:sldId id="277" r:id="rId3"/>
    <p:sldId id="272" r:id="rId4"/>
    <p:sldId id="297" r:id="rId5"/>
    <p:sldId id="296" r:id="rId6"/>
    <p:sldId id="259" r:id="rId7"/>
    <p:sldId id="261" r:id="rId8"/>
    <p:sldId id="264" r:id="rId9"/>
    <p:sldId id="275" r:id="rId10"/>
    <p:sldId id="273" r:id="rId11"/>
    <p:sldId id="27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UY30Dr3RNBcbGnxP0Rw/sA==" hashData="Ch/dR7dN6rK+eUtd7ry9KtPXgn4="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0" autoAdjust="0"/>
    <p:restoredTop sz="95428" autoAdjust="0"/>
  </p:normalViewPr>
  <p:slideViewPr>
    <p:cSldViewPr snapToGrid="0">
      <p:cViewPr varScale="1">
        <p:scale>
          <a:sx n="114" d="100"/>
          <a:sy n="114" d="100"/>
        </p:scale>
        <p:origin x="-85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34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A8FADCE-1477-4D9E-A5A3-C110EE960869}" type="slidenum">
              <a:rPr lang="zh-CN" altLang="en-US" smtClean="0">
                <a:ea typeface="宋体" panose="02010600030101010101" pitchFamily="2" charset="-122"/>
              </a:rPr>
              <a:t>2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A8FADCE-1477-4D9E-A5A3-C110EE960869}" type="slidenum">
              <a:rPr lang="zh-CN" altLang="en-US" smtClean="0">
                <a:ea typeface="宋体" panose="02010600030101010101" pitchFamily="2" charset="-122"/>
              </a:rPr>
              <a:t>3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A8FADCE-1477-4D9E-A5A3-C110EE960869}" type="slidenum">
              <a:rPr lang="zh-CN" altLang="en-US" smtClean="0">
                <a:ea typeface="宋体" panose="02010600030101010101" pitchFamily="2" charset="-122"/>
              </a:rPr>
              <a:t>4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A8FADCE-1477-4D9E-A5A3-C110EE960869}" type="slidenum">
              <a:rPr lang="zh-CN" altLang="en-US" smtClean="0">
                <a:ea typeface="宋体" panose="02010600030101010101" pitchFamily="2" charset="-122"/>
              </a:rPr>
              <a:t>5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39070A53-F26F-498F-AADD-2F1183B29BAA}" type="slidenum">
              <a:rPr lang="zh-CN" altLang="en-US" smtClean="0">
                <a:ea typeface="宋体" panose="02010600030101010101" pitchFamily="2" charset="-122"/>
              </a:rPr>
              <a:t>11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5" y="106045"/>
            <a:ext cx="1165860" cy="1165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>
            <a:fillRect/>
          </a:stretch>
        </p:blipFill>
        <p:spPr>
          <a:xfrm>
            <a:off x="5929632" y="1585595"/>
            <a:ext cx="6262033" cy="52722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923925" y="4248150"/>
            <a:ext cx="5474970" cy="77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 defTabSz="866775" fontAlgn="base">
              <a:spcAft>
                <a:spcPct val="0"/>
              </a:spcAft>
              <a:buNone/>
            </a:pPr>
            <a:r>
              <a:rPr lang="zh-CN" altLang="en-US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课：Python赋值运算符</a:t>
            </a:r>
            <a:br>
              <a:rPr lang="zh-CN" altLang="en-US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en-US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（Python的运算符及从控制台输出）</a:t>
            </a:r>
          </a:p>
        </p:txBody>
      </p: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429237" y="1968387"/>
            <a:ext cx="6076408" cy="192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5690" b="1" dirty="0">
                <a:solidFill>
                  <a:srgbClr val="009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5690" b="1" dirty="0" smtClean="0">
                <a:solidFill>
                  <a:srgbClr val="009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US" altLang="zh-CN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5690" b="1" dirty="0">
                <a:solidFill>
                  <a:srgbClr val="EA55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等级考试一级</a:t>
            </a:r>
            <a:endParaRPr lang="en-US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3612" y="1722144"/>
            <a:ext cx="1472071" cy="135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2655570" y="511810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主讲老师：祝老师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猜数字</a:t>
            </a:r>
          </a:p>
        </p:txBody>
      </p:sp>
      <p:sp>
        <p:nvSpPr>
          <p:cNvPr id="20" name="Shape 1034"/>
          <p:cNvSpPr/>
          <p:nvPr/>
        </p:nvSpPr>
        <p:spPr>
          <a:xfrm>
            <a:off x="1742849" y="2595246"/>
            <a:ext cx="182352" cy="1418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43" y="9828"/>
                </a:moveTo>
                <a:cubicBezTo>
                  <a:pt x="20503" y="10692"/>
                  <a:pt x="21004" y="11543"/>
                  <a:pt x="21600" y="12462"/>
                </a:cubicBezTo>
                <a:cubicBezTo>
                  <a:pt x="20797" y="15394"/>
                  <a:pt x="20629" y="18810"/>
                  <a:pt x="20550" y="21600"/>
                </a:cubicBezTo>
                <a:cubicBezTo>
                  <a:pt x="17285" y="18886"/>
                  <a:pt x="18957" y="12766"/>
                  <a:pt x="16102" y="12414"/>
                </a:cubicBezTo>
                <a:cubicBezTo>
                  <a:pt x="13346" y="12074"/>
                  <a:pt x="12988" y="13608"/>
                  <a:pt x="12526" y="15998"/>
                </a:cubicBezTo>
                <a:cubicBezTo>
                  <a:pt x="12064" y="18387"/>
                  <a:pt x="11785" y="20178"/>
                  <a:pt x="11785" y="20178"/>
                </a:cubicBezTo>
                <a:cubicBezTo>
                  <a:pt x="11785" y="20178"/>
                  <a:pt x="2700" y="7597"/>
                  <a:pt x="0" y="3147"/>
                </a:cubicBezTo>
                <a:cubicBezTo>
                  <a:pt x="1311" y="2680"/>
                  <a:pt x="1742" y="2046"/>
                  <a:pt x="1827" y="0"/>
                </a:cubicBezTo>
                <a:cubicBezTo>
                  <a:pt x="4847" y="4160"/>
                  <a:pt x="12262" y="11667"/>
                  <a:pt x="15756" y="11667"/>
                </a:cubicBezTo>
                <a:cubicBezTo>
                  <a:pt x="17415" y="11667"/>
                  <a:pt x="18853" y="10951"/>
                  <a:pt x="20143" y="9828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lIns="28575" tIns="28575" rIns="28575" bIns="28575" anchor="ctr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2325" b="1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Shape 1035"/>
          <p:cNvSpPr/>
          <p:nvPr/>
        </p:nvSpPr>
        <p:spPr>
          <a:xfrm>
            <a:off x="1931280" y="2974133"/>
            <a:ext cx="76993" cy="1073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08" h="21600" extrusionOk="0">
                <a:moveTo>
                  <a:pt x="11314" y="594"/>
                </a:moveTo>
                <a:lnTo>
                  <a:pt x="0" y="0"/>
                </a:lnTo>
                <a:cubicBezTo>
                  <a:pt x="0" y="0"/>
                  <a:pt x="10284" y="5549"/>
                  <a:pt x="10284" y="11495"/>
                </a:cubicBezTo>
                <a:cubicBezTo>
                  <a:pt x="10284" y="17438"/>
                  <a:pt x="9772" y="20013"/>
                  <a:pt x="9772" y="20013"/>
                </a:cubicBezTo>
                <a:lnTo>
                  <a:pt x="18772" y="21600"/>
                </a:lnTo>
                <a:cubicBezTo>
                  <a:pt x="18772" y="21600"/>
                  <a:pt x="21600" y="15655"/>
                  <a:pt x="19026" y="9907"/>
                </a:cubicBezTo>
                <a:cubicBezTo>
                  <a:pt x="16457" y="4162"/>
                  <a:pt x="13629" y="2575"/>
                  <a:pt x="11314" y="594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lIns="28575" tIns="28575" rIns="28575" bIns="28575" anchor="ctr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2325" b="1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Shape 1036"/>
          <p:cNvSpPr/>
          <p:nvPr/>
        </p:nvSpPr>
        <p:spPr>
          <a:xfrm>
            <a:off x="1979907" y="3223347"/>
            <a:ext cx="32418" cy="91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479" y="0"/>
                </a:moveTo>
                <a:cubicBezTo>
                  <a:pt x="6479" y="0"/>
                  <a:pt x="2878" y="12381"/>
                  <a:pt x="1439" y="16334"/>
                </a:cubicBezTo>
                <a:cubicBezTo>
                  <a:pt x="0" y="20286"/>
                  <a:pt x="0" y="21600"/>
                  <a:pt x="0" y="21600"/>
                </a:cubicBezTo>
                <a:lnTo>
                  <a:pt x="21600" y="20286"/>
                </a:lnTo>
                <a:cubicBezTo>
                  <a:pt x="21600" y="20286"/>
                  <a:pt x="16556" y="10275"/>
                  <a:pt x="6479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lIns="28575" tIns="28575" rIns="28575" bIns="28575" anchor="ctr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2325" b="1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Rounded Rectangle 5"/>
          <p:cNvSpPr/>
          <p:nvPr/>
        </p:nvSpPr>
        <p:spPr>
          <a:xfrm>
            <a:off x="2747625" y="628650"/>
            <a:ext cx="2506329" cy="1037381"/>
          </a:xfrm>
          <a:prstGeom prst="roundRect">
            <a:avLst>
              <a:gd name="adj" fmla="val 10132"/>
            </a:avLst>
          </a:prstGeom>
          <a:solidFill>
            <a:srgbClr val="EB5C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3193349" y="962674"/>
            <a:ext cx="1614880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2495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打开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IDLE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3" name="组合 36"/>
          <p:cNvGrpSpPr/>
          <p:nvPr/>
        </p:nvGrpSpPr>
        <p:grpSpPr bwMode="auto">
          <a:xfrm>
            <a:off x="1086381" y="1847602"/>
            <a:ext cx="1298753" cy="3124300"/>
            <a:chOff x="9264651" y="476251"/>
            <a:chExt cx="1017588" cy="2447925"/>
          </a:xfrm>
        </p:grpSpPr>
        <p:sp>
          <p:nvSpPr>
            <p:cNvPr id="34" name="Freeform 31"/>
            <p:cNvSpPr/>
            <p:nvPr/>
          </p:nvSpPr>
          <p:spPr bwMode="auto">
            <a:xfrm>
              <a:off x="9539288" y="2057401"/>
              <a:ext cx="515938" cy="808038"/>
            </a:xfrm>
            <a:custGeom>
              <a:avLst/>
              <a:gdLst>
                <a:gd name="T0" fmla="*/ 0 w 224"/>
                <a:gd name="T1" fmla="*/ 0 h 349"/>
                <a:gd name="T2" fmla="*/ 2147483647 w 224"/>
                <a:gd name="T3" fmla="*/ 0 h 349"/>
                <a:gd name="T4" fmla="*/ 2147483647 w 224"/>
                <a:gd name="T5" fmla="*/ 2147483647 h 349"/>
                <a:gd name="T6" fmla="*/ 2147483647 w 224"/>
                <a:gd name="T7" fmla="*/ 2147483647 h 349"/>
                <a:gd name="T8" fmla="*/ 2147483647 w 224"/>
                <a:gd name="T9" fmla="*/ 2147483647 h 349"/>
                <a:gd name="T10" fmla="*/ 0 w 224"/>
                <a:gd name="T11" fmla="*/ 0 h 3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4"/>
                <a:gd name="T19" fmla="*/ 0 h 349"/>
                <a:gd name="T20" fmla="*/ 224 w 224"/>
                <a:gd name="T21" fmla="*/ 349 h 3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4" h="349">
                  <a:moveTo>
                    <a:pt x="0" y="0"/>
                  </a:move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06" y="285"/>
                    <a:pt x="200" y="327"/>
                  </a:cubicBezTo>
                  <a:cubicBezTo>
                    <a:pt x="110" y="349"/>
                    <a:pt x="110" y="349"/>
                    <a:pt x="110" y="349"/>
                  </a:cubicBezTo>
                  <a:cubicBezTo>
                    <a:pt x="21" y="324"/>
                    <a:pt x="21" y="324"/>
                    <a:pt x="21" y="3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Freeform 32"/>
            <p:cNvSpPr/>
            <p:nvPr/>
          </p:nvSpPr>
          <p:spPr bwMode="auto">
            <a:xfrm>
              <a:off x="9769476" y="2300288"/>
              <a:ext cx="44450" cy="577850"/>
            </a:xfrm>
            <a:custGeom>
              <a:avLst/>
              <a:gdLst>
                <a:gd name="T0" fmla="*/ 2147483647 w 28"/>
                <a:gd name="T1" fmla="*/ 2147483647 h 364"/>
                <a:gd name="T2" fmla="*/ 2147483647 w 28"/>
                <a:gd name="T3" fmla="*/ 0 h 364"/>
                <a:gd name="T4" fmla="*/ 0 w 28"/>
                <a:gd name="T5" fmla="*/ 2147483647 h 364"/>
                <a:gd name="T6" fmla="*/ 2147483647 w 28"/>
                <a:gd name="T7" fmla="*/ 2147483647 h 364"/>
                <a:gd name="T8" fmla="*/ 2147483647 w 28"/>
                <a:gd name="T9" fmla="*/ 2147483647 h 3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364"/>
                <a:gd name="T17" fmla="*/ 28 w 28"/>
                <a:gd name="T18" fmla="*/ 364 h 3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364">
                  <a:moveTo>
                    <a:pt x="28" y="353"/>
                  </a:moveTo>
                  <a:lnTo>
                    <a:pt x="17" y="0"/>
                  </a:lnTo>
                  <a:lnTo>
                    <a:pt x="0" y="351"/>
                  </a:lnTo>
                  <a:lnTo>
                    <a:pt x="14" y="364"/>
                  </a:lnTo>
                  <a:lnTo>
                    <a:pt x="28" y="353"/>
                  </a:lnTo>
                  <a:close/>
                </a:path>
              </a:pathLst>
            </a:custGeom>
            <a:solidFill>
              <a:srgbClr val="4C32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Freeform 33"/>
            <p:cNvSpPr/>
            <p:nvPr/>
          </p:nvSpPr>
          <p:spPr bwMode="auto">
            <a:xfrm>
              <a:off x="9369426" y="2771776"/>
              <a:ext cx="452438" cy="152400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6"/>
                <a:gd name="T13" fmla="*/ 0 h 66"/>
                <a:gd name="T14" fmla="*/ 196 w 196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6" h="66">
                  <a:moveTo>
                    <a:pt x="97" y="3"/>
                  </a:moveTo>
                  <a:cubicBezTo>
                    <a:pt x="66" y="6"/>
                    <a:pt x="0" y="66"/>
                    <a:pt x="98" y="63"/>
                  </a:cubicBezTo>
                  <a:cubicBezTo>
                    <a:pt x="196" y="61"/>
                    <a:pt x="183" y="47"/>
                    <a:pt x="181" y="40"/>
                  </a:cubicBezTo>
                  <a:cubicBezTo>
                    <a:pt x="180" y="32"/>
                    <a:pt x="141" y="0"/>
                    <a:pt x="97" y="3"/>
                  </a:cubicBezTo>
                  <a:close/>
                </a:path>
              </a:pathLst>
            </a:custGeom>
            <a:solidFill>
              <a:srgbClr val="383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Freeform 34"/>
            <p:cNvSpPr/>
            <p:nvPr/>
          </p:nvSpPr>
          <p:spPr bwMode="auto">
            <a:xfrm>
              <a:off x="9759951" y="2771776"/>
              <a:ext cx="452438" cy="152400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6"/>
                <a:gd name="T13" fmla="*/ 0 h 66"/>
                <a:gd name="T14" fmla="*/ 196 w 196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6" h="66">
                  <a:moveTo>
                    <a:pt x="100" y="3"/>
                  </a:moveTo>
                  <a:cubicBezTo>
                    <a:pt x="130" y="6"/>
                    <a:pt x="196" y="66"/>
                    <a:pt x="98" y="63"/>
                  </a:cubicBezTo>
                  <a:cubicBezTo>
                    <a:pt x="0" y="61"/>
                    <a:pt x="14" y="47"/>
                    <a:pt x="15" y="40"/>
                  </a:cubicBezTo>
                  <a:cubicBezTo>
                    <a:pt x="16" y="32"/>
                    <a:pt x="55" y="0"/>
                    <a:pt x="100" y="3"/>
                  </a:cubicBezTo>
                  <a:close/>
                </a:path>
              </a:pathLst>
            </a:custGeom>
            <a:solidFill>
              <a:srgbClr val="383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Freeform 35"/>
            <p:cNvSpPr/>
            <p:nvPr/>
          </p:nvSpPr>
          <p:spPr bwMode="auto">
            <a:xfrm>
              <a:off x="9586913" y="1431926"/>
              <a:ext cx="436563" cy="665163"/>
            </a:xfrm>
            <a:custGeom>
              <a:avLst/>
              <a:gdLst>
                <a:gd name="T0" fmla="*/ 2147483647 w 189"/>
                <a:gd name="T1" fmla="*/ 2147483647 h 288"/>
                <a:gd name="T2" fmla="*/ 0 w 189"/>
                <a:gd name="T3" fmla="*/ 2147483647 h 288"/>
                <a:gd name="T4" fmla="*/ 0 w 189"/>
                <a:gd name="T5" fmla="*/ 0 h 288"/>
                <a:gd name="T6" fmla="*/ 2147483647 w 189"/>
                <a:gd name="T7" fmla="*/ 0 h 288"/>
                <a:gd name="T8" fmla="*/ 2147483647 w 189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288"/>
                <a:gd name="T17" fmla="*/ 189 w 189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288">
                  <a:moveTo>
                    <a:pt x="189" y="288"/>
                  </a:moveTo>
                  <a:cubicBezTo>
                    <a:pt x="124" y="279"/>
                    <a:pt x="61" y="279"/>
                    <a:pt x="0" y="28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lnTo>
                    <a:pt x="189" y="288"/>
                  </a:lnTo>
                  <a:close/>
                </a:path>
              </a:pathLst>
            </a:cu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9758363" y="1533526"/>
              <a:ext cx="55563" cy="65088"/>
            </a:xfrm>
            <a:prstGeom prst="rect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Freeform 37"/>
            <p:cNvSpPr/>
            <p:nvPr/>
          </p:nvSpPr>
          <p:spPr bwMode="auto">
            <a:xfrm>
              <a:off x="9709151" y="1590676"/>
              <a:ext cx="163513" cy="461963"/>
            </a:xfrm>
            <a:custGeom>
              <a:avLst/>
              <a:gdLst>
                <a:gd name="T0" fmla="*/ 2147483647 w 103"/>
                <a:gd name="T1" fmla="*/ 0 h 291"/>
                <a:gd name="T2" fmla="*/ 0 w 103"/>
                <a:gd name="T3" fmla="*/ 2147483647 h 291"/>
                <a:gd name="T4" fmla="*/ 2147483647 w 103"/>
                <a:gd name="T5" fmla="*/ 2147483647 h 291"/>
                <a:gd name="T6" fmla="*/ 2147483647 w 103"/>
                <a:gd name="T7" fmla="*/ 2147483647 h 291"/>
                <a:gd name="T8" fmla="*/ 2147483647 w 103"/>
                <a:gd name="T9" fmla="*/ 0 h 291"/>
                <a:gd name="T10" fmla="*/ 2147483647 w 103"/>
                <a:gd name="T11" fmla="*/ 0 h 2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291"/>
                <a:gd name="T20" fmla="*/ 103 w 103"/>
                <a:gd name="T21" fmla="*/ 291 h 29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291">
                  <a:moveTo>
                    <a:pt x="38" y="0"/>
                  </a:moveTo>
                  <a:lnTo>
                    <a:pt x="0" y="232"/>
                  </a:lnTo>
                  <a:lnTo>
                    <a:pt x="54" y="291"/>
                  </a:lnTo>
                  <a:lnTo>
                    <a:pt x="103" y="230"/>
                  </a:lnTo>
                  <a:lnTo>
                    <a:pt x="5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Freeform 38"/>
            <p:cNvSpPr/>
            <p:nvPr/>
          </p:nvSpPr>
          <p:spPr bwMode="auto">
            <a:xfrm>
              <a:off x="9637713" y="1517651"/>
              <a:ext cx="293688" cy="133350"/>
            </a:xfrm>
            <a:custGeom>
              <a:avLst/>
              <a:gdLst>
                <a:gd name="T0" fmla="*/ 0 w 185"/>
                <a:gd name="T1" fmla="*/ 0 h 84"/>
                <a:gd name="T2" fmla="*/ 0 w 185"/>
                <a:gd name="T3" fmla="*/ 2147483647 h 84"/>
                <a:gd name="T4" fmla="*/ 2147483647 w 185"/>
                <a:gd name="T5" fmla="*/ 2147483647 h 84"/>
                <a:gd name="T6" fmla="*/ 2147483647 w 185"/>
                <a:gd name="T7" fmla="*/ 2147483647 h 84"/>
                <a:gd name="T8" fmla="*/ 2147483647 w 185"/>
                <a:gd name="T9" fmla="*/ 0 h 84"/>
                <a:gd name="T10" fmla="*/ 0 w 185"/>
                <a:gd name="T11" fmla="*/ 0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5"/>
                <a:gd name="T19" fmla="*/ 0 h 84"/>
                <a:gd name="T20" fmla="*/ 185 w 185"/>
                <a:gd name="T21" fmla="*/ 84 h 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5" h="84">
                  <a:moveTo>
                    <a:pt x="0" y="0"/>
                  </a:moveTo>
                  <a:lnTo>
                    <a:pt x="0" y="84"/>
                  </a:lnTo>
                  <a:lnTo>
                    <a:pt x="95" y="30"/>
                  </a:lnTo>
                  <a:lnTo>
                    <a:pt x="182" y="84"/>
                  </a:lnTo>
                  <a:lnTo>
                    <a:pt x="1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Freeform 39"/>
            <p:cNvSpPr/>
            <p:nvPr/>
          </p:nvSpPr>
          <p:spPr bwMode="auto">
            <a:xfrm>
              <a:off x="9348788" y="1466851"/>
              <a:ext cx="319088" cy="1009650"/>
            </a:xfrm>
            <a:custGeom>
              <a:avLst/>
              <a:gdLst>
                <a:gd name="T0" fmla="*/ 2147483647 w 138"/>
                <a:gd name="T1" fmla="*/ 0 h 437"/>
                <a:gd name="T2" fmla="*/ 0 w 138"/>
                <a:gd name="T3" fmla="*/ 2147483647 h 437"/>
                <a:gd name="T4" fmla="*/ 2147483647 w 138"/>
                <a:gd name="T5" fmla="*/ 2147483647 h 437"/>
                <a:gd name="T6" fmla="*/ 2147483647 w 138"/>
                <a:gd name="T7" fmla="*/ 2147483647 h 437"/>
                <a:gd name="T8" fmla="*/ 2147483647 w 138"/>
                <a:gd name="T9" fmla="*/ 2147483647 h 437"/>
                <a:gd name="T10" fmla="*/ 2147483647 w 138"/>
                <a:gd name="T11" fmla="*/ 2147483647 h 437"/>
                <a:gd name="T12" fmla="*/ 2147483647 w 138"/>
                <a:gd name="T13" fmla="*/ 2147483647 h 437"/>
                <a:gd name="T14" fmla="*/ 2147483647 w 138"/>
                <a:gd name="T15" fmla="*/ 0 h 4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8"/>
                <a:gd name="T25" fmla="*/ 0 h 437"/>
                <a:gd name="T26" fmla="*/ 138 w 138"/>
                <a:gd name="T27" fmla="*/ 437 h 4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8" h="437">
                  <a:moveTo>
                    <a:pt x="87" y="0"/>
                  </a:moveTo>
                  <a:cubicBezTo>
                    <a:pt x="87" y="0"/>
                    <a:pt x="0" y="145"/>
                    <a:pt x="0" y="213"/>
                  </a:cubicBezTo>
                  <a:cubicBezTo>
                    <a:pt x="0" y="236"/>
                    <a:pt x="56" y="276"/>
                    <a:pt x="56" y="276"/>
                  </a:cubicBezTo>
                  <a:cubicBezTo>
                    <a:pt x="51" y="374"/>
                    <a:pt x="51" y="374"/>
                    <a:pt x="51" y="374"/>
                  </a:cubicBezTo>
                  <a:cubicBezTo>
                    <a:pt x="51" y="374"/>
                    <a:pt x="48" y="410"/>
                    <a:pt x="81" y="425"/>
                  </a:cubicBezTo>
                  <a:cubicBezTo>
                    <a:pt x="105" y="437"/>
                    <a:pt x="110" y="380"/>
                    <a:pt x="110" y="380"/>
                  </a:cubicBezTo>
                  <a:cubicBezTo>
                    <a:pt x="110" y="380"/>
                    <a:pt x="138" y="63"/>
                    <a:pt x="138" y="21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Freeform 40"/>
            <p:cNvSpPr/>
            <p:nvPr/>
          </p:nvSpPr>
          <p:spPr bwMode="auto">
            <a:xfrm>
              <a:off x="9453563" y="1727201"/>
              <a:ext cx="41275" cy="376238"/>
            </a:xfrm>
            <a:custGeom>
              <a:avLst/>
              <a:gdLst>
                <a:gd name="T0" fmla="*/ 0 w 18"/>
                <a:gd name="T1" fmla="*/ 2147483647 h 163"/>
                <a:gd name="T2" fmla="*/ 0 w 18"/>
                <a:gd name="T3" fmla="*/ 2147483647 h 163"/>
                <a:gd name="T4" fmla="*/ 2147483647 w 18"/>
                <a:gd name="T5" fmla="*/ 2147483647 h 163"/>
                <a:gd name="T6" fmla="*/ 2147483647 w 18"/>
                <a:gd name="T7" fmla="*/ 0 h 163"/>
                <a:gd name="T8" fmla="*/ 0 w 18"/>
                <a:gd name="T9" fmla="*/ 2147483647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63"/>
                <a:gd name="T17" fmla="*/ 18 w 18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63">
                  <a:moveTo>
                    <a:pt x="0" y="154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6" y="160"/>
                    <a:pt x="11" y="163"/>
                    <a:pt x="11" y="163"/>
                  </a:cubicBezTo>
                  <a:cubicBezTo>
                    <a:pt x="11" y="163"/>
                    <a:pt x="18" y="37"/>
                    <a:pt x="17" y="0"/>
                  </a:cubicBezTo>
                  <a:cubicBezTo>
                    <a:pt x="17" y="0"/>
                    <a:pt x="7" y="146"/>
                    <a:pt x="0" y="154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Freeform 41"/>
            <p:cNvSpPr/>
            <p:nvPr/>
          </p:nvSpPr>
          <p:spPr bwMode="auto">
            <a:xfrm>
              <a:off x="9910763" y="1466851"/>
              <a:ext cx="317500" cy="1009650"/>
            </a:xfrm>
            <a:custGeom>
              <a:avLst/>
              <a:gdLst>
                <a:gd name="T0" fmla="*/ 2147483647 w 138"/>
                <a:gd name="T1" fmla="*/ 0 h 437"/>
                <a:gd name="T2" fmla="*/ 2147483647 w 138"/>
                <a:gd name="T3" fmla="*/ 2147483647 h 437"/>
                <a:gd name="T4" fmla="*/ 2147483647 w 138"/>
                <a:gd name="T5" fmla="*/ 2147483647 h 437"/>
                <a:gd name="T6" fmla="*/ 2147483647 w 138"/>
                <a:gd name="T7" fmla="*/ 2147483647 h 437"/>
                <a:gd name="T8" fmla="*/ 2147483647 w 138"/>
                <a:gd name="T9" fmla="*/ 2147483647 h 437"/>
                <a:gd name="T10" fmla="*/ 2147483647 w 138"/>
                <a:gd name="T11" fmla="*/ 2147483647 h 437"/>
                <a:gd name="T12" fmla="*/ 0 w 138"/>
                <a:gd name="T13" fmla="*/ 2147483647 h 437"/>
                <a:gd name="T14" fmla="*/ 2147483647 w 138"/>
                <a:gd name="T15" fmla="*/ 0 h 4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8"/>
                <a:gd name="T25" fmla="*/ 0 h 437"/>
                <a:gd name="T26" fmla="*/ 138 w 138"/>
                <a:gd name="T27" fmla="*/ 437 h 4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8" h="437">
                  <a:moveTo>
                    <a:pt x="51" y="0"/>
                  </a:moveTo>
                  <a:cubicBezTo>
                    <a:pt x="51" y="0"/>
                    <a:pt x="138" y="145"/>
                    <a:pt x="138" y="213"/>
                  </a:cubicBezTo>
                  <a:cubicBezTo>
                    <a:pt x="138" y="236"/>
                    <a:pt x="82" y="276"/>
                    <a:pt x="82" y="276"/>
                  </a:cubicBezTo>
                  <a:cubicBezTo>
                    <a:pt x="87" y="374"/>
                    <a:pt x="87" y="374"/>
                    <a:pt x="87" y="374"/>
                  </a:cubicBezTo>
                  <a:cubicBezTo>
                    <a:pt x="87" y="374"/>
                    <a:pt x="90" y="410"/>
                    <a:pt x="57" y="425"/>
                  </a:cubicBezTo>
                  <a:cubicBezTo>
                    <a:pt x="33" y="437"/>
                    <a:pt x="28" y="380"/>
                    <a:pt x="28" y="380"/>
                  </a:cubicBezTo>
                  <a:cubicBezTo>
                    <a:pt x="28" y="380"/>
                    <a:pt x="0" y="63"/>
                    <a:pt x="0" y="21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10083801" y="1727201"/>
              <a:ext cx="42863" cy="376238"/>
            </a:xfrm>
            <a:custGeom>
              <a:avLst/>
              <a:gdLst>
                <a:gd name="T0" fmla="*/ 2147483647 w 19"/>
                <a:gd name="T1" fmla="*/ 2147483647 h 163"/>
                <a:gd name="T2" fmla="*/ 2147483647 w 19"/>
                <a:gd name="T3" fmla="*/ 2147483647 h 163"/>
                <a:gd name="T4" fmla="*/ 2147483647 w 19"/>
                <a:gd name="T5" fmla="*/ 2147483647 h 163"/>
                <a:gd name="T6" fmla="*/ 2147483647 w 19"/>
                <a:gd name="T7" fmla="*/ 0 h 163"/>
                <a:gd name="T8" fmla="*/ 2147483647 w 19"/>
                <a:gd name="T9" fmla="*/ 2147483647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"/>
                <a:gd name="T16" fmla="*/ 0 h 163"/>
                <a:gd name="T17" fmla="*/ 19 w 19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" h="163">
                  <a:moveTo>
                    <a:pt x="19" y="154"/>
                  </a:moveTo>
                  <a:cubicBezTo>
                    <a:pt x="19" y="154"/>
                    <a:pt x="19" y="154"/>
                    <a:pt x="19" y="154"/>
                  </a:cubicBezTo>
                  <a:cubicBezTo>
                    <a:pt x="12" y="160"/>
                    <a:pt x="7" y="163"/>
                    <a:pt x="7" y="163"/>
                  </a:cubicBezTo>
                  <a:cubicBezTo>
                    <a:pt x="7" y="163"/>
                    <a:pt x="0" y="37"/>
                    <a:pt x="1" y="0"/>
                  </a:cubicBezTo>
                  <a:cubicBezTo>
                    <a:pt x="1" y="0"/>
                    <a:pt x="11" y="146"/>
                    <a:pt x="19" y="154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Freeform 43"/>
            <p:cNvSpPr/>
            <p:nvPr/>
          </p:nvSpPr>
          <p:spPr bwMode="auto">
            <a:xfrm>
              <a:off x="9301163" y="476251"/>
              <a:ext cx="952500" cy="874713"/>
            </a:xfrm>
            <a:custGeom>
              <a:avLst/>
              <a:gdLst>
                <a:gd name="T0" fmla="*/ 2147483647 w 413"/>
                <a:gd name="T1" fmla="*/ 2147483647 h 378"/>
                <a:gd name="T2" fmla="*/ 2147483647 w 413"/>
                <a:gd name="T3" fmla="*/ 2147483647 h 378"/>
                <a:gd name="T4" fmla="*/ 2147483647 w 413"/>
                <a:gd name="T5" fmla="*/ 2147483647 h 378"/>
                <a:gd name="T6" fmla="*/ 2147483647 w 413"/>
                <a:gd name="T7" fmla="*/ 2147483647 h 378"/>
                <a:gd name="T8" fmla="*/ 2147483647 w 413"/>
                <a:gd name="T9" fmla="*/ 2147483647 h 378"/>
                <a:gd name="T10" fmla="*/ 2147483647 w 413"/>
                <a:gd name="T11" fmla="*/ 2147483647 h 378"/>
                <a:gd name="T12" fmla="*/ 2147483647 w 413"/>
                <a:gd name="T13" fmla="*/ 2147483647 h 378"/>
                <a:gd name="T14" fmla="*/ 2147483647 w 413"/>
                <a:gd name="T15" fmla="*/ 2147483647 h 378"/>
                <a:gd name="T16" fmla="*/ 2147483647 w 413"/>
                <a:gd name="T17" fmla="*/ 2147483647 h 3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13"/>
                <a:gd name="T28" fmla="*/ 0 h 378"/>
                <a:gd name="T29" fmla="*/ 413 w 413"/>
                <a:gd name="T30" fmla="*/ 378 h 3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13" h="378">
                  <a:moveTo>
                    <a:pt x="18" y="267"/>
                  </a:moveTo>
                  <a:cubicBezTo>
                    <a:pt x="18" y="267"/>
                    <a:pt x="0" y="128"/>
                    <a:pt x="34" y="127"/>
                  </a:cubicBezTo>
                  <a:cubicBezTo>
                    <a:pt x="34" y="127"/>
                    <a:pt x="40" y="0"/>
                    <a:pt x="240" y="22"/>
                  </a:cubicBezTo>
                  <a:cubicBezTo>
                    <a:pt x="240" y="22"/>
                    <a:pt x="306" y="33"/>
                    <a:pt x="328" y="20"/>
                  </a:cubicBezTo>
                  <a:cubicBezTo>
                    <a:pt x="350" y="7"/>
                    <a:pt x="413" y="28"/>
                    <a:pt x="387" y="153"/>
                  </a:cubicBezTo>
                  <a:cubicBezTo>
                    <a:pt x="387" y="153"/>
                    <a:pt x="412" y="143"/>
                    <a:pt x="390" y="271"/>
                  </a:cubicBezTo>
                  <a:cubicBezTo>
                    <a:pt x="298" y="378"/>
                    <a:pt x="298" y="378"/>
                    <a:pt x="298" y="378"/>
                  </a:cubicBezTo>
                  <a:cubicBezTo>
                    <a:pt x="95" y="378"/>
                    <a:pt x="95" y="378"/>
                    <a:pt x="95" y="378"/>
                  </a:cubicBezTo>
                  <a:lnTo>
                    <a:pt x="18" y="267"/>
                  </a:lnTo>
                  <a:close/>
                </a:path>
              </a:pathLst>
            </a:custGeom>
            <a:solidFill>
              <a:srgbClr val="4C45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Freeform 44"/>
            <p:cNvSpPr/>
            <p:nvPr/>
          </p:nvSpPr>
          <p:spPr bwMode="auto">
            <a:xfrm>
              <a:off x="9455151" y="688976"/>
              <a:ext cx="784225" cy="301625"/>
            </a:xfrm>
            <a:custGeom>
              <a:avLst/>
              <a:gdLst>
                <a:gd name="T0" fmla="*/ 2147483647 w 340"/>
                <a:gd name="T1" fmla="*/ 2147483647 h 130"/>
                <a:gd name="T2" fmla="*/ 2147483647 w 340"/>
                <a:gd name="T3" fmla="*/ 0 h 130"/>
                <a:gd name="T4" fmla="*/ 2147483647 w 340"/>
                <a:gd name="T5" fmla="*/ 2147483647 h 130"/>
                <a:gd name="T6" fmla="*/ 0 w 340"/>
                <a:gd name="T7" fmla="*/ 2147483647 h 130"/>
                <a:gd name="T8" fmla="*/ 2147483647 w 340"/>
                <a:gd name="T9" fmla="*/ 2147483647 h 130"/>
                <a:gd name="T10" fmla="*/ 2147483647 w 340"/>
                <a:gd name="T11" fmla="*/ 2147483647 h 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0"/>
                <a:gd name="T19" fmla="*/ 0 h 130"/>
                <a:gd name="T20" fmla="*/ 340 w 340"/>
                <a:gd name="T21" fmla="*/ 130 h 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0" h="130">
                  <a:moveTo>
                    <a:pt x="273" y="109"/>
                  </a:moveTo>
                  <a:cubicBezTo>
                    <a:pt x="273" y="109"/>
                    <a:pt x="340" y="81"/>
                    <a:pt x="280" y="0"/>
                  </a:cubicBezTo>
                  <a:cubicBezTo>
                    <a:pt x="280" y="0"/>
                    <a:pt x="207" y="33"/>
                    <a:pt x="96" y="31"/>
                  </a:cubicBezTo>
                  <a:cubicBezTo>
                    <a:pt x="9" y="30"/>
                    <a:pt x="1" y="118"/>
                    <a:pt x="0" y="123"/>
                  </a:cubicBezTo>
                  <a:cubicBezTo>
                    <a:pt x="217" y="130"/>
                    <a:pt x="217" y="130"/>
                    <a:pt x="217" y="130"/>
                  </a:cubicBezTo>
                  <a:lnTo>
                    <a:pt x="273" y="109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Freeform 45"/>
            <p:cNvSpPr/>
            <p:nvPr/>
          </p:nvSpPr>
          <p:spPr bwMode="auto">
            <a:xfrm>
              <a:off x="9264651" y="1031876"/>
              <a:ext cx="185738" cy="358775"/>
            </a:xfrm>
            <a:custGeom>
              <a:avLst/>
              <a:gdLst>
                <a:gd name="T0" fmla="*/ 2147483647 w 81"/>
                <a:gd name="T1" fmla="*/ 2147483647 h 155"/>
                <a:gd name="T2" fmla="*/ 2147483647 w 81"/>
                <a:gd name="T3" fmla="*/ 2147483647 h 155"/>
                <a:gd name="T4" fmla="*/ 2147483647 w 81"/>
                <a:gd name="T5" fmla="*/ 2147483647 h 155"/>
                <a:gd name="T6" fmla="*/ 2147483647 w 81"/>
                <a:gd name="T7" fmla="*/ 2147483647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155"/>
                <a:gd name="T14" fmla="*/ 81 w 81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155">
                  <a:moveTo>
                    <a:pt x="81" y="48"/>
                  </a:moveTo>
                  <a:cubicBezTo>
                    <a:pt x="81" y="48"/>
                    <a:pt x="62" y="0"/>
                    <a:pt x="31" y="22"/>
                  </a:cubicBezTo>
                  <a:cubicBezTo>
                    <a:pt x="0" y="43"/>
                    <a:pt x="40" y="142"/>
                    <a:pt x="73" y="155"/>
                  </a:cubicBezTo>
                  <a:lnTo>
                    <a:pt x="81" y="48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Freeform 46"/>
            <p:cNvSpPr/>
            <p:nvPr/>
          </p:nvSpPr>
          <p:spPr bwMode="auto">
            <a:xfrm>
              <a:off x="10096501" y="1031876"/>
              <a:ext cx="185738" cy="358775"/>
            </a:xfrm>
            <a:custGeom>
              <a:avLst/>
              <a:gdLst>
                <a:gd name="T0" fmla="*/ 0 w 80"/>
                <a:gd name="T1" fmla="*/ 2147483647 h 155"/>
                <a:gd name="T2" fmla="*/ 2147483647 w 80"/>
                <a:gd name="T3" fmla="*/ 2147483647 h 155"/>
                <a:gd name="T4" fmla="*/ 2147483647 w 80"/>
                <a:gd name="T5" fmla="*/ 2147483647 h 155"/>
                <a:gd name="T6" fmla="*/ 0 w 80"/>
                <a:gd name="T7" fmla="*/ 2147483647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155"/>
                <a:gd name="T14" fmla="*/ 80 w 80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155">
                  <a:moveTo>
                    <a:pt x="0" y="48"/>
                  </a:moveTo>
                  <a:cubicBezTo>
                    <a:pt x="0" y="48"/>
                    <a:pt x="18" y="0"/>
                    <a:pt x="49" y="22"/>
                  </a:cubicBezTo>
                  <a:cubicBezTo>
                    <a:pt x="80" y="43"/>
                    <a:pt x="40" y="142"/>
                    <a:pt x="7" y="155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Freeform 47"/>
            <p:cNvSpPr/>
            <p:nvPr/>
          </p:nvSpPr>
          <p:spPr bwMode="auto">
            <a:xfrm>
              <a:off x="9383713" y="809626"/>
              <a:ext cx="776288" cy="739775"/>
            </a:xfrm>
            <a:custGeom>
              <a:avLst/>
              <a:gdLst>
                <a:gd name="T0" fmla="*/ 2147483647 w 336"/>
                <a:gd name="T1" fmla="*/ 2147483647 h 320"/>
                <a:gd name="T2" fmla="*/ 2147483647 w 336"/>
                <a:gd name="T3" fmla="*/ 2147483647 h 320"/>
                <a:gd name="T4" fmla="*/ 2147483647 w 336"/>
                <a:gd name="T5" fmla="*/ 2147483647 h 320"/>
                <a:gd name="T6" fmla="*/ 2147483647 w 336"/>
                <a:gd name="T7" fmla="*/ 2147483647 h 320"/>
                <a:gd name="T8" fmla="*/ 2147483647 w 336"/>
                <a:gd name="T9" fmla="*/ 2147483647 h 320"/>
                <a:gd name="T10" fmla="*/ 2147483647 w 336"/>
                <a:gd name="T11" fmla="*/ 2147483647 h 320"/>
                <a:gd name="T12" fmla="*/ 2147483647 w 336"/>
                <a:gd name="T13" fmla="*/ 2147483647 h 320"/>
                <a:gd name="T14" fmla="*/ 2147483647 w 336"/>
                <a:gd name="T15" fmla="*/ 2147483647 h 320"/>
                <a:gd name="T16" fmla="*/ 2147483647 w 336"/>
                <a:gd name="T17" fmla="*/ 2147483647 h 320"/>
                <a:gd name="T18" fmla="*/ 2147483647 w 336"/>
                <a:gd name="T19" fmla="*/ 2147483647 h 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6"/>
                <a:gd name="T31" fmla="*/ 0 h 320"/>
                <a:gd name="T32" fmla="*/ 336 w 336"/>
                <a:gd name="T33" fmla="*/ 320 h 32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6" h="320">
                  <a:moveTo>
                    <a:pt x="31" y="71"/>
                  </a:moveTo>
                  <a:cubicBezTo>
                    <a:pt x="31" y="71"/>
                    <a:pt x="52" y="35"/>
                    <a:pt x="107" y="17"/>
                  </a:cubicBezTo>
                  <a:cubicBezTo>
                    <a:pt x="163" y="0"/>
                    <a:pt x="197" y="23"/>
                    <a:pt x="233" y="42"/>
                  </a:cubicBezTo>
                  <a:cubicBezTo>
                    <a:pt x="269" y="62"/>
                    <a:pt x="304" y="57"/>
                    <a:pt x="304" y="57"/>
                  </a:cubicBezTo>
                  <a:cubicBezTo>
                    <a:pt x="335" y="256"/>
                    <a:pt x="335" y="256"/>
                    <a:pt x="335" y="256"/>
                  </a:cubicBezTo>
                  <a:cubicBezTo>
                    <a:pt x="336" y="261"/>
                    <a:pt x="335" y="267"/>
                    <a:pt x="332" y="271"/>
                  </a:cubicBezTo>
                  <a:cubicBezTo>
                    <a:pt x="320" y="287"/>
                    <a:pt x="281" y="320"/>
                    <a:pt x="171" y="320"/>
                  </a:cubicBezTo>
                  <a:cubicBezTo>
                    <a:pt x="62" y="320"/>
                    <a:pt x="19" y="287"/>
                    <a:pt x="6" y="271"/>
                  </a:cubicBezTo>
                  <a:cubicBezTo>
                    <a:pt x="2" y="267"/>
                    <a:pt x="0" y="261"/>
                    <a:pt x="1" y="255"/>
                  </a:cubicBezTo>
                  <a:lnTo>
                    <a:pt x="31" y="71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Freeform 48"/>
            <p:cNvSpPr/>
            <p:nvPr/>
          </p:nvSpPr>
          <p:spPr bwMode="auto">
            <a:xfrm>
              <a:off x="9509126" y="1284288"/>
              <a:ext cx="536575" cy="157163"/>
            </a:xfrm>
            <a:custGeom>
              <a:avLst/>
              <a:gdLst>
                <a:gd name="T0" fmla="*/ 2147483647 w 233"/>
                <a:gd name="T1" fmla="*/ 2147483647 h 68"/>
                <a:gd name="T2" fmla="*/ 2147483647 w 233"/>
                <a:gd name="T3" fmla="*/ 2147483647 h 68"/>
                <a:gd name="T4" fmla="*/ 2147483647 w 233"/>
                <a:gd name="T5" fmla="*/ 2147483647 h 68"/>
                <a:gd name="T6" fmla="*/ 0 w 233"/>
                <a:gd name="T7" fmla="*/ 2147483647 h 68"/>
                <a:gd name="T8" fmla="*/ 2147483647 w 233"/>
                <a:gd name="T9" fmla="*/ 0 h 68"/>
                <a:gd name="T10" fmla="*/ 2147483647 w 233"/>
                <a:gd name="T11" fmla="*/ 2147483647 h 68"/>
                <a:gd name="T12" fmla="*/ 2147483647 w 233"/>
                <a:gd name="T13" fmla="*/ 2147483647 h 68"/>
                <a:gd name="T14" fmla="*/ 2147483647 w 233"/>
                <a:gd name="T15" fmla="*/ 2147483647 h 68"/>
                <a:gd name="T16" fmla="*/ 2147483647 w 233"/>
                <a:gd name="T17" fmla="*/ 2147483647 h 68"/>
                <a:gd name="T18" fmla="*/ 2147483647 w 233"/>
                <a:gd name="T19" fmla="*/ 2147483647 h 68"/>
                <a:gd name="T20" fmla="*/ 2147483647 w 233"/>
                <a:gd name="T21" fmla="*/ 0 h 68"/>
                <a:gd name="T22" fmla="*/ 2147483647 w 233"/>
                <a:gd name="T23" fmla="*/ 2147483647 h 68"/>
                <a:gd name="T24" fmla="*/ 2147483647 w 233"/>
                <a:gd name="T25" fmla="*/ 2147483647 h 68"/>
                <a:gd name="T26" fmla="*/ 2147483647 w 233"/>
                <a:gd name="T27" fmla="*/ 2147483647 h 68"/>
                <a:gd name="T28" fmla="*/ 2147483647 w 233"/>
                <a:gd name="T29" fmla="*/ 2147483647 h 6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33"/>
                <a:gd name="T46" fmla="*/ 0 h 68"/>
                <a:gd name="T47" fmla="*/ 233 w 233"/>
                <a:gd name="T48" fmla="*/ 68 h 6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33" h="68">
                  <a:moveTo>
                    <a:pt x="119" y="68"/>
                  </a:moveTo>
                  <a:cubicBezTo>
                    <a:pt x="93" y="68"/>
                    <a:pt x="71" y="64"/>
                    <a:pt x="53" y="58"/>
                  </a:cubicBezTo>
                  <a:cubicBezTo>
                    <a:pt x="39" y="53"/>
                    <a:pt x="27" y="45"/>
                    <a:pt x="17" y="36"/>
                  </a:cubicBezTo>
                  <a:cubicBezTo>
                    <a:pt x="2" y="20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3"/>
                    <a:pt x="8" y="18"/>
                    <a:pt x="22" y="32"/>
                  </a:cubicBezTo>
                  <a:cubicBezTo>
                    <a:pt x="36" y="45"/>
                    <a:pt x="63" y="61"/>
                    <a:pt x="119" y="61"/>
                  </a:cubicBezTo>
                  <a:cubicBezTo>
                    <a:pt x="174" y="61"/>
                    <a:pt x="200" y="45"/>
                    <a:pt x="213" y="32"/>
                  </a:cubicBezTo>
                  <a:cubicBezTo>
                    <a:pt x="226" y="18"/>
                    <a:pt x="227" y="3"/>
                    <a:pt x="227" y="3"/>
                  </a:cubicBezTo>
                  <a:cubicBezTo>
                    <a:pt x="227" y="1"/>
                    <a:pt x="228" y="0"/>
                    <a:pt x="230" y="0"/>
                  </a:cubicBezTo>
                  <a:cubicBezTo>
                    <a:pt x="232" y="0"/>
                    <a:pt x="233" y="2"/>
                    <a:pt x="233" y="3"/>
                  </a:cubicBezTo>
                  <a:cubicBezTo>
                    <a:pt x="233" y="4"/>
                    <a:pt x="233" y="20"/>
                    <a:pt x="218" y="36"/>
                  </a:cubicBezTo>
                  <a:cubicBezTo>
                    <a:pt x="209" y="45"/>
                    <a:pt x="198" y="53"/>
                    <a:pt x="183" y="58"/>
                  </a:cubicBezTo>
                  <a:cubicBezTo>
                    <a:pt x="166" y="64"/>
                    <a:pt x="144" y="68"/>
                    <a:pt x="119" y="68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Freeform 49"/>
            <p:cNvSpPr/>
            <p:nvPr/>
          </p:nvSpPr>
          <p:spPr bwMode="auto">
            <a:xfrm>
              <a:off x="9691688" y="1287463"/>
              <a:ext cx="174625" cy="44450"/>
            </a:xfrm>
            <a:custGeom>
              <a:avLst/>
              <a:gdLst>
                <a:gd name="T0" fmla="*/ 0 w 76"/>
                <a:gd name="T1" fmla="*/ 0 h 19"/>
                <a:gd name="T2" fmla="*/ 2147483647 w 76"/>
                <a:gd name="T3" fmla="*/ 2147483647 h 19"/>
                <a:gd name="T4" fmla="*/ 2147483647 w 76"/>
                <a:gd name="T5" fmla="*/ 0 h 19"/>
                <a:gd name="T6" fmla="*/ 2147483647 w 76"/>
                <a:gd name="T7" fmla="*/ 2147483647 h 19"/>
                <a:gd name="T8" fmla="*/ 0 w 76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"/>
                <a:gd name="T16" fmla="*/ 0 h 19"/>
                <a:gd name="T17" fmla="*/ 76 w 76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" h="19">
                  <a:moveTo>
                    <a:pt x="0" y="0"/>
                  </a:moveTo>
                  <a:cubicBezTo>
                    <a:pt x="0" y="0"/>
                    <a:pt x="19" y="12"/>
                    <a:pt x="36" y="12"/>
                  </a:cubicBezTo>
                  <a:cubicBezTo>
                    <a:pt x="53" y="12"/>
                    <a:pt x="76" y="0"/>
                    <a:pt x="76" y="0"/>
                  </a:cubicBezTo>
                  <a:cubicBezTo>
                    <a:pt x="76" y="0"/>
                    <a:pt x="52" y="19"/>
                    <a:pt x="36" y="19"/>
                  </a:cubicBezTo>
                  <a:cubicBezTo>
                    <a:pt x="20" y="1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" name="Oval 50"/>
            <p:cNvSpPr>
              <a:spLocks noChangeArrowheads="1"/>
            </p:cNvSpPr>
            <p:nvPr/>
          </p:nvSpPr>
          <p:spPr bwMode="auto">
            <a:xfrm>
              <a:off x="9536113" y="1073151"/>
              <a:ext cx="100013" cy="101600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" name="Freeform 51"/>
            <p:cNvSpPr/>
            <p:nvPr/>
          </p:nvSpPr>
          <p:spPr bwMode="auto">
            <a:xfrm>
              <a:off x="9567863" y="1079501"/>
              <a:ext cx="49213" cy="30163"/>
            </a:xfrm>
            <a:custGeom>
              <a:avLst/>
              <a:gdLst>
                <a:gd name="T0" fmla="*/ 2147483647 w 21"/>
                <a:gd name="T1" fmla="*/ 2147483647 h 13"/>
                <a:gd name="T2" fmla="*/ 2147483647 w 21"/>
                <a:gd name="T3" fmla="*/ 2147483647 h 13"/>
                <a:gd name="T4" fmla="*/ 2147483647 w 21"/>
                <a:gd name="T5" fmla="*/ 2147483647 h 13"/>
                <a:gd name="T6" fmla="*/ 2147483647 w 21"/>
                <a:gd name="T7" fmla="*/ 2147483647 h 13"/>
                <a:gd name="T8" fmla="*/ 2147483647 w 21"/>
                <a:gd name="T9" fmla="*/ 214748364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3"/>
                <a:gd name="T17" fmla="*/ 21 w 21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3">
                  <a:moveTo>
                    <a:pt x="1" y="5"/>
                  </a:moveTo>
                  <a:cubicBezTo>
                    <a:pt x="0" y="8"/>
                    <a:pt x="4" y="11"/>
                    <a:pt x="10" y="12"/>
                  </a:cubicBezTo>
                  <a:cubicBezTo>
                    <a:pt x="15" y="13"/>
                    <a:pt x="20" y="12"/>
                    <a:pt x="20" y="8"/>
                  </a:cubicBezTo>
                  <a:cubicBezTo>
                    <a:pt x="21" y="5"/>
                    <a:pt x="17" y="2"/>
                    <a:pt x="12" y="1"/>
                  </a:cubicBezTo>
                  <a:cubicBezTo>
                    <a:pt x="6" y="0"/>
                    <a:pt x="2" y="1"/>
                    <a:pt x="1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9480551" y="977901"/>
              <a:ext cx="196850" cy="71438"/>
            </a:xfrm>
            <a:custGeom>
              <a:avLst/>
              <a:gdLst>
                <a:gd name="T0" fmla="*/ 0 w 85"/>
                <a:gd name="T1" fmla="*/ 2147483647 h 31"/>
                <a:gd name="T2" fmla="*/ 0 w 85"/>
                <a:gd name="T3" fmla="*/ 2147483647 h 31"/>
                <a:gd name="T4" fmla="*/ 2147483647 w 85"/>
                <a:gd name="T5" fmla="*/ 2147483647 h 31"/>
                <a:gd name="T6" fmla="*/ 2147483647 w 85"/>
                <a:gd name="T7" fmla="*/ 0 h 31"/>
                <a:gd name="T8" fmla="*/ 0 w 85"/>
                <a:gd name="T9" fmla="*/ 2147483647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31"/>
                <a:gd name="T17" fmla="*/ 85 w 85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31">
                  <a:moveTo>
                    <a:pt x="0" y="7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28" y="31"/>
                    <a:pt x="56" y="30"/>
                    <a:pt x="85" y="24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56" y="6"/>
                    <a:pt x="28" y="9"/>
                    <a:pt x="0" y="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" name="Oval 53"/>
            <p:cNvSpPr>
              <a:spLocks noChangeArrowheads="1"/>
            </p:cNvSpPr>
            <p:nvPr/>
          </p:nvSpPr>
          <p:spPr bwMode="auto">
            <a:xfrm>
              <a:off x="9921876" y="1073151"/>
              <a:ext cx="101600" cy="101600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" name="Freeform 54"/>
            <p:cNvSpPr/>
            <p:nvPr/>
          </p:nvSpPr>
          <p:spPr bwMode="auto">
            <a:xfrm>
              <a:off x="9956801" y="1079501"/>
              <a:ext cx="47625" cy="30163"/>
            </a:xfrm>
            <a:custGeom>
              <a:avLst/>
              <a:gdLst>
                <a:gd name="T0" fmla="*/ 0 w 21"/>
                <a:gd name="T1" fmla="*/ 2147483647 h 13"/>
                <a:gd name="T2" fmla="*/ 2147483647 w 21"/>
                <a:gd name="T3" fmla="*/ 2147483647 h 13"/>
                <a:gd name="T4" fmla="*/ 2147483647 w 21"/>
                <a:gd name="T5" fmla="*/ 2147483647 h 13"/>
                <a:gd name="T6" fmla="*/ 2147483647 w 21"/>
                <a:gd name="T7" fmla="*/ 2147483647 h 13"/>
                <a:gd name="T8" fmla="*/ 0 w 21"/>
                <a:gd name="T9" fmla="*/ 214748364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3"/>
                <a:gd name="T17" fmla="*/ 21 w 21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3">
                  <a:moveTo>
                    <a:pt x="0" y="5"/>
                  </a:moveTo>
                  <a:cubicBezTo>
                    <a:pt x="0" y="8"/>
                    <a:pt x="4" y="11"/>
                    <a:pt x="9" y="12"/>
                  </a:cubicBezTo>
                  <a:cubicBezTo>
                    <a:pt x="14" y="13"/>
                    <a:pt x="19" y="12"/>
                    <a:pt x="20" y="8"/>
                  </a:cubicBezTo>
                  <a:cubicBezTo>
                    <a:pt x="21" y="5"/>
                    <a:pt x="17" y="2"/>
                    <a:pt x="11" y="1"/>
                  </a:cubicBezTo>
                  <a:cubicBezTo>
                    <a:pt x="6" y="0"/>
                    <a:pt x="1" y="1"/>
                    <a:pt x="0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" name="Freeform 55"/>
            <p:cNvSpPr/>
            <p:nvPr/>
          </p:nvSpPr>
          <p:spPr bwMode="auto">
            <a:xfrm>
              <a:off x="9882188" y="977901"/>
              <a:ext cx="196850" cy="71438"/>
            </a:xfrm>
            <a:custGeom>
              <a:avLst/>
              <a:gdLst>
                <a:gd name="T0" fmla="*/ 2147483647 w 85"/>
                <a:gd name="T1" fmla="*/ 2147483647 h 31"/>
                <a:gd name="T2" fmla="*/ 2147483647 w 85"/>
                <a:gd name="T3" fmla="*/ 2147483647 h 31"/>
                <a:gd name="T4" fmla="*/ 0 w 85"/>
                <a:gd name="T5" fmla="*/ 2147483647 h 31"/>
                <a:gd name="T6" fmla="*/ 0 w 85"/>
                <a:gd name="T7" fmla="*/ 0 h 31"/>
                <a:gd name="T8" fmla="*/ 2147483647 w 85"/>
                <a:gd name="T9" fmla="*/ 2147483647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31"/>
                <a:gd name="T17" fmla="*/ 85 w 85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31">
                  <a:moveTo>
                    <a:pt x="85" y="7"/>
                  </a:moveTo>
                  <a:cubicBezTo>
                    <a:pt x="85" y="29"/>
                    <a:pt x="85" y="29"/>
                    <a:pt x="85" y="29"/>
                  </a:cubicBezTo>
                  <a:cubicBezTo>
                    <a:pt x="56" y="31"/>
                    <a:pt x="28" y="30"/>
                    <a:pt x="0" y="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6"/>
                    <a:pt x="56" y="9"/>
                    <a:pt x="85" y="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732442" y="3745613"/>
            <a:ext cx="4659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altLang="zh-CN" sz="4000" dirty="0">
                <a:solidFill>
                  <a:srgbClr val="58F0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40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  <a:r>
              <a:rPr lang="en-US" altLang="zh-CN" sz="4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!")</a:t>
            </a:r>
            <a:endParaRPr lang="zh-CN" alt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Administrator.USER-20191107LI\Desktop\hellowor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500" y="2215663"/>
            <a:ext cx="6202161" cy="93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3" name="圆角矩形 3072"/>
          <p:cNvSpPr/>
          <p:nvPr/>
        </p:nvSpPr>
        <p:spPr>
          <a:xfrm>
            <a:off x="3714998" y="5347929"/>
            <a:ext cx="1357313" cy="7000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小写</a:t>
            </a:r>
          </a:p>
        </p:txBody>
      </p:sp>
      <p:cxnSp>
        <p:nvCxnSpPr>
          <p:cNvPr id="3076" name="直接箭头连接符 3075"/>
          <p:cNvCxnSpPr/>
          <p:nvPr/>
        </p:nvCxnSpPr>
        <p:spPr>
          <a:xfrm flipV="1">
            <a:off x="4393654" y="4453499"/>
            <a:ext cx="0" cy="8739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5492262" y="5347929"/>
            <a:ext cx="2064059" cy="7000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英文符号</a:t>
            </a:r>
            <a:endParaRPr lang="zh-CN" altLang="en-US" sz="2800" dirty="0"/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7146784" y="4517398"/>
            <a:ext cx="687758" cy="8100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1" flipV="1">
            <a:off x="5072311" y="4463342"/>
            <a:ext cx="672544" cy="83219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>
            <a:off x="4672013" y="3745613"/>
            <a:ext cx="581941" cy="77178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7609625" y="3726654"/>
            <a:ext cx="581941" cy="77178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6" grpId="0"/>
      <p:bldP spid="60" grpId="0"/>
      <p:bldP spid="3073" grpId="0" bldLvl="0" animBg="1"/>
      <p:bldP spid="69" grpId="0" bldLvl="0" animBg="1"/>
      <p:bldP spid="80" grpId="0" bldLvl="0" animBg="1"/>
      <p:bldP spid="8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975360" y="2692965"/>
            <a:ext cx="5803994" cy="116713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585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altLang="zh-CN" sz="7585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rcRect l="46640" t="20132"/>
          <a:stretch>
            <a:fillRect/>
          </a:stretch>
        </p:blipFill>
        <p:spPr bwMode="auto">
          <a:xfrm>
            <a:off x="5928925" y="1585149"/>
            <a:ext cx="6263075" cy="52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图片 3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6" y="152212"/>
            <a:ext cx="1639146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1929765" y="4244975"/>
            <a:ext cx="4412615" cy="10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5"/>
              <a:t>其他更好玩的热点资讯</a:t>
            </a:r>
            <a:br>
              <a:rPr lang="zh-CN" altLang="en-US" sz="1705"/>
            </a:br>
            <a:r>
              <a:rPr lang="zh-CN" altLang="en-US" sz="1705"/>
              <a:t>请手动关注微信公众号：</a:t>
            </a:r>
          </a:p>
          <a:p>
            <a:pPr algn="ctr"/>
            <a:r>
              <a:rPr lang="en-US" altLang="zh-CN" sz="2655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Ablock</a:t>
            </a:r>
            <a:r>
              <a:rPr lang="zh-CN" altLang="en-US" sz="2655"/>
              <a:t>创客教育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800" y="4244975"/>
            <a:ext cx="1333704" cy="133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209" y="5271135"/>
            <a:ext cx="29146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99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3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4741" y="5236728"/>
            <a:ext cx="1639147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548890" y="1167130"/>
            <a:ext cx="727202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本节课知识点：</a:t>
            </a:r>
          </a:p>
          <a:p>
            <a:pPr indent="0"/>
            <a:r>
              <a:rPr lang="zh-CN" alt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一、回顾输出、输入函数的语法格式</a:t>
            </a:r>
          </a:p>
          <a:p>
            <a:pPr indent="0"/>
            <a:endParaRPr lang="zh-CN" altLang="en-US" sz="3200" b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zh-CN" alt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二、</a:t>
            </a:r>
            <a:r>
              <a:rPr lang="zh-CN" altLang="en-US" sz="320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赋值运算与扩展的赋值运算符</a:t>
            </a:r>
          </a:p>
          <a:p>
            <a:pPr indent="0"/>
            <a:endParaRPr lang="zh-CN" altLang="en-US" sz="3200" b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zh-CN" alt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三、</a:t>
            </a:r>
            <a:r>
              <a:rPr lang="zh-CN" altLang="en-US" sz="320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算术运算符</a:t>
            </a:r>
          </a:p>
          <a:p>
            <a:pPr indent="0"/>
            <a:endParaRPr lang="zh-CN" altLang="en-US" sz="3200" b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zh-CN" alt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根据情况额外扩展：单、双、三引号</a:t>
            </a:r>
            <a:r>
              <a:rPr lang="en-US" altLang="zh-CN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zh-CN" alt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变量知识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3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4741" y="5236728"/>
            <a:ext cx="1639147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619375" y="1062355"/>
            <a:ext cx="69538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赋值运算符：</a:t>
            </a:r>
          </a:p>
          <a:p>
            <a:endParaRPr lang="zh-CN" altLang="en-US" sz="3600"/>
          </a:p>
          <a:p>
            <a:r>
              <a:rPr lang="zh-CN" altLang="en-US" sz="3600"/>
              <a:t>赋值运算符是 </a:t>
            </a:r>
            <a:r>
              <a:rPr lang="en-US" altLang="zh-CN" sz="3600"/>
              <a:t>“</a:t>
            </a:r>
            <a:r>
              <a:rPr lang="zh-CN" altLang="en-US" sz="3600"/>
              <a:t> </a:t>
            </a:r>
            <a:r>
              <a:rPr lang="en-US" altLang="zh-CN" sz="3600"/>
              <a:t>= ”  </a:t>
            </a:r>
            <a:r>
              <a:rPr lang="zh-CN" altLang="en-US" sz="3600"/>
              <a:t>等于号</a:t>
            </a:r>
            <a:endParaRPr lang="en-US" altLang="zh-CN" sz="3600"/>
          </a:p>
          <a:p>
            <a:r>
              <a:rPr lang="zh-CN" altLang="en-US" sz="3600"/>
              <a:t>赋值运算符的作用是：将等于号右边的值，</a:t>
            </a:r>
            <a:r>
              <a:rPr lang="en-US" altLang="zh-CN" sz="3600"/>
              <a:t>“</a:t>
            </a:r>
            <a:r>
              <a:rPr lang="zh-CN" altLang="en-US" sz="3600"/>
              <a:t>装入</a:t>
            </a:r>
            <a:r>
              <a:rPr lang="en-US" altLang="zh-CN" sz="3600"/>
              <a:t>”</a:t>
            </a:r>
            <a:r>
              <a:rPr lang="zh-CN" altLang="en-US" sz="3600"/>
              <a:t>等于号左边的变量中。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3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4741" y="5236728"/>
            <a:ext cx="1639147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28240" y="890270"/>
            <a:ext cx="695388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算数运算符：</a:t>
            </a:r>
          </a:p>
          <a:p>
            <a:endParaRPr lang="zh-CN" altLang="en-US" sz="3600"/>
          </a:p>
          <a:p>
            <a:r>
              <a:rPr lang="zh-CN" altLang="en-US" sz="3600">
                <a:sym typeface="+mn-ea"/>
              </a:rPr>
              <a:t>算数</a:t>
            </a:r>
            <a:r>
              <a:rPr lang="zh-CN" altLang="en-US" sz="3600"/>
              <a:t>运算符是 </a:t>
            </a:r>
            <a:r>
              <a:rPr lang="en-US" altLang="zh-CN" sz="3600"/>
              <a:t>+</a:t>
            </a:r>
            <a:r>
              <a:rPr lang="zh-CN" altLang="en-US" sz="3600"/>
              <a:t>、</a:t>
            </a:r>
            <a:r>
              <a:rPr lang="en-US" altLang="zh-CN" sz="3600"/>
              <a:t>-</a:t>
            </a:r>
            <a:r>
              <a:rPr lang="zh-CN" altLang="en-US" sz="3600"/>
              <a:t>、</a:t>
            </a:r>
            <a:r>
              <a:rPr lang="en-US" altLang="zh-CN" sz="3600"/>
              <a:t>*</a:t>
            </a:r>
            <a:r>
              <a:rPr lang="zh-CN" altLang="en-US" sz="3600"/>
              <a:t>、</a:t>
            </a:r>
            <a:r>
              <a:rPr lang="en-US" altLang="zh-CN" sz="3600"/>
              <a:t>/</a:t>
            </a:r>
            <a:r>
              <a:rPr lang="zh-CN" altLang="en-US" sz="3600"/>
              <a:t>，</a:t>
            </a:r>
          </a:p>
          <a:p>
            <a:r>
              <a:rPr lang="zh-CN" altLang="en-US" sz="3600"/>
              <a:t>特殊的：</a:t>
            </a:r>
            <a:r>
              <a:rPr lang="en-US" altLang="zh-CN" sz="3600"/>
              <a:t>//</a:t>
            </a:r>
            <a:r>
              <a:rPr lang="zh-CN" altLang="en-US" sz="3600"/>
              <a:t>（整除）、</a:t>
            </a:r>
            <a:r>
              <a:rPr lang="en-US" altLang="zh-CN" sz="3600"/>
              <a:t>%</a:t>
            </a:r>
            <a:r>
              <a:rPr lang="zh-CN" altLang="en-US" sz="3600"/>
              <a:t>（求余）、</a:t>
            </a:r>
          </a:p>
          <a:p>
            <a:r>
              <a:rPr lang="en-US" altLang="zh-CN" sz="3600"/>
              <a:t>**</a:t>
            </a:r>
            <a:r>
              <a:rPr lang="zh-CN" altLang="en-US" sz="3600"/>
              <a:t>（乘方）。</a:t>
            </a:r>
            <a:endParaRPr lang="en-US" altLang="zh-CN" sz="3600"/>
          </a:p>
          <a:p>
            <a:r>
              <a:rPr lang="zh-CN" altLang="en-US" sz="3600">
                <a:sym typeface="+mn-ea"/>
              </a:rPr>
              <a:t>算数</a:t>
            </a:r>
            <a:r>
              <a:rPr lang="zh-CN" altLang="en-US" sz="3600"/>
              <a:t>运算符的作用是：进行一系列的数学算数运算</a:t>
            </a:r>
          </a:p>
          <a:p>
            <a:r>
              <a:rPr lang="zh-CN" altLang="en-US" sz="3600"/>
              <a:t>如果要实现更复杂的数学运算，可以使用导入</a:t>
            </a:r>
            <a:r>
              <a:rPr lang="en-US" altLang="zh-CN" sz="3600"/>
              <a:t>“math”</a:t>
            </a:r>
            <a:r>
              <a:rPr lang="zh-CN" altLang="en-US" sz="3600"/>
              <a:t>库函数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3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4741" y="5236728"/>
            <a:ext cx="1639147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9925" y="823595"/>
            <a:ext cx="7732395" cy="52101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3680" y="574666"/>
            <a:ext cx="5169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solidFill>
                  <a:srgbClr val="666666"/>
                </a:solidFill>
                <a:latin typeface="Helvetica Neue"/>
              </a:rPr>
              <a:t>“</a:t>
            </a:r>
            <a:r>
              <a:rPr lang="en-US" altLang="zh-CN" sz="2800" smtClean="0">
                <a:solidFill>
                  <a:srgbClr val="666666"/>
                </a:solidFill>
                <a:latin typeface="Helvetica Neue"/>
              </a:rPr>
              <a:t>Hello</a:t>
            </a:r>
            <a:r>
              <a:rPr lang="zh-CN" altLang="en-US" sz="2800" smtClean="0">
                <a:solidFill>
                  <a:srgbClr val="666666"/>
                </a:solidFill>
                <a:latin typeface="Helvetica Neue"/>
              </a:rPr>
              <a:t> </a:t>
            </a:r>
            <a:r>
              <a:rPr lang="en-US" altLang="zh-CN" sz="2800" smtClean="0">
                <a:solidFill>
                  <a:srgbClr val="666666"/>
                </a:solidFill>
                <a:latin typeface="Helvetica Neue"/>
              </a:rPr>
              <a:t>python</a:t>
            </a:r>
            <a:r>
              <a:rPr lang="zh-CN" altLang="en-US" sz="2800" smtClean="0">
                <a:solidFill>
                  <a:srgbClr val="666666"/>
                </a:solidFill>
                <a:latin typeface="Helvetica Neue"/>
              </a:rPr>
              <a:t>“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925"/>
            <a:ext cx="1957021" cy="16003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73680" y="33492"/>
            <a:ext cx="7201526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solidFill>
                  <a:srgbClr val="666666"/>
                </a:solidFill>
                <a:latin typeface="Helvetica Neue"/>
              </a:rPr>
              <a:t>接下来咱们就噼里啪啦的敲代码吧！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344880" y="1934836"/>
            <a:ext cx="64310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Helvetica Neue"/>
              </a:rPr>
              <a:t>怎样让</a:t>
            </a:r>
            <a:r>
              <a:rPr lang="en-US" altLang="zh-CN" sz="2800" smtClean="0">
                <a:latin typeface="Helvetica Neue"/>
              </a:rPr>
              <a:t>python</a:t>
            </a:r>
            <a:r>
              <a:rPr lang="zh-CN" altLang="en-US" sz="2800" smtClean="0">
                <a:latin typeface="Helvetica Neue"/>
              </a:rPr>
              <a:t>输出“</a:t>
            </a:r>
            <a:r>
              <a:rPr lang="en-US" altLang="zh-CN" sz="2800" smtClean="0">
                <a:latin typeface="Helvetica Neue"/>
              </a:rPr>
              <a:t>Hello</a:t>
            </a:r>
            <a:r>
              <a:rPr lang="zh-CN" altLang="en-US" sz="2800" smtClean="0">
                <a:latin typeface="Helvetica Neue"/>
              </a:rPr>
              <a:t> </a:t>
            </a:r>
            <a:r>
              <a:rPr lang="en-US" altLang="zh-CN" sz="2800" smtClean="0">
                <a:latin typeface="Helvetica Neue"/>
              </a:rPr>
              <a:t>python</a:t>
            </a:r>
            <a:r>
              <a:rPr lang="zh-CN" altLang="en-US" sz="2800" smtClean="0">
                <a:latin typeface="Helvetica Neue"/>
              </a:rPr>
              <a:t>“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80" y="2958522"/>
            <a:ext cx="6102812" cy="15888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61403" y="2558412"/>
            <a:ext cx="64310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>
                <a:latin typeface="Helvetica Neue"/>
              </a:rPr>
              <a:t>在</a:t>
            </a:r>
            <a:r>
              <a:rPr lang="en-US" altLang="zh-CN" sz="2000" smtClean="0">
                <a:latin typeface="Helvetica Neue"/>
              </a:rPr>
              <a:t>&gt;&gt;&gt;</a:t>
            </a:r>
            <a:r>
              <a:rPr lang="zh-CN" altLang="en-US" sz="2000" smtClean="0">
                <a:latin typeface="Helvetica Neue"/>
              </a:rPr>
              <a:t>符号开始输入</a:t>
            </a:r>
            <a:r>
              <a:rPr lang="en-US" altLang="zh-CN" sz="2000" smtClean="0">
                <a:latin typeface="Helvetica Neue"/>
              </a:rPr>
              <a:t>print(‘hello world’)</a:t>
            </a:r>
            <a:endParaRPr lang="zh-CN" altLang="en-US" sz="2000"/>
          </a:p>
        </p:txBody>
      </p:sp>
      <p:sp>
        <p:nvSpPr>
          <p:cNvPr id="11" name="椭圆形标注 10"/>
          <p:cNvSpPr/>
          <p:nvPr/>
        </p:nvSpPr>
        <p:spPr>
          <a:xfrm>
            <a:off x="2708030" y="4759569"/>
            <a:ext cx="3024554" cy="1491818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46936" y="5102860"/>
            <a:ext cx="21467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latin typeface="Helvetica Neue"/>
              </a:rPr>
              <a:t>老师，我的程序</a:t>
            </a:r>
            <a:endParaRPr lang="en-US" altLang="zh-CN" smtClean="0">
              <a:latin typeface="Helvetica Neue"/>
            </a:endParaRPr>
          </a:p>
          <a:p>
            <a:r>
              <a:rPr lang="zh-CN" altLang="en-US" smtClean="0">
                <a:latin typeface="Helvetica Neue"/>
              </a:rPr>
              <a:t>出</a:t>
            </a:r>
            <a:r>
              <a:rPr lang="en-US" altLang="zh-CN" smtClean="0">
                <a:latin typeface="Helvetica Neue"/>
              </a:rPr>
              <a:t>bug</a:t>
            </a:r>
            <a:r>
              <a:rPr lang="zh-CN" altLang="en-US" smtClean="0">
                <a:latin typeface="Helvetica Neue"/>
              </a:rPr>
              <a:t>了，输出不了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964236" y="1935135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latin typeface="Helvetica Neue"/>
              </a:rPr>
              <a:t>让老师给你</a:t>
            </a:r>
            <a:r>
              <a:rPr lang="en-US" altLang="zh-CN" smtClean="0">
                <a:latin typeface="Helvetica Neue"/>
              </a:rPr>
              <a:t>debug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914" y="2642335"/>
            <a:ext cx="1345229" cy="129329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7436213" y="4208818"/>
            <a:ext cx="387798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Helvetica Neue"/>
              </a:rPr>
              <a:t>print(‘hello world</a:t>
            </a:r>
            <a:r>
              <a:rPr lang="en-US" altLang="zh-CN" smtClean="0">
                <a:latin typeface="Helvetica Neue"/>
              </a:rPr>
              <a:t>’)</a:t>
            </a:r>
          </a:p>
          <a:p>
            <a:r>
              <a:rPr lang="zh-CN" altLang="en-US">
                <a:latin typeface="Helvetica Neue"/>
              </a:rPr>
              <a:t>必</a:t>
            </a:r>
            <a:r>
              <a:rPr lang="zh-CN" altLang="en-US" smtClean="0">
                <a:latin typeface="Helvetica Neue"/>
              </a:rPr>
              <a:t>须是英文状态下，细致观察一下，</a:t>
            </a:r>
            <a:endParaRPr lang="en-US" altLang="zh-CN" smtClean="0">
              <a:latin typeface="Helvetica Neue"/>
            </a:endParaRPr>
          </a:p>
          <a:p>
            <a:r>
              <a:rPr lang="zh-CN" altLang="en-US" smtClean="0">
                <a:latin typeface="Helvetica Neue"/>
              </a:rPr>
              <a:t>英文状态下的括号和中文状态下的</a:t>
            </a:r>
            <a:endParaRPr lang="en-US" altLang="zh-CN" smtClean="0">
              <a:latin typeface="Helvetica Neue"/>
            </a:endParaRPr>
          </a:p>
          <a:p>
            <a:r>
              <a:rPr lang="zh-CN" altLang="en-US" smtClean="0">
                <a:latin typeface="Helvetica Neue"/>
              </a:rPr>
              <a:t>括号一样吗？</a:t>
            </a:r>
            <a:endParaRPr lang="en-US" altLang="zh-CN" smtClean="0">
              <a:latin typeface="Helvetica Neue"/>
            </a:endParaRPr>
          </a:p>
          <a:p>
            <a:r>
              <a:rPr lang="zh-CN" altLang="en-US" smtClean="0">
                <a:latin typeface="Helvetica Neue"/>
              </a:rPr>
              <a:t>（</a:t>
            </a:r>
            <a:r>
              <a:rPr lang="en-US" altLang="zh-CN" smtClean="0">
                <a:latin typeface="Helvetica Neue"/>
              </a:rPr>
              <a:t>) ‘’ </a:t>
            </a:r>
            <a:r>
              <a:rPr lang="zh-CN" altLang="en-US" smtClean="0">
                <a:latin typeface="Helvetica Neue"/>
              </a:rPr>
              <a:t>‘’ 你能分清吗？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343558" y="6066721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Helvetica Neue"/>
              </a:rPr>
              <a:t>大</a:t>
            </a:r>
            <a:r>
              <a:rPr lang="zh-CN" altLang="en-US" smtClean="0">
                <a:latin typeface="Helvetica Neue"/>
              </a:rPr>
              <a:t>家再给</a:t>
            </a:r>
            <a:r>
              <a:rPr lang="en-US" altLang="zh-CN" smtClean="0">
                <a:latin typeface="Helvetica Neue"/>
              </a:rPr>
              <a:t>python”</a:t>
            </a:r>
            <a:r>
              <a:rPr lang="zh-CN" altLang="en-US" smtClean="0">
                <a:latin typeface="Helvetica Neue"/>
              </a:rPr>
              <a:t>聊</a:t>
            </a:r>
            <a:r>
              <a:rPr lang="en-US" altLang="zh-CN" smtClean="0">
                <a:latin typeface="Helvetica Neue"/>
              </a:rPr>
              <a:t>”</a:t>
            </a:r>
            <a:r>
              <a:rPr lang="zh-CN" altLang="en-US" smtClean="0">
                <a:latin typeface="Helvetica Neue"/>
              </a:rPr>
              <a:t>几句吧！</a:t>
            </a:r>
            <a:endParaRPr lang="en-US" altLang="zh-CN" smtClean="0">
              <a:latin typeface="Helvetica Neue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919784" y="1592651"/>
            <a:ext cx="0" cy="4843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云形标注 7"/>
          <p:cNvSpPr/>
          <p:nvPr/>
        </p:nvSpPr>
        <p:spPr>
          <a:xfrm rot="980051">
            <a:off x="1599198" y="2814210"/>
            <a:ext cx="1074420" cy="63246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97450" y="1796879"/>
            <a:ext cx="25095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mtClean="0">
                <a:latin typeface="Helvetica Neue"/>
              </a:rPr>
              <a:t>老师我有问题，这边</a:t>
            </a:r>
            <a:r>
              <a:rPr lang="en-US" altLang="zh-CN" sz="1600" smtClean="0">
                <a:latin typeface="Helvetica Neue"/>
              </a:rPr>
              <a:t>!</a:t>
            </a:r>
            <a:r>
              <a:rPr lang="zh-CN" altLang="en-US" sz="1600" smtClean="0">
                <a:latin typeface="Helvetica Neue"/>
              </a:rPr>
              <a:t>我们只能用这个东东编写</a:t>
            </a:r>
            <a:r>
              <a:rPr lang="en-US" altLang="zh-CN" sz="1600" smtClean="0">
                <a:latin typeface="Helvetica Neue"/>
              </a:rPr>
              <a:t>python</a:t>
            </a:r>
            <a:r>
              <a:rPr lang="zh-CN" altLang="en-US" sz="1600" smtClean="0">
                <a:latin typeface="Helvetica Neue"/>
              </a:rPr>
              <a:t>吗？</a:t>
            </a:r>
            <a:endParaRPr lang="en-US" altLang="zh-CN" sz="1600" smtClean="0">
              <a:latin typeface="Helvetica Neue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6771" y="2887458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latin typeface="Helvetica Neue"/>
              </a:rPr>
              <a:t>Good question</a:t>
            </a:r>
            <a:r>
              <a:rPr lang="zh-CN" altLang="en-US" smtClean="0">
                <a:latin typeface="Helvetica Neue"/>
              </a:rPr>
              <a:t>！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67825" y="3681017"/>
            <a:ext cx="2672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smtClean="0"/>
              <a:t>老师给大家推荐一个记事本工具</a:t>
            </a:r>
            <a:endParaRPr lang="en-US" altLang="zh-CN" sz="1400" smtClean="0"/>
          </a:p>
          <a:p>
            <a:r>
              <a:rPr lang="zh-CN" altLang="en-US" sz="1400"/>
              <a:t>使</a:t>
            </a:r>
            <a:r>
              <a:rPr lang="zh-CN" altLang="en-US" sz="1400" smtClean="0"/>
              <a:t>用它更方便，还能保存</a:t>
            </a:r>
            <a:r>
              <a:rPr lang="zh-CN" altLang="en-US" sz="1400"/>
              <a:t>。</a:t>
            </a:r>
            <a:endParaRPr lang="en-US" altLang="zh-CN" sz="140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-2560" r="61500"/>
          <a:stretch>
            <a:fillRect/>
          </a:stretch>
        </p:blipFill>
        <p:spPr>
          <a:xfrm>
            <a:off x="1399656" y="4405980"/>
            <a:ext cx="2895276" cy="178535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12766" y="281982"/>
            <a:ext cx="5804794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必须要</a:t>
            </a:r>
            <a:r>
              <a:rPr lang="zh-CN" altLang="en-US"/>
              <a:t>把</a:t>
            </a:r>
            <a:r>
              <a:rPr lang="zh-CN" altLang="en-US" smtClean="0"/>
              <a:t>编写的</a:t>
            </a:r>
            <a:r>
              <a:rPr lang="en-US" altLang="zh-CN" smtClean="0"/>
              <a:t>python</a:t>
            </a:r>
            <a:r>
              <a:rPr lang="zh-CN" altLang="en-US" smtClean="0"/>
              <a:t>语言保存为</a:t>
            </a:r>
            <a:r>
              <a:rPr lang="zh-CN" altLang="en-US" sz="2000" b="1" smtClean="0">
                <a:solidFill>
                  <a:srgbClr val="FF0000"/>
                </a:solidFill>
              </a:rPr>
              <a:t>后缀为</a:t>
            </a:r>
            <a:r>
              <a:rPr lang="en-US" altLang="zh-CN" sz="2000" b="1" smtClean="0">
                <a:solidFill>
                  <a:srgbClr val="FF0000"/>
                </a:solidFill>
              </a:rPr>
              <a:t>py</a:t>
            </a:r>
            <a:r>
              <a:rPr lang="zh-CN" altLang="en-US" sz="2000" b="1" smtClean="0">
                <a:solidFill>
                  <a:srgbClr val="FF0000"/>
                </a:solidFill>
              </a:rPr>
              <a:t>的文件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以英文名字命名。比如</a:t>
            </a:r>
            <a:r>
              <a:rPr lang="en-US" altLang="zh-CN" smtClean="0"/>
              <a:t>hello.py</a:t>
            </a:r>
            <a:r>
              <a:rPr lang="zh-CN" altLang="en-US" smtClean="0"/>
              <a:t>。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074" y="281982"/>
            <a:ext cx="1161020" cy="182817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582621" y="1015683"/>
            <a:ext cx="526297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请大家思考，怎样调用该文件？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r>
              <a:rPr lang="zh-CN" altLang="en-US" smtClean="0"/>
              <a:t>以风驰电挚的速度找出你的命令行，</a:t>
            </a:r>
            <a:r>
              <a:rPr lang="en-US" altLang="zh-CN" smtClean="0"/>
              <a:t>windows+R </a:t>
            </a:r>
          </a:p>
          <a:p>
            <a:r>
              <a:rPr lang="zh-CN" altLang="en-US" smtClean="0"/>
              <a:t>在输入</a:t>
            </a:r>
            <a:r>
              <a:rPr lang="en-US" altLang="zh-CN" smtClean="0"/>
              <a:t>cmd,  </a:t>
            </a:r>
            <a:r>
              <a:rPr lang="zh-CN" altLang="en-US" smtClean="0"/>
              <a:t>这就</a:t>
            </a:r>
            <a:r>
              <a:rPr lang="en-US" altLang="zh-CN" smtClean="0"/>
              <a:t>ok</a:t>
            </a:r>
            <a:r>
              <a:rPr lang="zh-CN" altLang="en-US" smtClean="0"/>
              <a:t>了。</a:t>
            </a:r>
            <a:endParaRPr lang="en-US" altLang="zh-CN" smtClean="0"/>
          </a:p>
          <a:p>
            <a:r>
              <a:rPr lang="zh-CN" altLang="en-US" smtClean="0"/>
              <a:t>你的文件如果放在桌面上，只需转到桌面上然后在</a:t>
            </a:r>
            <a:endParaRPr lang="en-US" altLang="zh-CN" smtClean="0"/>
          </a:p>
          <a:p>
            <a:r>
              <a:rPr lang="zh-CN" altLang="en-US" smtClean="0"/>
              <a:t>执行程序就可以了，</a:t>
            </a:r>
            <a:r>
              <a:rPr lang="zh-CN" altLang="en-US"/>
              <a:t>比</a:t>
            </a:r>
            <a:r>
              <a:rPr lang="zh-CN" altLang="en-US" smtClean="0"/>
              <a:t>如：</a:t>
            </a:r>
            <a:r>
              <a:rPr lang="en-US" altLang="zh-CN" smtClean="0"/>
              <a:t>cd  desktop </a:t>
            </a:r>
          </a:p>
          <a:p>
            <a:r>
              <a:rPr lang="zh-CN" altLang="en-US"/>
              <a:t>然</a:t>
            </a:r>
            <a:r>
              <a:rPr lang="zh-CN" altLang="en-US" smtClean="0"/>
              <a:t>后</a:t>
            </a:r>
            <a:r>
              <a:rPr lang="zh-CN" altLang="en-US"/>
              <a:t>：</a:t>
            </a:r>
            <a:r>
              <a:rPr lang="en-US" altLang="zh-CN" smtClean="0"/>
              <a:t> python helloword.py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621" y="3572428"/>
            <a:ext cx="5095875" cy="164782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463094" y="5298658"/>
            <a:ext cx="54938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既然大家表现的这么优秀，我就把关于命令行使用的</a:t>
            </a:r>
            <a:endParaRPr lang="en-US" altLang="zh-CN" smtClean="0"/>
          </a:p>
          <a:p>
            <a:r>
              <a:rPr lang="zh-CN" altLang="en-US" smtClean="0"/>
              <a:t>诀窍传授给大家</a:t>
            </a:r>
            <a:r>
              <a:rPr lang="zh-CN" altLang="en-US"/>
              <a:t>。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45217" y="1066143"/>
            <a:ext cx="2176445" cy="52197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输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出</a:t>
            </a:r>
            <a:endParaRPr lang="zh-CN" altLang="en-US" sz="2800" b="1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25049" y="5865036"/>
            <a:ext cx="55311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单引</a:t>
            </a:r>
            <a:r>
              <a:rPr lang="zh-CN" altLang="en-US" sz="2000" smtClean="0"/>
              <a:t>号中不进行运算</a:t>
            </a:r>
            <a:endParaRPr lang="en-US" altLang="zh-CN" sz="2000" smtClean="0"/>
          </a:p>
        </p:txBody>
      </p:sp>
      <p:sp>
        <p:nvSpPr>
          <p:cNvPr id="5" name="矩形 4"/>
          <p:cNvSpPr/>
          <p:nvPr/>
        </p:nvSpPr>
        <p:spPr>
          <a:xfrm>
            <a:off x="3330274" y="3555371"/>
            <a:ext cx="55311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/>
              <a:t>输出的时候也可以进行运算</a:t>
            </a:r>
            <a:endParaRPr lang="en-US" altLang="zh-CN" sz="2000" smtClean="0"/>
          </a:p>
          <a:p>
            <a:r>
              <a:rPr lang="en-US" altLang="zh-CN" sz="2000" smtClean="0"/>
              <a:t>Print</a:t>
            </a:r>
            <a:r>
              <a:rPr lang="zh-CN" altLang="en-US" sz="2000" smtClean="0"/>
              <a:t>（</a:t>
            </a:r>
            <a:r>
              <a:rPr lang="en-US" altLang="zh-CN" sz="2000" smtClean="0"/>
              <a:t>20+455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r>
              <a:rPr lang="zh-CN" altLang="en-US" sz="2000" smtClean="0"/>
              <a:t>怎样输出</a:t>
            </a:r>
            <a:r>
              <a:rPr lang="en-US" altLang="zh-CN" sz="2000" smtClean="0"/>
              <a:t>233+333=566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r>
              <a:rPr lang="en-US" altLang="zh-CN" sz="2000" smtClean="0"/>
              <a:t>Print(‘233+333=’,233+333)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236370">
            <a:off x="4191477" y="4901389"/>
            <a:ext cx="499360" cy="93383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116144" y="1732814"/>
            <a:ext cx="40679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/>
              <a:t>思考：如果你想连续输出的话，你应该怎样做？</a:t>
            </a:r>
            <a:endParaRPr lang="en-US" altLang="zh-CN" sz="2000" smtClean="0"/>
          </a:p>
          <a:p>
            <a:r>
              <a:rPr lang="en-US" altLang="zh-CN" sz="2000"/>
              <a:t>p</a:t>
            </a:r>
            <a:r>
              <a:rPr lang="en-US" altLang="zh-CN" sz="2000" smtClean="0"/>
              <a:t>rint</a:t>
            </a:r>
            <a:r>
              <a:rPr lang="zh-CN" altLang="en-US" sz="2000" smtClean="0"/>
              <a:t>（‘</a:t>
            </a:r>
            <a:r>
              <a:rPr lang="en-US" altLang="zh-CN" sz="2000" smtClean="0"/>
              <a:t>hello python</a:t>
            </a:r>
            <a:r>
              <a:rPr lang="zh-CN" altLang="en-US" sz="2000" smtClean="0"/>
              <a:t>’</a:t>
            </a:r>
            <a:r>
              <a:rPr lang="en-US" altLang="zh-CN" sz="2000" smtClean="0"/>
              <a:t>,’what is your name’,’python’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r>
              <a:rPr lang="zh-CN" altLang="en-US" sz="2000"/>
              <a:t>输</a:t>
            </a:r>
            <a:r>
              <a:rPr lang="zh-CN" altLang="en-US" sz="2000" smtClean="0"/>
              <a:t>出的时候逗号会变成空格。</a:t>
            </a:r>
            <a:endParaRPr lang="en-US" altLang="zh-CN" sz="2000" smtClean="0"/>
          </a:p>
        </p:txBody>
      </p:sp>
      <p:sp>
        <p:nvSpPr>
          <p:cNvPr id="11" name="矩形 10"/>
          <p:cNvSpPr/>
          <p:nvPr/>
        </p:nvSpPr>
        <p:spPr>
          <a:xfrm>
            <a:off x="5906794" y="586503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逗</a:t>
            </a:r>
            <a:r>
              <a:rPr lang="zh-CN" altLang="en-US"/>
              <a:t>号之后的会加入运算。</a:t>
            </a:r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57302">
            <a:off x="5777297" y="4837928"/>
            <a:ext cx="499360" cy="933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猜数字</a:t>
            </a:r>
          </a:p>
        </p:txBody>
      </p:sp>
      <p:sp>
        <p:nvSpPr>
          <p:cNvPr id="26" name="TextBox 13"/>
          <p:cNvSpPr txBox="1"/>
          <p:nvPr/>
        </p:nvSpPr>
        <p:spPr>
          <a:xfrm>
            <a:off x="1597162" y="1175228"/>
            <a:ext cx="5893501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2495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试一下，如果输入了中文符号会怎么样呢？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2" name="组合 46"/>
          <p:cNvGrpSpPr/>
          <p:nvPr/>
        </p:nvGrpSpPr>
        <p:grpSpPr bwMode="auto">
          <a:xfrm>
            <a:off x="8365092" y="887413"/>
            <a:ext cx="857354" cy="1467081"/>
            <a:chOff x="3546" y="591"/>
            <a:chExt cx="506250" cy="866250"/>
          </a:xfrm>
        </p:grpSpPr>
        <p:pic>
          <p:nvPicPr>
            <p:cNvPr id="83" name="图片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591"/>
              <a:ext cx="506250" cy="6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图片 4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6" y="698091"/>
              <a:ext cx="191250" cy="16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5" name="图片 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1065" y="2635063"/>
            <a:ext cx="1953081" cy="2550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5" name="图片 308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554" y="2204762"/>
            <a:ext cx="5208109" cy="341094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65985" y="713105"/>
            <a:ext cx="4759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为什么</a:t>
            </a:r>
            <a:r>
              <a:rPr lang="en-US" altLang="zh-CN"/>
              <a:t>……</a:t>
            </a:r>
            <a:r>
              <a:rPr lang="zh-CN" altLang="en-US"/>
              <a:t>我在</a:t>
            </a:r>
            <a:r>
              <a:rPr lang="en-US" altLang="zh-CN"/>
              <a:t>IDLE</a:t>
            </a:r>
            <a:r>
              <a:rPr lang="zh-CN" altLang="en-US"/>
              <a:t>软件中好好地运行会出现这个提示框啊。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517</Words>
  <Application>Microsoft Office PowerPoint</Application>
  <PresentationFormat>自定义</PresentationFormat>
  <Paragraphs>79</Paragraphs>
  <Slides>11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南大Ablock蜘_x000d_
蛛侠编程</dc:creator>
  <cp:lastModifiedBy>AWFU</cp:lastModifiedBy>
  <cp:revision>180</cp:revision>
  <dcterms:created xsi:type="dcterms:W3CDTF">2018-12-11T06:08:00Z</dcterms:created>
  <dcterms:modified xsi:type="dcterms:W3CDTF">2021-01-19T12:45:46Z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