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9" r:id="rId2"/>
    <p:sldId id="272" r:id="rId3"/>
    <p:sldId id="297" r:id="rId4"/>
    <p:sldId id="305" r:id="rId5"/>
    <p:sldId id="310" r:id="rId6"/>
    <p:sldId id="264" r:id="rId7"/>
    <p:sldId id="296" r:id="rId8"/>
    <p:sldId id="275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g+92vwxQ93kmJWDveln0jQ==" hashData="2XsPdxIBl6ovxbBTD7TBS8+HEbQ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0" autoAdjust="0"/>
    <p:restoredTop sz="95428" autoAdjust="0"/>
  </p:normalViewPr>
  <p:slideViewPr>
    <p:cSldViewPr snapToGrid="0"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9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2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3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7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  <a:t>17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106045"/>
            <a:ext cx="1165860" cy="116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85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课：Python的</a:t>
            </a:r>
            <a:r>
              <a:rPr lang="zh-CN" altLang="en-US" sz="2510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变量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数据类型强转换</a:t>
            </a:r>
          </a:p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（从Python的控制台了解数据类型）</a:t>
            </a: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等级考试一级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95345" y="3893820"/>
            <a:ext cx="286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复习</a:t>
            </a:r>
            <a:r>
              <a:rPr lang="en-US" altLang="zh-CN"/>
              <a:t>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112010" y="1380490"/>
            <a:ext cx="79679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/>
              <a:t>这个时候我们就应该用到</a:t>
            </a:r>
          </a:p>
          <a:p>
            <a:r>
              <a:rPr lang="zh-CN" altLang="en-US" sz="4800"/>
              <a:t>数据类型转换啦！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905635" y="1669415"/>
            <a:ext cx="59397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int（）函数能够</a:t>
            </a:r>
          </a:p>
          <a:p>
            <a:r>
              <a:rPr lang="zh-CN" altLang="en-US" sz="2400"/>
              <a:t>     （1）把符合数学格式的数字型字符串转换成整数</a:t>
            </a:r>
          </a:p>
          <a:p>
            <a:r>
              <a:rPr lang="zh-CN" altLang="en-US" sz="2400"/>
              <a:t>     （2）把浮点数转换成整数，但是只是简单的取整，而非四舍五入。</a:t>
            </a:r>
          </a:p>
          <a:p>
            <a:endParaRPr lang="zh-CN" altLang="en-US" sz="2400"/>
          </a:p>
          <a:p>
            <a:r>
              <a:rPr lang="zh-CN" alt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60" y="1188085"/>
            <a:ext cx="8237220" cy="4481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275080" y="1669415"/>
            <a:ext cx="72009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二、float函数将整数和字符串转换成浮点数。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30" y="1256030"/>
            <a:ext cx="8515350" cy="4345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617980" y="1117600"/>
            <a:ext cx="52260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三、str函数将数字转换成字符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25" y="1171575"/>
            <a:ext cx="8542655" cy="4899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28" y="4244975"/>
            <a:ext cx="1286312" cy="12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097" y="519966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19375" y="1062355"/>
            <a:ext cx="69538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回顾赋值运算符：</a:t>
            </a:r>
          </a:p>
          <a:p>
            <a:endParaRPr lang="zh-CN" altLang="en-US" sz="3600"/>
          </a:p>
          <a:p>
            <a:r>
              <a:rPr lang="zh-CN" altLang="en-US" sz="3600"/>
              <a:t>赋值运算符是 </a:t>
            </a:r>
            <a:r>
              <a:rPr lang="en-US" altLang="zh-CN" sz="3600"/>
              <a:t>“</a:t>
            </a:r>
            <a:r>
              <a:rPr lang="zh-CN" altLang="en-US" sz="3600"/>
              <a:t> </a:t>
            </a:r>
            <a:r>
              <a:rPr lang="en-US" altLang="zh-CN" sz="3600"/>
              <a:t>= ”  </a:t>
            </a:r>
            <a:r>
              <a:rPr lang="zh-CN" altLang="en-US" sz="3600"/>
              <a:t>等于号</a:t>
            </a:r>
            <a:endParaRPr lang="en-US" altLang="zh-CN" sz="3600"/>
          </a:p>
          <a:p>
            <a:r>
              <a:rPr lang="zh-CN" altLang="en-US" sz="3600"/>
              <a:t>赋值运算符的作用是：将等于号右边的值，</a:t>
            </a:r>
            <a:r>
              <a:rPr lang="en-US" altLang="zh-CN" sz="3600"/>
              <a:t>“</a:t>
            </a:r>
            <a:r>
              <a:rPr lang="zh-CN" altLang="en-US" sz="3600"/>
              <a:t>装入</a:t>
            </a:r>
            <a:r>
              <a:rPr lang="en-US" altLang="zh-CN" sz="3600"/>
              <a:t>”</a:t>
            </a:r>
            <a:r>
              <a:rPr lang="zh-CN" altLang="en-US" sz="3600"/>
              <a:t>等于号左边的变量中。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28240" y="890270"/>
            <a:ext cx="69538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回顾算数运算符：</a:t>
            </a:r>
          </a:p>
          <a:p>
            <a:endParaRPr lang="zh-CN" altLang="en-US" sz="3600"/>
          </a:p>
          <a:p>
            <a:r>
              <a:rPr lang="zh-CN" altLang="en-US" sz="3600">
                <a:sym typeface="+mn-ea"/>
              </a:rPr>
              <a:t>算数</a:t>
            </a:r>
            <a:r>
              <a:rPr lang="zh-CN" altLang="en-US" sz="3600"/>
              <a:t>运算符是 </a:t>
            </a:r>
            <a:r>
              <a:rPr lang="en-US" altLang="zh-CN" sz="3600"/>
              <a:t>+</a:t>
            </a:r>
            <a:r>
              <a:rPr lang="zh-CN" altLang="en-US" sz="3600"/>
              <a:t>、</a:t>
            </a:r>
            <a:r>
              <a:rPr lang="en-US" altLang="zh-CN" sz="3600"/>
              <a:t>-</a:t>
            </a:r>
            <a:r>
              <a:rPr lang="zh-CN" altLang="en-US" sz="3600"/>
              <a:t>、</a:t>
            </a:r>
            <a:r>
              <a:rPr lang="en-US" altLang="zh-CN" sz="3600"/>
              <a:t>*</a:t>
            </a:r>
            <a:r>
              <a:rPr lang="zh-CN" altLang="en-US" sz="3600"/>
              <a:t>、</a:t>
            </a:r>
            <a:r>
              <a:rPr lang="en-US" altLang="zh-CN" sz="3600"/>
              <a:t>/</a:t>
            </a:r>
            <a:r>
              <a:rPr lang="zh-CN" altLang="en-US" sz="3600"/>
              <a:t>，</a:t>
            </a:r>
          </a:p>
          <a:p>
            <a:r>
              <a:rPr lang="zh-CN" altLang="en-US" sz="3600"/>
              <a:t>特殊的：</a:t>
            </a:r>
            <a:r>
              <a:rPr lang="en-US" altLang="zh-CN" sz="3600"/>
              <a:t>//</a:t>
            </a:r>
            <a:r>
              <a:rPr lang="zh-CN" altLang="en-US" sz="3600"/>
              <a:t>（整除）、</a:t>
            </a:r>
            <a:r>
              <a:rPr lang="en-US" altLang="zh-CN" sz="3600"/>
              <a:t>%</a:t>
            </a:r>
            <a:r>
              <a:rPr lang="zh-CN" altLang="en-US" sz="3600"/>
              <a:t>（求余）、</a:t>
            </a:r>
          </a:p>
          <a:p>
            <a:r>
              <a:rPr lang="en-US" altLang="zh-CN" sz="3600"/>
              <a:t>**</a:t>
            </a:r>
            <a:r>
              <a:rPr lang="zh-CN" altLang="en-US" sz="3600"/>
              <a:t>（乘方）。</a:t>
            </a:r>
            <a:endParaRPr lang="en-US" altLang="zh-CN" sz="3600"/>
          </a:p>
          <a:p>
            <a:r>
              <a:rPr lang="zh-CN" altLang="en-US" sz="3600">
                <a:sym typeface="+mn-ea"/>
              </a:rPr>
              <a:t>算数</a:t>
            </a:r>
            <a:r>
              <a:rPr lang="zh-CN" altLang="en-US" sz="3600"/>
              <a:t>运算符的作用是：进行一系列的数学算数运算</a:t>
            </a:r>
          </a:p>
          <a:p>
            <a:r>
              <a:rPr lang="zh-CN" altLang="en-US" sz="3600"/>
              <a:t>如果要实现更复杂的数学运算，可以使用导入</a:t>
            </a:r>
            <a:r>
              <a:rPr lang="en-US" altLang="zh-CN" sz="3600"/>
              <a:t>“math”</a:t>
            </a:r>
            <a:r>
              <a:rPr lang="zh-CN" altLang="en-US" sz="3600"/>
              <a:t>库函数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925" y="823595"/>
            <a:ext cx="7732395" cy="5210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45217" y="1066143"/>
            <a:ext cx="2176445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输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出</a:t>
            </a:r>
            <a:endParaRPr lang="zh-CN" altLang="en-US" sz="28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25049" y="5865036"/>
            <a:ext cx="5531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单引</a:t>
            </a:r>
            <a:r>
              <a:rPr lang="zh-CN" altLang="en-US" sz="2000" smtClean="0"/>
              <a:t>号中不进行运算</a:t>
            </a:r>
            <a:endParaRPr lang="en-US" altLang="zh-CN" sz="2000" smtClean="0"/>
          </a:p>
        </p:txBody>
      </p:sp>
      <p:sp>
        <p:nvSpPr>
          <p:cNvPr id="5" name="矩形 4"/>
          <p:cNvSpPr/>
          <p:nvPr/>
        </p:nvSpPr>
        <p:spPr>
          <a:xfrm>
            <a:off x="3330274" y="3555371"/>
            <a:ext cx="55311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输出的时候也可以进行运算</a:t>
            </a:r>
            <a:endParaRPr lang="en-US" altLang="zh-CN" sz="2000" smtClean="0"/>
          </a:p>
          <a:p>
            <a:r>
              <a:rPr lang="en-US" altLang="zh-CN" sz="2000" smtClean="0"/>
              <a:t>Print</a:t>
            </a:r>
            <a:r>
              <a:rPr lang="zh-CN" altLang="en-US" sz="2000" smtClean="0"/>
              <a:t>（</a:t>
            </a:r>
            <a:r>
              <a:rPr lang="en-US" altLang="zh-CN" sz="2000" smtClean="0"/>
              <a:t>20+455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en-US" sz="2000" smtClean="0"/>
              <a:t>怎样输出</a:t>
            </a:r>
            <a:r>
              <a:rPr lang="en-US" altLang="zh-CN" sz="2000" smtClean="0"/>
              <a:t>233+333=566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en-US" altLang="zh-CN" sz="2000" smtClean="0"/>
              <a:t>Print(‘233+333=’,233+333)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36370">
            <a:off x="4191477" y="4901389"/>
            <a:ext cx="499360" cy="93383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16144" y="1732814"/>
            <a:ext cx="40679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思考：如果你想连续输出的话，你应该怎样做？</a:t>
            </a:r>
            <a:endParaRPr lang="en-US" altLang="zh-CN" sz="2000" smtClean="0"/>
          </a:p>
          <a:p>
            <a:r>
              <a:rPr lang="en-US" altLang="zh-CN" sz="2000"/>
              <a:t>p</a:t>
            </a:r>
            <a:r>
              <a:rPr lang="en-US" altLang="zh-CN" sz="2000" smtClean="0"/>
              <a:t>rint</a:t>
            </a:r>
            <a:r>
              <a:rPr lang="zh-CN" altLang="en-US" sz="2000" smtClean="0"/>
              <a:t>（‘</a:t>
            </a:r>
            <a:r>
              <a:rPr lang="en-US" altLang="zh-CN" sz="2000" smtClean="0"/>
              <a:t>hello python</a:t>
            </a:r>
            <a:r>
              <a:rPr lang="zh-CN" altLang="en-US" sz="2000" smtClean="0"/>
              <a:t>’</a:t>
            </a:r>
            <a:r>
              <a:rPr lang="en-US" altLang="zh-CN" sz="2000" smtClean="0"/>
              <a:t>,’what is your name’,’python’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en-US" sz="2000"/>
              <a:t>输</a:t>
            </a:r>
            <a:r>
              <a:rPr lang="zh-CN" altLang="en-US" sz="2000" smtClean="0"/>
              <a:t>出的时候逗号会变成空格。</a:t>
            </a:r>
            <a:endParaRPr lang="en-US" altLang="zh-CN" sz="2000" smtClean="0"/>
          </a:p>
        </p:txBody>
      </p:sp>
      <p:sp>
        <p:nvSpPr>
          <p:cNvPr id="11" name="矩形 10"/>
          <p:cNvSpPr/>
          <p:nvPr/>
        </p:nvSpPr>
        <p:spPr>
          <a:xfrm>
            <a:off x="5906794" y="586503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逗</a:t>
            </a:r>
            <a:r>
              <a:rPr lang="zh-CN" altLang="en-US"/>
              <a:t>号之后的会加入运算。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57302">
            <a:off x="5777297" y="4837928"/>
            <a:ext cx="499360" cy="933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45217" y="1066143"/>
            <a:ext cx="2176445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输入</a:t>
            </a:r>
          </a:p>
        </p:txBody>
      </p:sp>
      <p:sp>
        <p:nvSpPr>
          <p:cNvPr id="3" name="矩形 2"/>
          <p:cNvSpPr/>
          <p:nvPr/>
        </p:nvSpPr>
        <p:spPr>
          <a:xfrm>
            <a:off x="2479609" y="5865036"/>
            <a:ext cx="5531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单引</a:t>
            </a:r>
            <a:r>
              <a:rPr lang="zh-CN" altLang="en-US" sz="2000" smtClean="0"/>
              <a:t>号中不进行运算</a:t>
            </a:r>
            <a:endParaRPr lang="en-US" altLang="zh-CN" sz="200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36370">
            <a:off x="3846037" y="4901389"/>
            <a:ext cx="499360" cy="93383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561354" y="586503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逗</a:t>
            </a:r>
            <a:r>
              <a:rPr lang="zh-CN" altLang="en-US"/>
              <a:t>号之后的会加入运算。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57302">
            <a:off x="5431857" y="4837928"/>
            <a:ext cx="499360" cy="93383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983865" y="1983105"/>
            <a:ext cx="669226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Helvetica Neue"/>
              </a:rPr>
              <a:t>如果要让用户从电脑输入一些字符怎么办</a:t>
            </a:r>
            <a:r>
              <a:rPr lang="zh-CN" altLang="en-US" smtClean="0">
                <a:latin typeface="Helvetica Neue"/>
              </a:rPr>
              <a:t>？</a:t>
            </a:r>
            <a:endParaRPr lang="en-US" altLang="zh-CN" smtClean="0">
              <a:latin typeface="Helvetica Neue"/>
            </a:endParaRPr>
          </a:p>
          <a:p>
            <a:r>
              <a:rPr lang="en-US" altLang="zh-CN" smtClean="0">
                <a:latin typeface="Helvetica Neue"/>
              </a:rPr>
              <a:t>Python</a:t>
            </a:r>
            <a:r>
              <a:rPr lang="zh-CN" altLang="en-US" smtClean="0">
                <a:latin typeface="Helvetica Neue"/>
              </a:rPr>
              <a:t>提供了</a:t>
            </a:r>
            <a:r>
              <a:rPr lang="en-US" altLang="zh-CN" smtClean="0">
                <a:latin typeface="Helvetica Neue"/>
              </a:rPr>
              <a:t>input()</a:t>
            </a:r>
            <a:r>
              <a:rPr lang="zh-CN" altLang="en-US" smtClean="0">
                <a:latin typeface="Helvetica Neue"/>
              </a:rPr>
              <a:t>函数</a:t>
            </a:r>
            <a:endParaRPr lang="en-US" altLang="zh-CN" smtClean="0">
              <a:latin typeface="Helvetica Neue"/>
            </a:endParaRPr>
          </a:p>
          <a:p>
            <a:r>
              <a:rPr lang="zh-CN" altLang="en-US" smtClean="0"/>
              <a:t>例如定义一个变量</a:t>
            </a:r>
            <a:r>
              <a:rPr lang="en-US" altLang="zh-CN" smtClean="0"/>
              <a:t>name</a:t>
            </a:r>
            <a:r>
              <a:rPr lang="zh-CN" altLang="en-US" smtClean="0"/>
              <a:t>，并且想让我们自己输入他的值</a:t>
            </a:r>
            <a:endParaRPr lang="en-US" altLang="zh-CN" smtClean="0"/>
          </a:p>
          <a:p>
            <a:r>
              <a:rPr lang="en-US" altLang="zh-CN"/>
              <a:t>n</a:t>
            </a:r>
            <a:r>
              <a:rPr lang="en-US" altLang="zh-CN" smtClean="0"/>
              <a:t>ame=input()</a:t>
            </a:r>
            <a:br>
              <a:rPr lang="en-US" altLang="zh-CN" smtClean="0"/>
            </a:br>
            <a:r>
              <a:rPr lang="zh-CN" altLang="en-US" smtClean="0"/>
              <a:t>输入的</a:t>
            </a:r>
            <a:r>
              <a:rPr lang="zh-CN" altLang="en-US"/>
              <a:t>字符串</a:t>
            </a:r>
            <a:r>
              <a:rPr lang="zh-CN" altLang="en-US" smtClean="0"/>
              <a:t>已经复制给变量</a:t>
            </a:r>
            <a:r>
              <a:rPr lang="en-US" altLang="zh-CN" smtClean="0"/>
              <a:t>name</a:t>
            </a:r>
          </a:p>
          <a:p>
            <a:endParaRPr lang="en-US" altLang="zh-CN"/>
          </a:p>
          <a:p>
            <a:r>
              <a:rPr lang="zh-CN" altLang="en-US" smtClean="0"/>
              <a:t>尝试更加友好的输入你的名字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n</a:t>
            </a:r>
            <a:r>
              <a:rPr lang="en-US" altLang="zh-CN" smtClean="0"/>
              <a:t>ame = print(‘please intput your name’)</a:t>
            </a:r>
          </a:p>
          <a:p>
            <a:r>
              <a:rPr lang="en-US" altLang="zh-CN"/>
              <a:t>p</a:t>
            </a:r>
            <a:r>
              <a:rPr lang="en-US" altLang="zh-CN" smtClean="0"/>
              <a:t>rint(‘hello!’,name)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030" y="1478915"/>
            <a:ext cx="9934575" cy="4171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3575" y="544830"/>
            <a:ext cx="4351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/>
              <a:t>比较运算符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1145540" y="4027805"/>
            <a:ext cx="6468110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接下来我们来使用一下看看这个数值的类型吧</a:t>
            </a:r>
            <a:r>
              <a:rPr lang="en-US" altLang="zh-CN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~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316355" y="1544955"/>
            <a:ext cx="796798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判断数据类型的函数有两种：</a:t>
            </a:r>
            <a:endParaRPr lang="zh-CN" altLang="en-US"/>
          </a:p>
          <a:p>
            <a:r>
              <a:rPr lang="zh-CN" altLang="en-US" sz="4800"/>
              <a:t>type()</a:t>
            </a:r>
          </a:p>
          <a:p>
            <a:r>
              <a:rPr lang="zh-CN" altLang="en-US" sz="4800"/>
              <a:t>isinstance()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330325" y="1050925"/>
            <a:ext cx="79679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/>
              <a:t>我们看到了输出的数值类型</a:t>
            </a:r>
          </a:p>
          <a:p>
            <a:r>
              <a:rPr lang="zh-CN" altLang="en-US" sz="4800"/>
              <a:t>可能不同哟</a:t>
            </a:r>
            <a:r>
              <a:rPr lang="en-US" altLang="zh-CN" sz="4800"/>
              <a:t>~</a:t>
            </a:r>
          </a:p>
          <a:p>
            <a:r>
              <a:rPr lang="zh-CN" altLang="en-US" sz="4800"/>
              <a:t>例如我本来从控制台用 键盘</a:t>
            </a:r>
          </a:p>
          <a:p>
            <a:r>
              <a:rPr lang="zh-CN" altLang="en-US" sz="4800"/>
              <a:t>输入的是数字，为什么？</a:t>
            </a:r>
          </a:p>
          <a:p>
            <a:r>
              <a:rPr lang="zh-CN" altLang="en-US" sz="4800"/>
              <a:t>他是</a:t>
            </a:r>
            <a:r>
              <a:rPr lang="en-US" altLang="zh-CN" sz="4800"/>
              <a:t>string</a:t>
            </a:r>
            <a:r>
              <a:rPr lang="zh-CN" altLang="en-US" sz="4800"/>
              <a:t>字符串类型啊？</a:t>
            </a:r>
          </a:p>
          <a:p>
            <a:r>
              <a:rPr lang="zh-CN" altLang="en-US" sz="4800"/>
              <a:t>如何改变他的数值类型呢？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414</Words>
  <Application>Microsoft Office PowerPoint</Application>
  <PresentationFormat>自定义</PresentationFormat>
  <Paragraphs>77</Paragraphs>
  <Slides>17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南大Ablock蜘_x000d_
蛛侠编程</dc:creator>
  <cp:lastModifiedBy>AWFU</cp:lastModifiedBy>
  <cp:revision>182</cp:revision>
  <dcterms:created xsi:type="dcterms:W3CDTF">2018-12-11T06:08:00Z</dcterms:created>
  <dcterms:modified xsi:type="dcterms:W3CDTF">2021-01-19T13:07:05Z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