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3" r:id="rId5"/>
    <p:sldId id="264" r:id="rId6"/>
    <p:sldId id="305" r:id="rId7"/>
    <p:sldId id="312" r:id="rId8"/>
    <p:sldId id="269" r:id="rId9"/>
    <p:sldId id="310" r:id="rId10"/>
    <p:sldId id="306" r:id="rId11"/>
    <p:sldId id="307" r:id="rId12"/>
    <p:sldId id="308" r:id="rId13"/>
    <p:sldId id="294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EB5C01"/>
    <a:srgbClr val="58F004"/>
    <a:srgbClr val="FF5050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62" y="152940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教师：赵艳萍</a:t>
            </a:r>
          </a:p>
        </p:txBody>
      </p:sp>
      <p:sp>
        <p:nvSpPr>
          <p:cNvPr id="85" name="文本框 84"/>
          <p:cNvSpPr txBox="1"/>
          <p:nvPr/>
        </p:nvSpPr>
        <p:spPr>
          <a:xfrm rot="120000">
            <a:off x="812988" y="2725487"/>
            <a:ext cx="56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Add anything what you want and what you like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0" y="-170935"/>
            <a:ext cx="1728192" cy="1728192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47252" y="443706"/>
            <a:ext cx="7404626" cy="1226074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80248" y="579689"/>
            <a:ext cx="71638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：分别输入两个数，判断两个数是否相等，并显示出来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4" y="2038200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47252" y="2038200"/>
            <a:ext cx="1980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关系运算符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>
                <a:solidFill>
                  <a:srgbClr val="FFFF00"/>
                </a:solidFill>
              </a:rPr>
              <a:t>条</a:t>
            </a:r>
            <a:r>
              <a:rPr lang="zh-CN" altLang="en-US" sz="2800" dirty="0" smtClean="0">
                <a:solidFill>
                  <a:srgbClr val="FFFF00"/>
                </a:solidFill>
              </a:rPr>
              <a:t>件语句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>
                <a:solidFill>
                  <a:srgbClr val="FFFF00"/>
                </a:solidFill>
              </a:rPr>
              <a:t>类</a:t>
            </a:r>
            <a:r>
              <a:rPr lang="zh-CN" altLang="en-US" sz="2800" dirty="0" smtClean="0">
                <a:solidFill>
                  <a:srgbClr val="FFFF00"/>
                </a:solidFill>
              </a:rPr>
              <a:t>型转换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pic>
        <p:nvPicPr>
          <p:cNvPr id="2050" name="Picture 2" descr="C:\Users\ADMINI~1.USE\AppData\Local\Temp\WeChat Files\6ed28361dcde4f896d78d8fe0185d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92" y="3017336"/>
            <a:ext cx="6008751" cy="276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268012" y="443706"/>
            <a:ext cx="7007352" cy="102339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401009" y="693795"/>
            <a:ext cx="6568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：自动判断输入的数字是否为奇数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0" y="2997746"/>
            <a:ext cx="1880393" cy="289133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188873" y="1681013"/>
            <a:ext cx="19800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关系运算符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>
                <a:solidFill>
                  <a:srgbClr val="FFFF00"/>
                </a:solidFill>
              </a:rPr>
              <a:t>条</a:t>
            </a:r>
            <a:r>
              <a:rPr lang="zh-CN" altLang="en-US" sz="2800" dirty="0" smtClean="0">
                <a:solidFill>
                  <a:srgbClr val="FFFF00"/>
                </a:solidFill>
              </a:rPr>
              <a:t>件语句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>
                <a:solidFill>
                  <a:srgbClr val="FFFF00"/>
                </a:solidFill>
              </a:rPr>
              <a:t>类</a:t>
            </a:r>
            <a:r>
              <a:rPr lang="zh-CN" altLang="en-US" sz="2800" dirty="0" smtClean="0">
                <a:solidFill>
                  <a:srgbClr val="FFFF00"/>
                </a:solidFill>
              </a:rPr>
              <a:t>型转换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>
                <a:solidFill>
                  <a:srgbClr val="FFFF00"/>
                </a:solidFill>
              </a:rPr>
              <a:t>算</a:t>
            </a:r>
            <a:r>
              <a:rPr lang="zh-CN" altLang="en-US" sz="2800" dirty="0" smtClean="0">
                <a:solidFill>
                  <a:srgbClr val="FFFF00"/>
                </a:solidFill>
              </a:rPr>
              <a:t>术运算符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pic>
        <p:nvPicPr>
          <p:cNvPr id="3074" name="Picture 2" descr="C:\Users\ADMINI~1.USE\AppData\Local\Temp\WeChat Files\dcb90ab6fec91faa791029fe8e43f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98" y="3255110"/>
            <a:ext cx="6904798" cy="23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82336" y="274376"/>
            <a:ext cx="7190313" cy="1226074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15333" y="410359"/>
            <a:ext cx="685729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：输入两个数，判断哪个数小，并显示出来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" y="2638477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15333" y="2100263"/>
            <a:ext cx="37882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您输入的数字是</a:t>
            </a:r>
            <a:r>
              <a:rPr lang="en-US" altLang="zh-CN" sz="2800" dirty="0" smtClean="0">
                <a:solidFill>
                  <a:srgbClr val="FFFF00"/>
                </a:solidFill>
              </a:rPr>
              <a:t>10</a:t>
            </a:r>
            <a:r>
              <a:rPr lang="zh-CN" altLang="en-US" sz="2800" dirty="0" smtClean="0">
                <a:solidFill>
                  <a:srgbClr val="FFFF00"/>
                </a:solidFill>
              </a:rPr>
              <a:t>和</a:t>
            </a:r>
            <a:r>
              <a:rPr lang="en-US" altLang="zh-CN" sz="2800" dirty="0" smtClean="0">
                <a:solidFill>
                  <a:srgbClr val="FFFF00"/>
                </a:solidFill>
              </a:rPr>
              <a:t>20</a:t>
            </a: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10</a:t>
            </a:r>
            <a:r>
              <a:rPr lang="zh-CN" altLang="en-US" sz="2800" dirty="0" smtClean="0">
                <a:solidFill>
                  <a:srgbClr val="FFFF00"/>
                </a:solidFill>
              </a:rPr>
              <a:t>小于</a:t>
            </a:r>
            <a:r>
              <a:rPr lang="en-US" altLang="zh-CN" sz="2800" dirty="0" smtClean="0">
                <a:solidFill>
                  <a:srgbClr val="FFFF00"/>
                </a:solidFill>
              </a:rPr>
              <a:t>20</a:t>
            </a:r>
          </a:p>
          <a:p>
            <a:r>
              <a:rPr lang="zh-CN" altLang="en-US" sz="2800" dirty="0">
                <a:solidFill>
                  <a:srgbClr val="FFFF00"/>
                </a:solidFill>
              </a:rPr>
              <a:t>所</a:t>
            </a:r>
            <a:r>
              <a:rPr lang="zh-CN" altLang="en-US" sz="2800" dirty="0" smtClean="0">
                <a:solidFill>
                  <a:srgbClr val="FFFF00"/>
                </a:solidFill>
              </a:rPr>
              <a:t>以小的数字是</a:t>
            </a:r>
            <a:r>
              <a:rPr lang="en-US" altLang="zh-CN" sz="2800" dirty="0" smtClean="0">
                <a:solidFill>
                  <a:srgbClr val="FFFF00"/>
                </a:solidFill>
              </a:rPr>
              <a:t>10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5333" y="3925169"/>
            <a:ext cx="3788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您输入的数字是</a:t>
            </a:r>
            <a:r>
              <a:rPr lang="en-US" altLang="zh-CN" sz="2800" dirty="0" smtClean="0">
                <a:solidFill>
                  <a:srgbClr val="FFFF00"/>
                </a:solidFill>
              </a:rPr>
              <a:t>10</a:t>
            </a:r>
            <a:r>
              <a:rPr lang="zh-CN" altLang="en-US" sz="2800" dirty="0" smtClean="0">
                <a:solidFill>
                  <a:srgbClr val="FFFF00"/>
                </a:solidFill>
              </a:rPr>
              <a:t>和</a:t>
            </a:r>
            <a:r>
              <a:rPr lang="en-US" altLang="zh-CN" sz="2800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10</a:t>
            </a:r>
            <a:r>
              <a:rPr lang="zh-CN" altLang="en-US" sz="2800" dirty="0" smtClean="0">
                <a:solidFill>
                  <a:srgbClr val="FFFF00"/>
                </a:solidFill>
              </a:rPr>
              <a:t>等于</a:t>
            </a:r>
            <a:r>
              <a:rPr lang="en-US" altLang="zh-CN" sz="2800" dirty="0" smtClean="0">
                <a:solidFill>
                  <a:srgbClr val="FFFF00"/>
                </a:solidFill>
              </a:rPr>
              <a:t>10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pic>
        <p:nvPicPr>
          <p:cNvPr id="4098" name="Picture 2" descr="C:\Users\ADMINI~1.USE\AppData\Local\Temp\WeChat Files\4b12a11d48e632ffa56780ee22fcb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30" y="1943100"/>
            <a:ext cx="4610142" cy="42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8714" y="91885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bg1"/>
                </a:solidFill>
              </a:rPr>
              <a:t>自动判断输入的数字能不能被</a:t>
            </a:r>
            <a:r>
              <a:rPr lang="en-US" altLang="zh-CN" sz="2800" dirty="0" smtClean="0">
                <a:solidFill>
                  <a:schemeClr val="bg1"/>
                </a:solidFill>
              </a:rPr>
              <a:t>7</a:t>
            </a:r>
            <a:r>
              <a:rPr lang="zh-CN" altLang="en-US" sz="2800" dirty="0" smtClean="0">
                <a:solidFill>
                  <a:schemeClr val="bg1"/>
                </a:solidFill>
              </a:rPr>
              <a:t>整除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181" y="2676807"/>
            <a:ext cx="1853253" cy="28495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171700" y="2886075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FF00"/>
                </a:solidFill>
              </a:rPr>
              <a:t>提示：</a:t>
            </a:r>
            <a:r>
              <a:rPr lang="en-US" altLang="zh-CN" sz="3600" dirty="0" smtClean="0">
                <a:solidFill>
                  <a:srgbClr val="FFFF00"/>
                </a:solidFill>
              </a:rPr>
              <a:t>a%7 == 0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9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  <p:sp>
        <p:nvSpPr>
          <p:cNvPr id="66" name="文本框 65"/>
          <p:cNvSpPr txBox="1"/>
          <p:nvPr/>
        </p:nvSpPr>
        <p:spPr>
          <a:xfrm rot="120000">
            <a:off x="812988" y="2725487"/>
            <a:ext cx="56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Add anything what you want and what you like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919330" y="1677493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919330" y="2881082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97648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2802" y="445294"/>
            <a:ext cx="582723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赋值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运算符包括哪些</a:t>
            </a:r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9728351" y="3798677"/>
            <a:ext cx="1808695" cy="251888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0" name="Group 168"/>
          <p:cNvGrpSpPr>
            <a:grpSpLocks noChangeAspect="1"/>
          </p:cNvGrpSpPr>
          <p:nvPr/>
        </p:nvGrpSpPr>
        <p:grpSpPr bwMode="auto">
          <a:xfrm rot="-1200000">
            <a:off x="9072639" y="283333"/>
            <a:ext cx="1190319" cy="1208160"/>
            <a:chOff x="2993" y="56"/>
            <a:chExt cx="430" cy="433"/>
          </a:xfrm>
          <a:solidFill>
            <a:schemeClr val="bg1"/>
          </a:solidFill>
        </p:grpSpPr>
        <p:sp>
          <p:nvSpPr>
            <p:cNvPr id="61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9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0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1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2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3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4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5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6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7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8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9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0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1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2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3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4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5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6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7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8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9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0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1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2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3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4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5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6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7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8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9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0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1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2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3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4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57995"/>
              </p:ext>
            </p:extLst>
          </p:nvPr>
        </p:nvGraphicFramePr>
        <p:xfrm>
          <a:off x="1421230" y="1865456"/>
          <a:ext cx="803993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20"/>
                <a:gridCol w="2800350"/>
                <a:gridCol w="404336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实例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赋值运算符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C= A+ B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+=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加法赋值运算符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C +=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+ A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-=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减法赋值运算符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-=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-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*=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乘法赋值运算符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*=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*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/=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除法赋值运算符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/=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/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%=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取模赋值运算符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%=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%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**=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幂赋值运算符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**=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C**A = C</a:t>
                      </a:r>
                      <a:r>
                        <a:rPr lang="en-US" altLang="zh-CN" sz="2400" baseline="24000" dirty="0" smtClean="0"/>
                        <a:t>A</a:t>
                      </a:r>
                      <a:endParaRPr lang="zh-CN" altLang="en-US" sz="2400" baseline="24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//=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整除赋值运算符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 //= A</a:t>
                      </a:r>
                      <a:r>
                        <a:rPr lang="en-US" altLang="zh-CN" sz="2400" baseline="0" dirty="0" smtClean="0"/>
                        <a:t>  </a:t>
                      </a:r>
                      <a:r>
                        <a:rPr lang="zh-CN" altLang="en-US" sz="2400" baseline="0" dirty="0" smtClean="0"/>
                        <a:t>等效于</a:t>
                      </a:r>
                      <a:r>
                        <a:rPr lang="en-US" altLang="zh-CN" sz="2400" baseline="0" dirty="0" smtClean="0"/>
                        <a:t>C = C // A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104547" y="2477907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-291956" y="3198123"/>
            <a:ext cx="3436605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/>
          <p:nvPr/>
        </p:nvSpPr>
        <p:spPr bwMode="auto">
          <a:xfrm>
            <a:off x="1295583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723885" y="255759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8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2326360" y="3276785"/>
            <a:ext cx="3438648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任意多边形 9"/>
          <p:cNvSpPr/>
          <p:nvPr/>
        </p:nvSpPr>
        <p:spPr>
          <a:xfrm>
            <a:off x="6343223" y="255759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1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4945698" y="3276785"/>
            <a:ext cx="3438648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8962561" y="263523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4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7566058" y="3355447"/>
            <a:ext cx="3436605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 txBox="1"/>
          <p:nvPr/>
        </p:nvSpPr>
        <p:spPr bwMode="auto">
          <a:xfrm>
            <a:off x="3990378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Content Placeholder 2"/>
          <p:cNvSpPr txBox="1"/>
          <p:nvPr/>
        </p:nvSpPr>
        <p:spPr bwMode="auto">
          <a:xfrm>
            <a:off x="6609716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2"/>
          <p:cNvSpPr txBox="1"/>
          <p:nvPr/>
        </p:nvSpPr>
        <p:spPr bwMode="auto">
          <a:xfrm>
            <a:off x="9153597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5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48211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0" y="2714625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42636"/>
              </p:ext>
            </p:extLst>
          </p:nvPr>
        </p:nvGraphicFramePr>
        <p:xfrm>
          <a:off x="2580138" y="2512189"/>
          <a:ext cx="803993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20"/>
                <a:gridCol w="3767443"/>
                <a:gridCol w="3076271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实例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==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比较两个对象是否相等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(a==b) </a:t>
                      </a:r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比较两个对象是否不相等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(a!=b) </a:t>
                      </a:r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是否大于</a:t>
                      </a:r>
                      <a:r>
                        <a:rPr lang="en-US" altLang="zh-CN" sz="2400" dirty="0" smtClean="0"/>
                        <a:t>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(a&gt;b) </a:t>
                      </a:r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是否小于</a:t>
                      </a:r>
                      <a:r>
                        <a:rPr lang="en-US" altLang="zh-CN" sz="2400" dirty="0" smtClean="0"/>
                        <a:t>y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(a&lt;b) </a:t>
                      </a:r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是否大于等于</a:t>
                      </a:r>
                      <a:r>
                        <a:rPr lang="en-US" altLang="zh-CN" sz="2400" dirty="0" smtClean="0"/>
                        <a:t>y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(a&gt;=b) </a:t>
                      </a:r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是否小于等于</a:t>
                      </a:r>
                      <a:r>
                        <a:rPr lang="en-US" altLang="zh-CN" sz="2400" dirty="0" smtClean="0"/>
                        <a:t>y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(a&lt;=b) </a:t>
                      </a:r>
                      <a:r>
                        <a:rPr lang="zh-CN" altLang="en-US" sz="2400" dirty="0" smtClean="0"/>
                        <a:t>返回</a:t>
                      </a:r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5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3" y="4215778"/>
            <a:ext cx="1697832" cy="247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矩形 61"/>
          <p:cNvSpPr/>
          <p:nvPr/>
        </p:nvSpPr>
        <p:spPr>
          <a:xfrm>
            <a:off x="2646471" y="548119"/>
            <a:ext cx="8047563" cy="1380586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79468" y="761358"/>
            <a:ext cx="791456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两个数分别为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，判断两个数是否相等、是否不相等、是否大于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pic>
        <p:nvPicPr>
          <p:cNvPr id="1026" name="Picture 2" descr="C:\Users\ADMINI~1.USE\AppData\Local\Temp\WeChat Files\2762a27baea87f98e3478d369c2ad1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2253496"/>
            <a:ext cx="4205534" cy="23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~1.USE\AppData\Local\Temp\WeChat Files\bd82a6d98843f196a829610d2e9914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78" y="2141938"/>
            <a:ext cx="3898756" cy="468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27"/>
          <p:cNvSpPr txBox="1">
            <a:spLocks noChangeArrowheads="1"/>
          </p:cNvSpPr>
          <p:nvPr/>
        </p:nvSpPr>
        <p:spPr bwMode="auto">
          <a:xfrm>
            <a:off x="1735906" y="4978619"/>
            <a:ext cx="505937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变变量值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5</a:t>
            </a:r>
          </a:p>
          <a:p>
            <a:pPr eaLnBrk="1" hangingPunct="1"/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改变变量值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5, b = 5</a:t>
            </a:r>
          </a:p>
        </p:txBody>
      </p:sp>
    </p:spTree>
    <p:extLst>
      <p:ext uri="{BB962C8B-B14F-4D97-AF65-F5344CB8AC3E}">
        <p14:creationId xmlns:p14="http://schemas.microsoft.com/office/powerpoint/2010/main" val="32038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633</Words>
  <Application>Microsoft Office PowerPoint</Application>
  <PresentationFormat>自定义</PresentationFormat>
  <Paragraphs>109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63</cp:revision>
  <dcterms:created xsi:type="dcterms:W3CDTF">2017-01-26T10:13:00Z</dcterms:created>
  <dcterms:modified xsi:type="dcterms:W3CDTF">2020-03-27T02:18:53Z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