
<file path=[Content_Types].xml><?xml version="1.0" encoding="utf-8"?>
<Types xmlns="http://schemas.openxmlformats.org/package/2006/content-types">
  <Default Extension="png" ContentType="image/png"/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484" r:id="rId3"/>
    <p:sldId id="307" r:id="rId5"/>
    <p:sldId id="462" r:id="rId6"/>
    <p:sldId id="463" r:id="rId7"/>
    <p:sldId id="464" r:id="rId8"/>
    <p:sldId id="465" r:id="rId9"/>
    <p:sldId id="466" r:id="rId10"/>
    <p:sldId id="467" r:id="rId11"/>
    <p:sldId id="435" r:id="rId12"/>
    <p:sldId id="447" r:id="rId13"/>
    <p:sldId id="448" r:id="rId14"/>
    <p:sldId id="437" r:id="rId15"/>
    <p:sldId id="436" r:id="rId16"/>
    <p:sldId id="424" r:id="rId17"/>
    <p:sldId id="418" r:id="rId18"/>
    <p:sldId id="438" r:id="rId19"/>
    <p:sldId id="439" r:id="rId20"/>
    <p:sldId id="441" r:id="rId21"/>
    <p:sldId id="449" r:id="rId22"/>
    <p:sldId id="452" r:id="rId23"/>
    <p:sldId id="451" r:id="rId24"/>
    <p:sldId id="421" r:id="rId25"/>
    <p:sldId id="433" r:id="rId26"/>
    <p:sldId id="485" r:id="rId27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TFunA/MgNoyqJfHFFAeZNQ==" hashData="RhhfOwws7LlZTSTz11QyTTvL5Mg=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6213"/>
    <a:srgbClr val="ED7D31"/>
    <a:srgbClr val="EE7D19"/>
    <a:srgbClr val="EE7D16"/>
    <a:srgbClr val="FFC000"/>
    <a:srgbClr val="00B0F0"/>
    <a:srgbClr val="FFC108"/>
    <a:srgbClr val="FFF7EA"/>
    <a:srgbClr val="1465CF"/>
    <a:srgbClr val="146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3" autoAdjust="0"/>
    <p:restoredTop sz="95271" autoAdjust="0"/>
  </p:normalViewPr>
  <p:slideViewPr>
    <p:cSldViewPr snapToGrid="0">
      <p:cViewPr>
        <p:scale>
          <a:sx n="60" d="100"/>
          <a:sy n="60" d="100"/>
        </p:scale>
        <p:origin x="-1080" y="-168"/>
      </p:cViewPr>
      <p:guideLst>
        <p:guide orient="horz" pos="2319"/>
        <p:guide orient="horz" pos="623"/>
        <p:guide orient="horz" pos="712"/>
        <p:guide orient="horz" pos="3929"/>
        <p:guide pos="41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9070A53-F26F-498F-AADD-2F1183B29BA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1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学习目标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2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项目讨论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660400" y="1771932"/>
            <a:ext cx="10858500" cy="4463768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660400" y="4105275"/>
            <a:ext cx="10858500" cy="213042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 userDrawn="1"/>
        </p:nvSpPr>
        <p:spPr>
          <a:xfrm>
            <a:off x="660400" y="1771932"/>
            <a:ext cx="10858500" cy="213042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4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巩固扩展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>
            <a:fillRect/>
          </a:stretch>
        </p:blipFill>
        <p:spPr>
          <a:xfrm>
            <a:off x="5929632" y="1585595"/>
            <a:ext cx="6262033" cy="52722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923925" y="4248150"/>
            <a:ext cx="5474970" cy="224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 defTabSz="866775" fontAlgn="base">
              <a:spcAft>
                <a:spcPct val="0"/>
              </a:spcAft>
              <a:buNone/>
            </a:pP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课：</a:t>
            </a:r>
            <a:r>
              <a:rPr lang="zh-CN" altLang="en-US" sz="251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循</a:t>
            </a:r>
            <a:r>
              <a:rPr lang="zh-CN" altLang="en-US" sz="251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环结构</a:t>
            </a:r>
            <a:endParaRPr lang="zh-CN" altLang="en-US" sz="251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 defTabSz="866775" fontAlgn="base">
              <a:spcAft>
                <a:spcPct val="0"/>
              </a:spcAft>
              <a:buNone/>
            </a:pPr>
            <a:endParaRPr lang="zh-CN" altLang="en-US" sz="251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 defTabSz="866775" fontAlgn="base">
              <a:spcAft>
                <a:spcPct val="0"/>
              </a:spcAft>
              <a:buNone/>
            </a:pPr>
            <a:endParaRPr lang="zh-CN" altLang="en-US" sz="251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 defTabSz="866775" fontAlgn="base">
              <a:spcAft>
                <a:spcPct val="0"/>
              </a:spcAft>
              <a:buNone/>
            </a:pPr>
            <a:endParaRPr lang="zh-CN" altLang="en-US" sz="251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 defTabSz="866775" fontAlgn="base">
              <a:spcAft>
                <a:spcPct val="0"/>
              </a:spcAft>
              <a:buNone/>
            </a:pPr>
            <a:endParaRPr lang="zh-CN" altLang="en-US" sz="2515" b="1" dirty="0" smtClean="0">
              <a:solidFill>
                <a:srgbClr val="3947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429237" y="1968387"/>
            <a:ext cx="6076408" cy="192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5690" b="1" dirty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5690" b="1" dirty="0" smtClean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altLang="zh-CN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5690" b="1" dirty="0">
                <a:solidFill>
                  <a:srgbClr val="EA55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等级考试二级</a:t>
            </a:r>
            <a:endParaRPr lang="en-US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3612" y="1722144"/>
            <a:ext cx="1472071" cy="135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655570" y="511810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主讲老师：祝老师</a:t>
            </a:r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203503" y="164487"/>
              <a:ext cx="147668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for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循环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67" name="圆角矩形 66"/>
          <p:cNvSpPr/>
          <p:nvPr/>
        </p:nvSpPr>
        <p:spPr>
          <a:xfrm>
            <a:off x="2294255" y="1270635"/>
            <a:ext cx="7294245" cy="414210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679065" y="1548765"/>
            <a:ext cx="652526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Python for循环可以遍历任何序列的项目，如一个列表或者一个字符串。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for循环的一般格式如下：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for &lt;variable&gt; in &lt;sequence&gt;:</a:t>
            </a:r>
            <a:endParaRPr lang="zh-CN" altLang="en-US"/>
          </a:p>
          <a:p>
            <a:r>
              <a:rPr lang="zh-CN" altLang="en-US"/>
              <a:t>    &lt;statements&gt;</a:t>
            </a:r>
            <a:endParaRPr lang="zh-CN" altLang="en-US"/>
          </a:p>
          <a:p>
            <a:r>
              <a:rPr lang="zh-CN" altLang="en-US"/>
              <a:t>else:</a:t>
            </a:r>
            <a:endParaRPr lang="zh-CN" altLang="en-US"/>
          </a:p>
          <a:p>
            <a:r>
              <a:rPr lang="zh-CN" altLang="en-US"/>
              <a:t>    &lt;statements&gt;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203503" y="164487"/>
              <a:ext cx="147668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for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循环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67" name="圆角矩形 66"/>
          <p:cNvSpPr/>
          <p:nvPr/>
        </p:nvSpPr>
        <p:spPr>
          <a:xfrm>
            <a:off x="2294255" y="1270635"/>
            <a:ext cx="7294245" cy="414210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97225" y="2247900"/>
            <a:ext cx="579755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&gt;&gt;&gt;languages = ["C", "C++", "</a:t>
            </a:r>
            <a:r>
              <a:rPr lang="zh-CN" altLang="en-US">
                <a:sym typeface="+mn-ea"/>
              </a:rPr>
              <a:t>Python</a:t>
            </a:r>
            <a:r>
              <a:rPr lang="zh-CN" altLang="en-US"/>
              <a:t>", "</a:t>
            </a:r>
            <a:r>
              <a:rPr lang="en-US" altLang="zh-CN"/>
              <a:t>Java</a:t>
            </a:r>
            <a:r>
              <a:rPr lang="zh-CN" altLang="en-US"/>
              <a:t>"] </a:t>
            </a:r>
            <a:endParaRPr lang="zh-CN" altLang="en-US"/>
          </a:p>
          <a:p>
            <a:r>
              <a:rPr lang="zh-CN" altLang="en-US"/>
              <a:t>&gt;&gt;&gt; for x in languages:</a:t>
            </a:r>
            <a:endParaRPr lang="zh-CN" altLang="en-US"/>
          </a:p>
          <a:p>
            <a:r>
              <a:rPr lang="zh-CN" altLang="en-US"/>
              <a:t>...     print (x)</a:t>
            </a:r>
            <a:endParaRPr lang="zh-CN" altLang="en-US"/>
          </a:p>
          <a:p>
            <a:r>
              <a:rPr lang="zh-CN" altLang="en-US"/>
              <a:t>... </a:t>
            </a:r>
            <a:endParaRPr lang="zh-CN" altLang="en-US"/>
          </a:p>
          <a:p>
            <a:r>
              <a:rPr lang="zh-CN" altLang="en-US"/>
              <a:t>C</a:t>
            </a:r>
            <a:endParaRPr lang="zh-CN" altLang="en-US"/>
          </a:p>
          <a:p>
            <a:r>
              <a:rPr lang="zh-CN" altLang="en-US"/>
              <a:t>C++</a:t>
            </a:r>
            <a:endParaRPr lang="zh-CN" altLang="en-US"/>
          </a:p>
          <a:p>
            <a:r>
              <a:rPr lang="zh-CN" altLang="en-US"/>
              <a:t>Python</a:t>
            </a:r>
            <a:endParaRPr lang="zh-CN" altLang="en-US"/>
          </a:p>
          <a:p>
            <a:r>
              <a:rPr lang="en-US" altLang="zh-CN">
                <a:sym typeface="+mn-ea"/>
              </a:rPr>
              <a:t>Java</a:t>
            </a:r>
            <a:endParaRPr lang="zh-CN" altLang="en-US"/>
          </a:p>
          <a:p>
            <a:r>
              <a:rPr lang="zh-CN" altLang="en-US"/>
              <a:t>&gt;&gt;&gt;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74820" y="1571625"/>
            <a:ext cx="36423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牛刀小试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203503" y="164487"/>
              <a:ext cx="147668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for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循环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67" name="圆角矩形 66"/>
          <p:cNvSpPr/>
          <p:nvPr/>
        </p:nvSpPr>
        <p:spPr>
          <a:xfrm>
            <a:off x="2191339" y="1280061"/>
            <a:ext cx="7294562" cy="864049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 Box 9"/>
          <p:cNvSpPr txBox="1"/>
          <p:nvPr/>
        </p:nvSpPr>
        <p:spPr>
          <a:xfrm>
            <a:off x="2454241" y="1461018"/>
            <a:ext cx="6069681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举例：计算</a:t>
            </a:r>
            <a:r>
              <a:rPr lang="en-US" altLang="zh-CN" sz="24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1+3+5+</a:t>
            </a:r>
            <a:r>
              <a:rPr lang="en-US" altLang="zh-CN" sz="24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...+99</a:t>
            </a:r>
            <a:r>
              <a:rPr lang="zh-CN" altLang="en-US" sz="24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的累计和</a:t>
            </a:r>
            <a:endParaRPr lang="zh-CN" altLang="en-US" sz="2400" b="1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1339" y="3051841"/>
            <a:ext cx="381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s=0</a:t>
            </a:r>
            <a:endParaRPr lang="en-US" altLang="zh-CN" sz="2400" b="1" dirty="0"/>
          </a:p>
          <a:p>
            <a:r>
              <a:rPr lang="en-US" altLang="zh-CN" sz="2400" b="1" dirty="0"/>
              <a:t>for i in range(1,100,2):</a:t>
            </a:r>
            <a:endParaRPr lang="en-US" altLang="zh-CN" sz="2400" b="1" dirty="0"/>
          </a:p>
          <a:p>
            <a:r>
              <a:rPr lang="en-US" altLang="zh-CN" sz="2400" b="1" dirty="0"/>
              <a:t>    s+=i</a:t>
            </a:r>
            <a:endParaRPr lang="en-US" altLang="zh-CN" sz="2400" b="1" dirty="0"/>
          </a:p>
          <a:p>
            <a:r>
              <a:rPr lang="en-US" altLang="zh-CN" sz="2400" b="1" dirty="0"/>
              <a:t>print(s)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6348495" y="2867175"/>
            <a:ext cx="36891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s=0</a:t>
            </a:r>
            <a:endParaRPr lang="en-US" altLang="zh-CN" sz="2400" b="1" dirty="0"/>
          </a:p>
          <a:p>
            <a:r>
              <a:rPr lang="en-US" altLang="zh-CN" sz="2400" b="1" dirty="0"/>
              <a:t>for i in range(1,100):</a:t>
            </a:r>
            <a:endParaRPr lang="en-US" altLang="zh-CN" sz="2400" b="1" dirty="0"/>
          </a:p>
          <a:p>
            <a:r>
              <a:rPr lang="en-US" altLang="zh-CN" sz="2400" b="1" dirty="0"/>
              <a:t>    if i%2==1:</a:t>
            </a:r>
            <a:endParaRPr lang="en-US" altLang="zh-CN" sz="2400" b="1" dirty="0"/>
          </a:p>
          <a:p>
            <a:r>
              <a:rPr lang="en-US" altLang="zh-CN" sz="2400" b="1" dirty="0"/>
              <a:t>        s+=i</a:t>
            </a:r>
            <a:endParaRPr lang="en-US" altLang="zh-CN" sz="2400" b="1" dirty="0"/>
          </a:p>
          <a:p>
            <a:r>
              <a:rPr lang="en-US" altLang="zh-CN" sz="2400" b="1" dirty="0"/>
              <a:t>print(s)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985494" y="164487"/>
              <a:ext cx="191270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while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循环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67" name="圆角矩形 66"/>
          <p:cNvSpPr/>
          <p:nvPr/>
        </p:nvSpPr>
        <p:spPr>
          <a:xfrm>
            <a:off x="2294565" y="1739301"/>
            <a:ext cx="7294562" cy="4184190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 Box 9"/>
          <p:cNvSpPr txBox="1"/>
          <p:nvPr/>
        </p:nvSpPr>
        <p:spPr>
          <a:xfrm>
            <a:off x="2606587" y="1872807"/>
            <a:ext cx="6069681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sz="24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：什么是</a:t>
            </a:r>
            <a:r>
              <a:rPr lang="en-US" altLang="zh-CN" sz="24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2400" b="1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94572" y="2712225"/>
            <a:ext cx="5894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非确定次数的循环，也叫无限循环。一般和条件判断结合使用</a:t>
            </a:r>
            <a:endParaRPr lang="zh-CN" alt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2937641" y="4623819"/>
            <a:ext cx="5407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while</a:t>
            </a:r>
            <a:r>
              <a:rPr lang="en-US" altLang="zh-CN" sz="2400" dirty="0" smtClean="0"/>
              <a:t> &lt;</a:t>
            </a:r>
            <a:r>
              <a:rPr lang="zh-CN" altLang="en-US" sz="2400" dirty="0" smtClean="0"/>
              <a:t>循环条件表达式</a:t>
            </a:r>
            <a:r>
              <a:rPr lang="en-US" altLang="zh-CN" sz="2400" dirty="0" smtClean="0"/>
              <a:t>&gt;:</a:t>
            </a:r>
            <a:endParaRPr lang="en-US" altLang="zh-CN" sz="2400" dirty="0" smtClean="0"/>
          </a:p>
          <a:p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循环语句</a:t>
            </a:r>
            <a:endParaRPr lang="en-US" altLang="zh-CN" sz="2400" dirty="0" smtClean="0"/>
          </a:p>
          <a:p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改变循环条件的语句</a:t>
            </a:r>
            <a:endParaRPr lang="zh-CN" altLang="en-US" sz="2400" dirty="0"/>
          </a:p>
        </p:txBody>
      </p:sp>
      <p:sp>
        <p:nvSpPr>
          <p:cNvPr id="39" name="Text Box 9"/>
          <p:cNvSpPr txBox="1"/>
          <p:nvPr/>
        </p:nvSpPr>
        <p:spPr>
          <a:xfrm>
            <a:off x="2606585" y="3831396"/>
            <a:ext cx="6069681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r>
              <a:rPr lang="zh-CN" altLang="en-US" sz="24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：如何定义</a:t>
            </a:r>
            <a:r>
              <a:rPr lang="en-US" altLang="zh-CN" sz="24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2400" b="1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98005" y="517906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在 Python 中没有 do..while 循环</a:t>
            </a:r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985494" y="164487"/>
              <a:ext cx="191270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while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循环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67" name="圆角矩形 66"/>
          <p:cNvSpPr/>
          <p:nvPr/>
        </p:nvSpPr>
        <p:spPr>
          <a:xfrm>
            <a:off x="2191339" y="1280061"/>
            <a:ext cx="7294562" cy="102170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 Box 9"/>
          <p:cNvSpPr txBox="1"/>
          <p:nvPr/>
        </p:nvSpPr>
        <p:spPr>
          <a:xfrm>
            <a:off x="2454241" y="1461018"/>
            <a:ext cx="6069681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举例：求</a:t>
            </a:r>
            <a:r>
              <a:rPr lang="en-US" altLang="zh-CN" sz="24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s=1*2*3*4*5*...*n</a:t>
            </a:r>
            <a:r>
              <a:rPr lang="zh-CN" altLang="en-US" sz="24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zh-CN" altLang="en-US" sz="2400" b="1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93846" y="321738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/>
              <a:t>s=1</a:t>
            </a:r>
            <a:endParaRPr lang="en-US" altLang="zh-CN" sz="2400" b="1" dirty="0"/>
          </a:p>
          <a:p>
            <a:r>
              <a:rPr lang="en-US" altLang="zh-CN" sz="2400" b="1" dirty="0"/>
              <a:t>n=int(input("</a:t>
            </a:r>
            <a:r>
              <a:rPr lang="zh-CN" altLang="en-US" sz="2400" b="1" dirty="0"/>
              <a:t>请输入</a:t>
            </a:r>
            <a:r>
              <a:rPr lang="en-US" altLang="zh-CN" sz="2400" b="1" dirty="0"/>
              <a:t>n:"))</a:t>
            </a:r>
            <a:endParaRPr lang="en-US" altLang="zh-CN" sz="2400" b="1" dirty="0"/>
          </a:p>
          <a:p>
            <a:r>
              <a:rPr lang="en-US" altLang="zh-CN" sz="2400" b="1" dirty="0"/>
              <a:t>i=1</a:t>
            </a:r>
            <a:endParaRPr lang="en-US" altLang="zh-CN" sz="2400" b="1" dirty="0"/>
          </a:p>
          <a:p>
            <a:r>
              <a:rPr lang="en-US" altLang="zh-CN" sz="2400" b="1" dirty="0"/>
              <a:t>while i&lt;=n:</a:t>
            </a:r>
            <a:endParaRPr lang="en-US" altLang="zh-CN" sz="2400" b="1" dirty="0"/>
          </a:p>
          <a:p>
            <a:r>
              <a:rPr lang="en-US" altLang="zh-CN" sz="2400" b="1" dirty="0"/>
              <a:t>    s*=i</a:t>
            </a:r>
            <a:endParaRPr lang="en-US" altLang="zh-CN" sz="2400" b="1" dirty="0"/>
          </a:p>
          <a:p>
            <a:r>
              <a:rPr lang="en-US" altLang="zh-CN" sz="2400" b="1" dirty="0"/>
              <a:t>    i=i+1</a:t>
            </a:r>
            <a:endParaRPr lang="en-US" altLang="zh-CN" sz="2400" b="1" dirty="0"/>
          </a:p>
          <a:p>
            <a:r>
              <a:rPr lang="en-US" altLang="zh-CN" sz="2400" b="1" dirty="0"/>
              <a:t>print(s)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929389" y="164487"/>
              <a:ext cx="202491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break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语句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032233" y="3217934"/>
            <a:ext cx="46937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当使用循环时，有时候我们在满足某个条件时，想要退出循环，我们使用</a:t>
            </a:r>
            <a:r>
              <a:rPr lang="en-US" altLang="zh-CN" sz="2400" dirty="0" smtClean="0"/>
              <a:t>break</a:t>
            </a:r>
            <a:r>
              <a:rPr lang="zh-CN" altLang="en-US" sz="2400" dirty="0" smtClean="0"/>
              <a:t>语句</a:t>
            </a:r>
            <a:endParaRPr lang="en-US" altLang="zh-CN" sz="2400" dirty="0" smtClean="0"/>
          </a:p>
        </p:txBody>
      </p:sp>
      <p:sp>
        <p:nvSpPr>
          <p:cNvPr id="16" name="Text Box 9"/>
          <p:cNvSpPr txBox="1"/>
          <p:nvPr/>
        </p:nvSpPr>
        <p:spPr>
          <a:xfrm>
            <a:off x="1221760" y="1947415"/>
            <a:ext cx="6069681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4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语句：跳出当前循环</a:t>
            </a:r>
            <a:endParaRPr lang="zh-CN" altLang="en-US" sz="2400" b="1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img.599ku.com/element_min_new_pic/79/51/5/27/4b1451f5dd6813852212d55d9abd411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46932"/>
            <a:ext cx="5525801" cy="552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1955" y="5748020"/>
            <a:ext cx="115023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break 语句可以</a:t>
            </a:r>
            <a:r>
              <a:rPr lang="zh-CN" altLang="en-US">
                <a:solidFill>
                  <a:srgbClr val="FF0000"/>
                </a:solidFill>
              </a:rPr>
              <a:t>跳出 for 和 while 的循环体</a:t>
            </a:r>
            <a:r>
              <a:rPr lang="zh-CN" altLang="en-US"/>
              <a:t>。如果你从 for 或 while 循环中终止，任何对应的循环 else 块将不执行。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929389" y="164487"/>
              <a:ext cx="202491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Break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语句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016659" y="1624724"/>
            <a:ext cx="6096000" cy="5804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下列程序的输出结果</a:t>
            </a:r>
            <a:endParaRPr lang="en-US" altLang="zh-CN" sz="2400" dirty="0" smtClean="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104" y="3578773"/>
            <a:ext cx="2167562" cy="292562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21760" y="2933600"/>
            <a:ext cx="36184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var = 10                    </a:t>
            </a:r>
            <a:endParaRPr lang="en-US" altLang="zh-CN" sz="2400" b="1" dirty="0"/>
          </a:p>
          <a:p>
            <a:r>
              <a:rPr lang="en-US" altLang="zh-CN" sz="2400" b="1" dirty="0"/>
              <a:t>while var &gt; 0:              </a:t>
            </a:r>
            <a:endParaRPr lang="en-US" altLang="zh-CN" sz="2400" b="1" dirty="0"/>
          </a:p>
          <a:p>
            <a:r>
              <a:rPr lang="en-US" altLang="zh-CN" sz="2400" b="1" dirty="0"/>
              <a:t>   print('</a:t>
            </a:r>
            <a:r>
              <a:rPr lang="zh-CN" altLang="en-US" sz="2400" b="1" dirty="0"/>
              <a:t>当前值 </a:t>
            </a:r>
            <a:r>
              <a:rPr lang="en-US" altLang="zh-CN" sz="2400" b="1" dirty="0"/>
              <a:t>:', var)</a:t>
            </a:r>
            <a:endParaRPr lang="en-US" altLang="zh-CN" sz="2400" b="1" dirty="0"/>
          </a:p>
          <a:p>
            <a:r>
              <a:rPr lang="en-US" altLang="zh-CN" sz="2400" b="1" dirty="0"/>
              <a:t>   var = var -1</a:t>
            </a:r>
            <a:endParaRPr lang="en-US" altLang="zh-CN" sz="2400" b="1" dirty="0"/>
          </a:p>
          <a:p>
            <a:r>
              <a:rPr lang="en-US" altLang="zh-CN" sz="2400" b="1" dirty="0"/>
              <a:t>   if var == 5:   </a:t>
            </a:r>
            <a:endParaRPr lang="en-US" altLang="zh-CN" sz="2400" b="1" dirty="0"/>
          </a:p>
          <a:p>
            <a:r>
              <a:rPr lang="en-US" altLang="zh-CN" sz="2400" b="1" dirty="0"/>
              <a:t>      break</a:t>
            </a:r>
            <a:endParaRPr lang="en-US" altLang="zh-CN" sz="2400" b="1" dirty="0"/>
          </a:p>
          <a:p>
            <a:r>
              <a:rPr lang="en-US" altLang="zh-CN" sz="2400" b="1" dirty="0"/>
              <a:t>print ("Done!")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5144814" y="3429000"/>
            <a:ext cx="42356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for letter in 'Python':</a:t>
            </a:r>
            <a:endParaRPr lang="en-US" altLang="zh-CN" sz="2400" b="1" dirty="0"/>
          </a:p>
          <a:p>
            <a:r>
              <a:rPr lang="en-US" altLang="zh-CN" sz="2400" b="1" dirty="0"/>
              <a:t>    if letter == 'h':</a:t>
            </a:r>
            <a:endParaRPr lang="en-US" altLang="zh-CN" sz="2400" b="1" dirty="0"/>
          </a:p>
          <a:p>
            <a:r>
              <a:rPr lang="en-US" altLang="zh-CN" sz="2400" b="1" dirty="0"/>
              <a:t>        break</a:t>
            </a:r>
            <a:endParaRPr lang="en-US" altLang="zh-CN" sz="2400" b="1" dirty="0"/>
          </a:p>
          <a:p>
            <a:r>
              <a:rPr lang="en-US" altLang="zh-CN" sz="2400" b="1" dirty="0"/>
              <a:t>    print('</a:t>
            </a:r>
            <a:r>
              <a:rPr lang="zh-CN" altLang="en-US" sz="2400" b="1" dirty="0"/>
              <a:t>当前字母 </a:t>
            </a:r>
            <a:r>
              <a:rPr lang="en-US" altLang="zh-CN" sz="2400" b="1" dirty="0"/>
              <a:t>:', letter)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8675" y="164487"/>
              <a:ext cx="520065" cy="7988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699358" y="164487"/>
              <a:ext cx="248497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continue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语句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221759" y="3456043"/>
            <a:ext cx="39650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当使用</a:t>
            </a:r>
            <a:r>
              <a:rPr lang="en-US" altLang="zh-CN" sz="2400" dirty="0" smtClean="0"/>
              <a:t>continue</a:t>
            </a:r>
            <a:r>
              <a:rPr lang="zh-CN" altLang="en-US" sz="2400" dirty="0" smtClean="0"/>
              <a:t>语句时，本次循环中在</a:t>
            </a:r>
            <a:r>
              <a:rPr lang="en-US" altLang="zh-CN" sz="2400" dirty="0" smtClean="0"/>
              <a:t>continue</a:t>
            </a:r>
            <a:r>
              <a:rPr lang="zh-CN" altLang="en-US" sz="2400" dirty="0" smtClean="0"/>
              <a:t>后的程序会在本次循环中跳过</a:t>
            </a:r>
            <a:endParaRPr lang="en-US" altLang="zh-CN" sz="2400" dirty="0" smtClean="0"/>
          </a:p>
        </p:txBody>
      </p:sp>
      <p:pic>
        <p:nvPicPr>
          <p:cNvPr id="2050" name="Picture 2" descr="https://icweiliimg1.pstatp.com/weili/bl/459019407183315277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0"/>
          <a:stretch>
            <a:fillRect/>
          </a:stretch>
        </p:blipFill>
        <p:spPr bwMode="auto">
          <a:xfrm>
            <a:off x="6352595" y="1628198"/>
            <a:ext cx="4431019" cy="431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9"/>
          <p:cNvSpPr txBox="1"/>
          <p:nvPr/>
        </p:nvSpPr>
        <p:spPr>
          <a:xfrm>
            <a:off x="1221759" y="2202269"/>
            <a:ext cx="4359233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24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语句：跳出本次循环</a:t>
            </a:r>
            <a:endParaRPr lang="zh-CN" altLang="en-US" sz="2400" b="1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1740" y="6165215"/>
            <a:ext cx="92976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continue 语句被用来告诉 Python </a:t>
            </a:r>
            <a:r>
              <a:rPr lang="zh-CN" altLang="en-US">
                <a:solidFill>
                  <a:srgbClr val="FF0000"/>
                </a:solidFill>
              </a:rPr>
              <a:t>跳过当前循环块中的剩余语句</a:t>
            </a:r>
            <a:r>
              <a:rPr lang="zh-CN" altLang="en-US"/>
              <a:t>，然后继续进行下一轮循环。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8675" y="164487"/>
              <a:ext cx="520065" cy="7988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699358" y="164487"/>
              <a:ext cx="248497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continue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语句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016659" y="1624724"/>
            <a:ext cx="6096000" cy="5804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下列程序的输出结果</a:t>
            </a:r>
            <a:endParaRPr lang="en-US" altLang="zh-CN" sz="2400" dirty="0" smtClean="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104" y="3578773"/>
            <a:ext cx="2167562" cy="292562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21760" y="2933600"/>
            <a:ext cx="36184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var = 10                    </a:t>
            </a:r>
            <a:endParaRPr lang="en-US" altLang="zh-CN" sz="2400" b="1" dirty="0"/>
          </a:p>
          <a:p>
            <a:r>
              <a:rPr lang="en-US" altLang="zh-CN" sz="2400" b="1" dirty="0"/>
              <a:t>while var &gt; 0:              </a:t>
            </a:r>
            <a:endParaRPr lang="en-US" altLang="zh-CN" sz="2400" b="1" dirty="0"/>
          </a:p>
          <a:p>
            <a:r>
              <a:rPr lang="en-US" altLang="zh-CN" sz="2400" b="1" dirty="0"/>
              <a:t>   print('</a:t>
            </a:r>
            <a:r>
              <a:rPr lang="zh-CN" altLang="en-US" sz="2400" b="1" dirty="0"/>
              <a:t>当前值 </a:t>
            </a:r>
            <a:r>
              <a:rPr lang="en-US" altLang="zh-CN" sz="2400" b="1" dirty="0"/>
              <a:t>:', var)</a:t>
            </a:r>
            <a:endParaRPr lang="en-US" altLang="zh-CN" sz="2400" b="1" dirty="0"/>
          </a:p>
          <a:p>
            <a:r>
              <a:rPr lang="en-US" altLang="zh-CN" sz="2400" b="1" dirty="0"/>
              <a:t>   var = var -1</a:t>
            </a:r>
            <a:endParaRPr lang="en-US" altLang="zh-CN" sz="2400" b="1" dirty="0"/>
          </a:p>
          <a:p>
            <a:r>
              <a:rPr lang="en-US" altLang="zh-CN" sz="2400" b="1" dirty="0"/>
              <a:t>   if var == 5:   </a:t>
            </a:r>
            <a:endParaRPr lang="en-US" altLang="zh-CN" sz="2400" b="1" dirty="0"/>
          </a:p>
          <a:p>
            <a:r>
              <a:rPr lang="en-US" altLang="zh-CN" sz="2400" b="1" dirty="0"/>
              <a:t>      </a:t>
            </a:r>
            <a:r>
              <a:rPr lang="en-US" altLang="zh-CN" sz="2400" b="1" dirty="0" smtClean="0"/>
              <a:t>continue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print </a:t>
            </a:r>
            <a:r>
              <a:rPr lang="en-US" altLang="zh-CN" sz="2400" b="1" dirty="0"/>
              <a:t>("Done!")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5144814" y="3429000"/>
            <a:ext cx="4235669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for letter in 'Python':</a:t>
            </a:r>
            <a:endParaRPr lang="en-US" altLang="zh-CN" sz="2400" b="1" dirty="0"/>
          </a:p>
          <a:p>
            <a:r>
              <a:rPr lang="en-US" altLang="zh-CN" sz="2400" b="1" dirty="0"/>
              <a:t>    if letter == 'h':</a:t>
            </a:r>
            <a:endParaRPr lang="en-US" altLang="zh-CN" sz="2400" b="1" dirty="0"/>
          </a:p>
          <a:p>
            <a:r>
              <a:rPr lang="en-US" altLang="zh-CN" sz="2400" b="1" dirty="0"/>
              <a:t>         </a:t>
            </a:r>
            <a:r>
              <a:rPr lang="en-US" altLang="zh-CN" sz="2400" b="1" dirty="0" smtClean="0"/>
              <a:t>continue</a:t>
            </a:r>
            <a:endParaRPr lang="en-US" altLang="zh-CN" sz="2400" b="1" dirty="0"/>
          </a:p>
          <a:p>
            <a:r>
              <a:rPr lang="en-US" altLang="zh-CN" sz="2400" b="1" dirty="0"/>
              <a:t>    print('</a:t>
            </a:r>
            <a:r>
              <a:rPr lang="zh-CN" altLang="en-US" sz="2400" b="1" dirty="0"/>
              <a:t>当前字母 </a:t>
            </a:r>
            <a:r>
              <a:rPr lang="en-US" altLang="zh-CN" sz="2400" b="1" dirty="0"/>
              <a:t>:', letter)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4707" y="164487"/>
              <a:ext cx="508000" cy="7988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5</a:t>
              </a:r>
              <a:endParaRPr lang="en-US" altLang="zh-CN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48086" y="164487"/>
              <a:ext cx="1787525" cy="5835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pass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语句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104" y="3578773"/>
            <a:ext cx="2167562" cy="29256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80160" y="2590165"/>
            <a:ext cx="65455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Python pass是空语句，是为了保持程序结构的完整性。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pass 不做任何事情，一般用做占位语句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57" y="1019004"/>
            <a:ext cx="5191295" cy="519129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303239" y="1466439"/>
            <a:ext cx="4176780" cy="757064"/>
            <a:chOff x="5248038" y="1233537"/>
            <a:chExt cx="2780916" cy="504056"/>
          </a:xfrm>
        </p:grpSpPr>
        <p:sp>
          <p:nvSpPr>
            <p:cNvPr id="8" name="矩形 7"/>
            <p:cNvSpPr/>
            <p:nvPr/>
          </p:nvSpPr>
          <p:spPr>
            <a:xfrm>
              <a:off x="5248038" y="1233537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540454" y="1285510"/>
              <a:ext cx="1793901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303239" y="4466293"/>
            <a:ext cx="4176780" cy="757064"/>
            <a:chOff x="5248038" y="3230851"/>
            <a:chExt cx="2780916" cy="504056"/>
          </a:xfrm>
        </p:grpSpPr>
        <p:sp>
          <p:nvSpPr>
            <p:cNvPr id="11" name="矩形 10"/>
            <p:cNvSpPr/>
            <p:nvPr/>
          </p:nvSpPr>
          <p:spPr>
            <a:xfrm>
              <a:off x="5248038" y="3230851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540455" y="3282823"/>
              <a:ext cx="2200467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continue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303239" y="2466390"/>
            <a:ext cx="4176780" cy="757064"/>
            <a:chOff x="5248038" y="1899308"/>
            <a:chExt cx="2780916" cy="504056"/>
          </a:xfrm>
        </p:grpSpPr>
        <p:sp>
          <p:nvSpPr>
            <p:cNvPr id="14" name="矩形 13"/>
            <p:cNvSpPr/>
            <p:nvPr/>
          </p:nvSpPr>
          <p:spPr>
            <a:xfrm>
              <a:off x="5248038" y="1899308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540455" y="1951280"/>
              <a:ext cx="2200467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303239" y="3466340"/>
            <a:ext cx="4176780" cy="757064"/>
            <a:chOff x="5248038" y="2565079"/>
            <a:chExt cx="2780916" cy="504056"/>
          </a:xfrm>
        </p:grpSpPr>
        <p:sp>
          <p:nvSpPr>
            <p:cNvPr id="17" name="矩形 16"/>
            <p:cNvSpPr/>
            <p:nvPr/>
          </p:nvSpPr>
          <p:spPr>
            <a:xfrm>
              <a:off x="5248038" y="2565079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540455" y="2617051"/>
              <a:ext cx="2200467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break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同心圆 19"/>
          <p:cNvSpPr/>
          <p:nvPr/>
        </p:nvSpPr>
        <p:spPr>
          <a:xfrm>
            <a:off x="6301261" y="1452133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08168" y="1609897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24" name="同心圆 23"/>
          <p:cNvSpPr/>
          <p:nvPr/>
        </p:nvSpPr>
        <p:spPr>
          <a:xfrm>
            <a:off x="6313179" y="2452084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5" name="空心弧 24"/>
          <p:cNvSpPr/>
          <p:nvPr/>
        </p:nvSpPr>
        <p:spPr>
          <a:xfrm>
            <a:off x="6313179" y="2452084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07386" y="2609848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28" name="同心圆 27"/>
          <p:cNvSpPr/>
          <p:nvPr/>
        </p:nvSpPr>
        <p:spPr>
          <a:xfrm>
            <a:off x="6313179" y="3452034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9" name="空心弧 28"/>
          <p:cNvSpPr/>
          <p:nvPr/>
        </p:nvSpPr>
        <p:spPr>
          <a:xfrm>
            <a:off x="6313179" y="3452034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507386" y="3609798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32" name="同心圆 31"/>
          <p:cNvSpPr/>
          <p:nvPr/>
        </p:nvSpPr>
        <p:spPr>
          <a:xfrm>
            <a:off x="6313179" y="4451985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3" name="空心弧 32"/>
          <p:cNvSpPr/>
          <p:nvPr/>
        </p:nvSpPr>
        <p:spPr>
          <a:xfrm>
            <a:off x="6313179" y="4451985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07386" y="4609749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40533" y="997544"/>
            <a:ext cx="1946736" cy="1874675"/>
            <a:chOff x="811983" y="921345"/>
            <a:chExt cx="1296144" cy="1248166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09" b="26725"/>
            <a:stretch>
              <a:fillRect/>
            </a:stretch>
          </p:blipFill>
          <p:spPr>
            <a:xfrm>
              <a:off x="811983" y="921345"/>
              <a:ext cx="1296144" cy="102274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915" r="3309" b="9991"/>
            <a:stretch>
              <a:fillRect/>
            </a:stretch>
          </p:blipFill>
          <p:spPr>
            <a:xfrm>
              <a:off x="1029051" y="2026598"/>
              <a:ext cx="879223" cy="142913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7307049" y="5551508"/>
            <a:ext cx="4176780" cy="757064"/>
            <a:chOff x="5248038" y="3230851"/>
            <a:chExt cx="2780916" cy="504056"/>
          </a:xfrm>
        </p:grpSpPr>
        <p:sp>
          <p:nvSpPr>
            <p:cNvPr id="3" name="矩形 2"/>
            <p:cNvSpPr/>
            <p:nvPr/>
          </p:nvSpPr>
          <p:spPr>
            <a:xfrm>
              <a:off x="5248038" y="3230851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540455" y="3282823"/>
              <a:ext cx="2200467" cy="347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pass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空心弧 4"/>
          <p:cNvSpPr/>
          <p:nvPr/>
        </p:nvSpPr>
        <p:spPr>
          <a:xfrm>
            <a:off x="6316989" y="5537200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11196" y="5694964"/>
            <a:ext cx="380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5</a:t>
            </a:r>
            <a:endParaRPr 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23" name="空心弧 22"/>
          <p:cNvSpPr/>
          <p:nvPr/>
        </p:nvSpPr>
        <p:spPr>
          <a:xfrm rot="10800000">
            <a:off x="6320164" y="5563235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4707" y="164487"/>
              <a:ext cx="508000" cy="7988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5</a:t>
              </a:r>
              <a:endParaRPr lang="en-US" altLang="zh-CN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48086" y="164487"/>
              <a:ext cx="1787525" cy="5835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pass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语句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104" y="3578773"/>
            <a:ext cx="2167562" cy="292562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89685" y="5074285"/>
            <a:ext cx="69297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定义一个函数</a:t>
            </a:r>
            <a:r>
              <a:rPr lang="en-US" altLang="zh-CN"/>
              <a:t>X</a:t>
            </a:r>
            <a:r>
              <a:rPr lang="zh-CN" altLang="en-US"/>
              <a:t>，但函数体部分暂时还没有完成，又不能空着不写内容，因此可以用pass来替代占个位置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58290" y="2067560"/>
            <a:ext cx="90754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当你在编写一个程序时，执行语句部分思路还没有完成，这时你可以用pass语句来占位，也可以当做是一个标记，是要过后来完成的代码。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72330" y="3121660"/>
            <a:ext cx="2540000" cy="1753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def </a:t>
            </a:r>
            <a:r>
              <a:rPr lang="en-US" altLang="zh-CN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X</a:t>
            </a:r>
            <a:r>
              <a:rPr lang="zh-CN" altLang="en-US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():</a:t>
            </a:r>
            <a:endParaRPr lang="zh-CN" altLang="en-US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pass</a:t>
            </a:r>
            <a:endParaRPr lang="zh-CN" altLang="en-US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6200" y="1198245"/>
            <a:ext cx="41109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400" b="1"/>
              <a:t> pass语句在函数中的作用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4707" y="164487"/>
              <a:ext cx="508000" cy="7988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5</a:t>
              </a:r>
              <a:endParaRPr lang="en-US" altLang="zh-CN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48086" y="164487"/>
              <a:ext cx="1787525" cy="5835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pass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语句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104" y="3578773"/>
            <a:ext cx="2167562" cy="292562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73830" y="1294765"/>
            <a:ext cx="39357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2400" b="1">
                <a:sym typeface="+mn-ea"/>
              </a:rPr>
              <a:t>pass语句在循环中的作用</a:t>
            </a:r>
            <a:endParaRPr lang="zh-CN" altLang="en-US" sz="24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4185" y="2460625"/>
            <a:ext cx="73590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pass也常用于为复合语句编写一个空的主体，比如说你想一个while语句的无限循环，每次迭代时不需要任何操作，你可以这样写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26000" y="3715385"/>
            <a:ext cx="2540000" cy="156845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while True: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pass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20582" y="164487"/>
              <a:ext cx="476250" cy="7988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x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</a:t>
              </a:r>
              <a:r>
                <a:rPr lang="zh-CN" altLang="en-US" sz="3200" b="1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37" y="1954924"/>
            <a:ext cx="2733271" cy="3544914"/>
          </a:xfrm>
          <a:prstGeom prst="rect">
            <a:avLst/>
          </a:prstGeom>
        </p:spPr>
      </p:pic>
      <p:sp>
        <p:nvSpPr>
          <p:cNvPr id="18" name="Text Box 9"/>
          <p:cNvSpPr txBox="1"/>
          <p:nvPr/>
        </p:nvSpPr>
        <p:spPr>
          <a:xfrm>
            <a:off x="1058331" y="5499838"/>
            <a:ext cx="2298977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巩固与拓展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680256" y="1832084"/>
            <a:ext cx="8206944" cy="4316468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393357" y="1961004"/>
            <a:ext cx="7320421" cy="412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a=[34,17,7,48,10,5]</a:t>
            </a:r>
            <a:endParaRPr lang="en-US" altLang="zh-CN" sz="2000" b="1" dirty="0"/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b=[]</a:t>
            </a:r>
            <a:endParaRPr lang="en-US" altLang="zh-CN" sz="2000" b="1" dirty="0"/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c=[]</a:t>
            </a:r>
            <a:endParaRPr lang="en-US" altLang="zh-CN" sz="2000" b="1" dirty="0"/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while len(a)&gt;0:</a:t>
            </a:r>
            <a:endParaRPr lang="en-US" altLang="zh-CN" sz="2000" b="1" dirty="0"/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    s=a.pop()</a:t>
            </a:r>
            <a:endParaRPr lang="en-US" altLang="zh-CN" sz="2000" b="1" dirty="0"/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    if(s%2==0):</a:t>
            </a:r>
            <a:endParaRPr lang="en-US" altLang="zh-CN" sz="2000" b="1" dirty="0"/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        b.append(s)</a:t>
            </a:r>
            <a:endParaRPr lang="en-US" altLang="zh-CN" sz="2000" b="1" dirty="0"/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    else:</a:t>
            </a:r>
            <a:endParaRPr lang="en-US" altLang="zh-CN" sz="2000" b="1" dirty="0"/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        c.append(s)</a:t>
            </a:r>
            <a:endParaRPr lang="en-US" altLang="zh-CN" sz="2000" b="1" dirty="0"/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print(b)</a:t>
            </a:r>
            <a:endParaRPr lang="en-US" altLang="zh-CN" sz="2000" b="1" dirty="0"/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print(c)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20583" y="164487"/>
              <a:ext cx="476250" cy="7988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x</a:t>
              </a:r>
              <a:endParaRPr lang="en-US" altLang="zh-CN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</a:t>
              </a:r>
              <a:r>
                <a:rPr lang="zh-CN" altLang="en-US" sz="3200" b="1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37" y="1954924"/>
            <a:ext cx="2733271" cy="3544914"/>
          </a:xfrm>
          <a:prstGeom prst="rect">
            <a:avLst/>
          </a:prstGeom>
        </p:spPr>
      </p:pic>
      <p:sp>
        <p:nvSpPr>
          <p:cNvPr id="18" name="Text Box 9"/>
          <p:cNvSpPr txBox="1"/>
          <p:nvPr/>
        </p:nvSpPr>
        <p:spPr>
          <a:xfrm>
            <a:off x="1058331" y="5499838"/>
            <a:ext cx="2298977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巩固与拓展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680256" y="2364828"/>
            <a:ext cx="7166420" cy="2979682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030750" y="2827270"/>
            <a:ext cx="66740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数字转汉</a:t>
            </a:r>
            <a:r>
              <a:rPr lang="zh-CN" altLang="en-US" sz="2400" b="1" dirty="0" smtClean="0"/>
              <a:t>字</a:t>
            </a:r>
            <a:endParaRPr lang="en-US" altLang="zh-CN" sz="2400" b="1" dirty="0" smtClean="0"/>
          </a:p>
          <a:p>
            <a:br>
              <a:rPr lang="zh-CN" altLang="en-US" sz="2400" dirty="0"/>
            </a:br>
            <a:r>
              <a:rPr lang="zh-CN" altLang="en-US" sz="2400" dirty="0"/>
              <a:t>用户输入一个</a:t>
            </a:r>
            <a:r>
              <a:rPr lang="en-US" altLang="zh-CN" sz="2400" dirty="0"/>
              <a:t>1~9</a:t>
            </a:r>
            <a:r>
              <a:rPr lang="zh-CN" altLang="en-US" sz="2400" dirty="0"/>
              <a:t>（包含</a:t>
            </a:r>
            <a:r>
              <a:rPr lang="en-US" altLang="zh-CN" sz="24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/>
              <a:t>9</a:t>
            </a:r>
            <a:r>
              <a:rPr lang="zh-CN" altLang="en-US" sz="2400" dirty="0"/>
              <a:t>）之间的任一数字，程序输出对应的汉字。如输入</a:t>
            </a:r>
            <a:r>
              <a:rPr lang="en-US" altLang="zh-CN" sz="2400" dirty="0"/>
              <a:t>2</a:t>
            </a:r>
            <a:r>
              <a:rPr lang="zh-CN" altLang="en-US" sz="2400" dirty="0"/>
              <a:t>，程序输出“二”。可重复查询。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975360" y="2692965"/>
            <a:ext cx="5803994" cy="116713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585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altLang="zh-CN" sz="7585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/>
          <a:srcRect l="46640" t="20132"/>
          <a:stretch>
            <a:fillRect/>
          </a:stretch>
        </p:blipFill>
        <p:spPr bwMode="auto">
          <a:xfrm>
            <a:off x="5928925" y="1585149"/>
            <a:ext cx="6263075" cy="52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6" y="152212"/>
            <a:ext cx="1639146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1929765" y="4244975"/>
            <a:ext cx="4412615" cy="10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5"/>
              <a:t>其他更好玩的热点资讯</a:t>
            </a:r>
            <a:br>
              <a:rPr lang="zh-CN" altLang="en-US" sz="1705"/>
            </a:br>
            <a:r>
              <a:rPr lang="zh-CN" altLang="en-US" sz="1705"/>
              <a:t>请手动关注微信公众号：</a:t>
            </a:r>
            <a:endParaRPr lang="zh-CN" altLang="en-US" sz="1705"/>
          </a:p>
          <a:p>
            <a:pPr algn="ctr"/>
            <a:r>
              <a:rPr lang="en-US" altLang="zh-CN" sz="2655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Ablock</a:t>
            </a:r>
            <a:r>
              <a:rPr lang="zh-CN" altLang="en-US" sz="2655"/>
              <a:t>创客教育</a:t>
            </a:r>
            <a:endParaRPr lang="zh-CN" altLang="en-US" sz="2655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4244975"/>
            <a:ext cx="13843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5257800"/>
            <a:ext cx="29146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99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570017" y="1618866"/>
            <a:ext cx="9051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同学今天出门要乘坐出租车，南京市的出租车的计费规则如下：起步价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元</a:t>
            </a:r>
            <a:r>
              <a:rPr lang="en-US" altLang="zh-CN" sz="2400" dirty="0" smtClean="0"/>
              <a:t>/3</a:t>
            </a:r>
            <a:r>
              <a:rPr lang="zh-CN" altLang="en-US" sz="2400" dirty="0" smtClean="0"/>
              <a:t>公里，超过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公里的部分按照</a:t>
            </a:r>
            <a:r>
              <a:rPr lang="en-US" altLang="zh-CN" sz="2400" dirty="0" smtClean="0"/>
              <a:t>2.4</a:t>
            </a:r>
            <a:r>
              <a:rPr lang="zh-CN" altLang="en-US" sz="2400" dirty="0" smtClean="0"/>
              <a:t>元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公里计算。请写出一个程序，用户输入公里数，自动计价。</a:t>
            </a:r>
            <a:endParaRPr lang="en-US" altLang="zh-CN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803767" y="164487"/>
              <a:ext cx="309880" cy="7988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33800" y="164487"/>
              <a:ext cx="1816100" cy="5835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课后作业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894320" y="3957144"/>
            <a:ext cx="38675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例子：</a:t>
            </a:r>
            <a:endParaRPr lang="en-US" altLang="zh-CN" sz="2800" dirty="0" smtClean="0"/>
          </a:p>
          <a:p>
            <a:r>
              <a:rPr lang="zh-CN" altLang="en-US" sz="2800" dirty="0" smtClean="0"/>
              <a:t>请输入公里数：</a:t>
            </a:r>
            <a:r>
              <a:rPr lang="en-US" altLang="zh-CN" sz="2800" dirty="0" smtClean="0"/>
              <a:t>4</a:t>
            </a:r>
            <a:endParaRPr lang="en-US" altLang="zh-CN" sz="2800" dirty="0" smtClean="0"/>
          </a:p>
          <a:p>
            <a:r>
              <a:rPr lang="zh-CN" altLang="en-US" sz="2800" dirty="0" smtClean="0"/>
              <a:t>请付费：￥</a:t>
            </a:r>
            <a:r>
              <a:rPr lang="en-US" altLang="zh-CN" sz="2800" dirty="0" smtClean="0"/>
              <a:t>13.4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5237953" y="164487"/>
              <a:ext cx="1407795" cy="5835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流程图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042784" y="1336673"/>
            <a:ext cx="6345356" cy="5076497"/>
            <a:chOff x="2923236" y="1198179"/>
            <a:chExt cx="6345356" cy="5076497"/>
          </a:xfrm>
        </p:grpSpPr>
        <p:grpSp>
          <p:nvGrpSpPr>
            <p:cNvPr id="13" name="组合 12"/>
            <p:cNvGrpSpPr/>
            <p:nvPr/>
          </p:nvGrpSpPr>
          <p:grpSpPr>
            <a:xfrm>
              <a:off x="4452006" y="1198179"/>
              <a:ext cx="4816586" cy="4193628"/>
              <a:chOff x="4452006" y="1198179"/>
              <a:chExt cx="4816586" cy="4193628"/>
            </a:xfrm>
          </p:grpSpPr>
          <p:cxnSp>
            <p:nvCxnSpPr>
              <p:cNvPr id="20" name="直接箭头连接符 19"/>
              <p:cNvCxnSpPr/>
              <p:nvPr/>
            </p:nvCxnSpPr>
            <p:spPr>
              <a:xfrm>
                <a:off x="5941848" y="1198179"/>
                <a:ext cx="0" cy="9932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菱形 20"/>
              <p:cNvSpPr/>
              <p:nvPr/>
            </p:nvSpPr>
            <p:spPr>
              <a:xfrm>
                <a:off x="4452006" y="2191407"/>
                <a:ext cx="2979683" cy="930165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不超</a:t>
                </a:r>
                <a:r>
                  <a:rPr lang="zh-CN" alt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过</a:t>
                </a:r>
                <a:r>
                  <a:rPr lang="en-US" altLang="zh-CN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r>
                  <a:rPr lang="zh-CN" alt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公里</a:t>
                </a:r>
                <a:r>
                  <a:rPr lang="zh-CN" alt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？</a:t>
                </a:r>
                <a:endParaRPr lang="zh-CN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2" name="肘形连接符 21"/>
              <p:cNvCxnSpPr>
                <a:stCxn id="21" idx="3"/>
              </p:cNvCxnSpPr>
              <p:nvPr/>
            </p:nvCxnSpPr>
            <p:spPr>
              <a:xfrm>
                <a:off x="7431689" y="2656490"/>
                <a:ext cx="971332" cy="1206062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7537450" y="3846787"/>
                <a:ext cx="1731142" cy="8513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起步价</a:t>
                </a:r>
                <a:r>
                  <a:rPr lang="en-US" altLang="zh-CN" dirty="0" smtClean="0"/>
                  <a:t>11</a:t>
                </a:r>
                <a:endParaRPr lang="zh-CN" altLang="en-US" dirty="0"/>
              </a:p>
            </p:txBody>
          </p:sp>
          <p:cxnSp>
            <p:nvCxnSpPr>
              <p:cNvPr id="25" name="肘形连接符 24"/>
              <p:cNvCxnSpPr>
                <a:stCxn id="24" idx="2"/>
              </p:cNvCxnSpPr>
              <p:nvPr/>
            </p:nvCxnSpPr>
            <p:spPr>
              <a:xfrm rot="5400000">
                <a:off x="6825593" y="3814379"/>
                <a:ext cx="693682" cy="2461174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8529145" y="307485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是</a:t>
                </a:r>
                <a:endParaRPr lang="zh-CN" altLang="en-US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3317375" y="3259521"/>
              <a:ext cx="346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否</a:t>
              </a:r>
              <a:endParaRPr lang="zh-CN" altLang="en-US" dirty="0"/>
            </a:p>
          </p:txBody>
        </p:sp>
        <p:cxnSp>
          <p:nvCxnSpPr>
            <p:cNvPr id="15" name="肘形连接符 14"/>
            <p:cNvCxnSpPr>
              <a:stCxn id="21" idx="1"/>
              <a:endCxn id="16" idx="0"/>
            </p:cNvCxnSpPr>
            <p:nvPr/>
          </p:nvCxnSpPr>
          <p:spPr>
            <a:xfrm rot="10800000" flipV="1">
              <a:off x="3719396" y="2656489"/>
              <a:ext cx="732611" cy="119029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2923236" y="3846787"/>
              <a:ext cx="1592317" cy="83557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11+</a:t>
              </a:r>
              <a:r>
                <a:rPr lang="zh-CN" altLang="en-US" dirty="0" smtClean="0"/>
                <a:t>（公里数</a:t>
              </a:r>
              <a:r>
                <a:rPr lang="en-US" altLang="zh-CN" dirty="0" smtClean="0"/>
                <a:t>-3</a:t>
              </a:r>
              <a:r>
                <a:rPr lang="zh-CN" altLang="en-US" dirty="0" smtClean="0"/>
                <a:t>）*</a:t>
              </a:r>
              <a:r>
                <a:rPr lang="en-US" altLang="zh-CN" dirty="0" smtClean="0"/>
                <a:t>2.4</a:t>
              </a:r>
              <a:endParaRPr lang="zh-CN" altLang="en-US" dirty="0"/>
            </a:p>
          </p:txBody>
        </p:sp>
        <p:cxnSp>
          <p:nvCxnSpPr>
            <p:cNvPr id="17" name="肘形连接符 16"/>
            <p:cNvCxnSpPr>
              <a:stCxn id="16" idx="2"/>
            </p:cNvCxnSpPr>
            <p:nvPr/>
          </p:nvCxnSpPr>
          <p:spPr>
            <a:xfrm rot="16200000" flipH="1">
              <a:off x="4475898" y="3925857"/>
              <a:ext cx="709447" cy="222245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5941847" y="5391807"/>
              <a:ext cx="1" cy="8828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803767" y="164487"/>
              <a:ext cx="309880" cy="7988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4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95654" y="2867115"/>
            <a:ext cx="51060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if </a:t>
            </a:r>
            <a:r>
              <a:rPr lang="zh-CN" altLang="en-US" sz="2400" dirty="0" smtClean="0"/>
              <a:t>公里数</a:t>
            </a:r>
            <a:r>
              <a:rPr lang="en-US" altLang="zh-CN" sz="2400" dirty="0" smtClean="0"/>
              <a:t>&lt;= 3: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计价 </a:t>
            </a:r>
            <a:r>
              <a:rPr lang="en-US" altLang="zh-CN" sz="2400" dirty="0" smtClean="0"/>
              <a:t>= 11	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else :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计价 </a:t>
            </a:r>
            <a:r>
              <a:rPr lang="en-US" altLang="zh-CN" sz="2400" dirty="0" smtClean="0"/>
              <a:t>= 11 + </a:t>
            </a:r>
            <a:r>
              <a:rPr lang="zh-CN" altLang="en-US" sz="2400" dirty="0" smtClean="0"/>
              <a:t>（公里数 </a:t>
            </a:r>
            <a:r>
              <a:rPr lang="en-US" altLang="zh-CN" sz="2400" dirty="0" smtClean="0"/>
              <a:t>- 3</a:t>
            </a:r>
            <a:r>
              <a:rPr lang="zh-CN" altLang="en-US" sz="2400" dirty="0" smtClean="0"/>
              <a:t>）*</a:t>
            </a:r>
            <a:r>
              <a:rPr lang="en-US" altLang="zh-CN" sz="2400" dirty="0" smtClean="0"/>
              <a:t>2.4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801710" y="2684760"/>
            <a:ext cx="50622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a = eval(input("</a:t>
            </a:r>
            <a:r>
              <a:rPr lang="zh-CN" altLang="en-US" sz="2400" dirty="0"/>
              <a:t>请输入公里数：</a:t>
            </a:r>
            <a:r>
              <a:rPr lang="en-US" altLang="zh-CN" sz="2400" dirty="0"/>
              <a:t>"))</a:t>
            </a:r>
            <a:endParaRPr lang="en-US" altLang="zh-CN" sz="2400" dirty="0"/>
          </a:p>
          <a:p>
            <a:r>
              <a:rPr lang="en-US" altLang="zh-CN" sz="2400" dirty="0"/>
              <a:t>price = 0</a:t>
            </a:r>
            <a:endParaRPr lang="en-US" altLang="zh-CN" sz="2400" dirty="0"/>
          </a:p>
          <a:p>
            <a:r>
              <a:rPr lang="en-US" altLang="zh-CN" sz="2400" dirty="0"/>
              <a:t>if a &lt;= 3:</a:t>
            </a:r>
            <a:endParaRPr lang="en-US" altLang="zh-CN" sz="2400" dirty="0"/>
          </a:p>
          <a:p>
            <a:r>
              <a:rPr lang="en-US" altLang="zh-CN" sz="2400" dirty="0"/>
              <a:t>    price = 11.0</a:t>
            </a:r>
            <a:endParaRPr lang="en-US" altLang="zh-CN" sz="2400" dirty="0"/>
          </a:p>
          <a:p>
            <a:r>
              <a:rPr lang="en-US" altLang="zh-CN" sz="2400" dirty="0"/>
              <a:t>else:</a:t>
            </a:r>
            <a:endParaRPr lang="en-US" altLang="zh-CN" sz="2400" dirty="0"/>
          </a:p>
          <a:p>
            <a:r>
              <a:rPr lang="en-US" altLang="zh-CN" sz="2400" dirty="0"/>
              <a:t>    price = 11.0 + (a -3) *2.4</a:t>
            </a:r>
            <a:endParaRPr lang="en-US" altLang="zh-CN" sz="2400" dirty="0"/>
          </a:p>
          <a:p>
            <a:r>
              <a:rPr lang="en-US" altLang="zh-CN" sz="2400" dirty="0"/>
              <a:t>print("</a:t>
            </a:r>
            <a:r>
              <a:rPr lang="zh-CN" altLang="en-US" sz="2400" dirty="0"/>
              <a:t>请付费：￥</a:t>
            </a:r>
            <a:r>
              <a:rPr lang="en-US" altLang="zh-CN" sz="2400" dirty="0"/>
              <a:t>",price)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74513" y="1198179"/>
            <a:ext cx="9051965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输</a:t>
            </a:r>
            <a:r>
              <a:rPr lang="zh-CN" altLang="en-US" sz="2400" dirty="0" smtClean="0"/>
              <a:t>入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的坐标值，自动判断在第几象限</a:t>
            </a:r>
            <a:endParaRPr lang="en-US" altLang="zh-CN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5033800" y="164487"/>
              <a:ext cx="1816100" cy="5835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程序思考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43892" y="2409947"/>
            <a:ext cx="38675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例子：</a:t>
            </a:r>
            <a:endParaRPr lang="en-US" altLang="zh-CN" sz="2800" dirty="0" smtClean="0"/>
          </a:p>
          <a:p>
            <a:r>
              <a:rPr lang="zh-CN" altLang="en-US" sz="2800" dirty="0" smtClean="0"/>
              <a:t>请输入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坐标：</a:t>
            </a:r>
            <a:r>
              <a:rPr lang="en-US" altLang="zh-CN" sz="2800" dirty="0" smtClean="0"/>
              <a:t>5</a:t>
            </a:r>
            <a:endParaRPr lang="en-US" altLang="zh-CN" sz="2800" dirty="0" smtClean="0"/>
          </a:p>
          <a:p>
            <a:r>
              <a:rPr lang="zh-CN" altLang="en-US" sz="2800" dirty="0"/>
              <a:t>请输</a:t>
            </a:r>
            <a:r>
              <a:rPr lang="zh-CN" altLang="en-US" sz="2800" dirty="0" smtClean="0"/>
              <a:t>入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坐</a:t>
            </a:r>
            <a:r>
              <a:rPr lang="zh-CN" altLang="en-US" sz="2800" dirty="0"/>
              <a:t>标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8</a:t>
            </a:r>
            <a:endParaRPr lang="en-US" altLang="zh-CN" sz="2800" dirty="0"/>
          </a:p>
          <a:p>
            <a:r>
              <a:rPr lang="zh-CN" altLang="en-US" sz="2800" dirty="0" smtClean="0"/>
              <a:t>在第一象限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/>
              <a:t>请输入</a:t>
            </a:r>
            <a:r>
              <a:rPr lang="en-US" altLang="zh-CN" sz="2800" dirty="0"/>
              <a:t>x</a:t>
            </a:r>
            <a:r>
              <a:rPr lang="zh-CN" altLang="en-US" sz="2800" dirty="0"/>
              <a:t>坐标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0</a:t>
            </a:r>
            <a:endParaRPr lang="en-US" altLang="zh-CN" sz="2800" dirty="0"/>
          </a:p>
          <a:p>
            <a:r>
              <a:rPr lang="zh-CN" altLang="en-US" sz="2800" dirty="0"/>
              <a:t>请输入</a:t>
            </a:r>
            <a:r>
              <a:rPr lang="en-US" altLang="zh-CN" sz="2800" dirty="0"/>
              <a:t>y</a:t>
            </a:r>
            <a:r>
              <a:rPr lang="zh-CN" altLang="en-US" sz="2800" dirty="0"/>
              <a:t>坐标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0</a:t>
            </a:r>
            <a:endParaRPr lang="en-US" altLang="zh-CN" sz="2800" dirty="0"/>
          </a:p>
          <a:p>
            <a:r>
              <a:rPr lang="zh-CN" altLang="en-US" sz="2800" dirty="0" smtClean="0"/>
              <a:t>在原点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2" name="矩形 1"/>
          <p:cNvSpPr/>
          <p:nvPr/>
        </p:nvSpPr>
        <p:spPr>
          <a:xfrm>
            <a:off x="5642496" y="2409947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 smtClean="0"/>
              <a:t>例子：</a:t>
            </a:r>
            <a:endParaRPr lang="en-US" altLang="zh-CN" sz="2800" dirty="0" smtClean="0"/>
          </a:p>
          <a:p>
            <a:r>
              <a:rPr lang="zh-CN" altLang="en-US" sz="2800" dirty="0" smtClean="0"/>
              <a:t>请</a:t>
            </a:r>
            <a:r>
              <a:rPr lang="zh-CN" altLang="en-US" sz="2800" dirty="0"/>
              <a:t>输入</a:t>
            </a:r>
            <a:r>
              <a:rPr lang="en-US" altLang="zh-CN" sz="2800" dirty="0"/>
              <a:t>x</a:t>
            </a:r>
            <a:r>
              <a:rPr lang="zh-CN" altLang="en-US" sz="2800" dirty="0"/>
              <a:t>坐标：</a:t>
            </a:r>
            <a:r>
              <a:rPr lang="en-US" altLang="zh-CN" sz="2800" dirty="0"/>
              <a:t>0</a:t>
            </a:r>
            <a:endParaRPr lang="en-US" altLang="zh-CN" sz="2800" dirty="0"/>
          </a:p>
          <a:p>
            <a:r>
              <a:rPr lang="zh-CN" altLang="en-US" sz="2800" dirty="0"/>
              <a:t>请输入</a:t>
            </a:r>
            <a:r>
              <a:rPr lang="en-US" altLang="zh-CN" sz="2800" dirty="0"/>
              <a:t>y</a:t>
            </a:r>
            <a:r>
              <a:rPr lang="zh-CN" altLang="en-US" sz="2800" dirty="0"/>
              <a:t>坐标：</a:t>
            </a:r>
            <a:r>
              <a:rPr lang="en-US" altLang="zh-CN" sz="2800" dirty="0"/>
              <a:t>10</a:t>
            </a:r>
            <a:endParaRPr lang="en-US" altLang="zh-CN" sz="2800" dirty="0"/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y</a:t>
            </a:r>
            <a:r>
              <a:rPr lang="zh-CN" altLang="en-US" sz="2800" dirty="0" smtClean="0"/>
              <a:t>轴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/>
              <a:t>请输入</a:t>
            </a:r>
            <a:r>
              <a:rPr lang="en-US" altLang="zh-CN" sz="2800" dirty="0"/>
              <a:t>x</a:t>
            </a:r>
            <a:r>
              <a:rPr lang="zh-CN" altLang="en-US" sz="2800" dirty="0"/>
              <a:t>坐标：</a:t>
            </a:r>
            <a:r>
              <a:rPr lang="en-US" altLang="zh-CN" sz="2800" dirty="0"/>
              <a:t>10</a:t>
            </a:r>
            <a:endParaRPr lang="en-US" altLang="zh-CN" sz="2800" dirty="0"/>
          </a:p>
          <a:p>
            <a:r>
              <a:rPr lang="zh-CN" altLang="en-US" sz="2800" dirty="0"/>
              <a:t>请输入</a:t>
            </a:r>
            <a:r>
              <a:rPr lang="en-US" altLang="zh-CN" sz="2800" dirty="0"/>
              <a:t>y</a:t>
            </a:r>
            <a:r>
              <a:rPr lang="zh-CN" altLang="en-US" sz="2800" dirty="0"/>
              <a:t>坐标：</a:t>
            </a:r>
            <a:r>
              <a:rPr lang="en-US" altLang="zh-CN" sz="2800" dirty="0"/>
              <a:t>0</a:t>
            </a:r>
            <a:endParaRPr lang="en-US" altLang="zh-CN" sz="2800" dirty="0"/>
          </a:p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轴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74513" y="1198179"/>
            <a:ext cx="9051965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输</a:t>
            </a:r>
            <a:r>
              <a:rPr lang="zh-CN" altLang="en-US" sz="2400" dirty="0" smtClean="0"/>
              <a:t>入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的坐标值，自动判断在第几象限</a:t>
            </a:r>
            <a:endParaRPr lang="en-US" altLang="zh-CN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5442104" y="164487"/>
              <a:ext cx="999490" cy="5835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93848" y="1841242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/>
              <a:t>x = eval(input("</a:t>
            </a:r>
            <a:r>
              <a:rPr lang="zh-CN" altLang="en-US" sz="2000" dirty="0"/>
              <a:t>请输入</a:t>
            </a:r>
            <a:r>
              <a:rPr lang="en-US" altLang="zh-CN" sz="2000" dirty="0"/>
              <a:t>x</a:t>
            </a:r>
            <a:r>
              <a:rPr lang="zh-CN" altLang="en-US" sz="2000" dirty="0"/>
              <a:t>坐标：</a:t>
            </a:r>
            <a:r>
              <a:rPr lang="en-US" altLang="zh-CN" sz="2000" dirty="0"/>
              <a:t>"))</a:t>
            </a:r>
            <a:endParaRPr lang="en-US" altLang="zh-CN" sz="2000" dirty="0"/>
          </a:p>
          <a:p>
            <a:r>
              <a:rPr lang="en-US" altLang="zh-CN" sz="2000" dirty="0"/>
              <a:t>y = eval(input("</a:t>
            </a:r>
            <a:r>
              <a:rPr lang="zh-CN" altLang="en-US" sz="2000" dirty="0"/>
              <a:t>请输入</a:t>
            </a:r>
            <a:r>
              <a:rPr lang="en-US" altLang="zh-CN" sz="2000" dirty="0"/>
              <a:t>y</a:t>
            </a:r>
            <a:r>
              <a:rPr lang="zh-CN" altLang="en-US" sz="2000" dirty="0"/>
              <a:t>坐标：</a:t>
            </a:r>
            <a:r>
              <a:rPr lang="en-US" altLang="zh-CN" sz="2000" dirty="0"/>
              <a:t>"))</a:t>
            </a:r>
            <a:endParaRPr lang="en-US" altLang="zh-CN" sz="2000" dirty="0"/>
          </a:p>
          <a:p>
            <a:r>
              <a:rPr lang="en-US" altLang="zh-CN" sz="2000" dirty="0"/>
              <a:t>if (x == 0 and y == 0):</a:t>
            </a:r>
            <a:endParaRPr lang="en-US" altLang="zh-CN" sz="2000" dirty="0"/>
          </a:p>
          <a:p>
            <a:r>
              <a:rPr lang="en-US" altLang="zh-CN" sz="2000" dirty="0"/>
              <a:t>    print("</a:t>
            </a:r>
            <a:r>
              <a:rPr lang="zh-CN" altLang="en-US" sz="2000" dirty="0"/>
              <a:t>在原点</a:t>
            </a:r>
            <a:r>
              <a:rPr lang="en-US" altLang="zh-CN" sz="2000" dirty="0"/>
              <a:t>")</a:t>
            </a:r>
            <a:endParaRPr lang="en-US" altLang="zh-CN" sz="2000" dirty="0"/>
          </a:p>
          <a:p>
            <a:r>
              <a:rPr lang="en-US" altLang="zh-CN" sz="2000" dirty="0"/>
              <a:t>elif (x == 0):</a:t>
            </a:r>
            <a:endParaRPr lang="en-US" altLang="zh-CN" sz="2000" dirty="0"/>
          </a:p>
          <a:p>
            <a:r>
              <a:rPr lang="en-US" altLang="zh-CN" sz="2000" dirty="0"/>
              <a:t>    print("</a:t>
            </a:r>
            <a:r>
              <a:rPr lang="zh-CN" altLang="en-US" sz="2000" dirty="0"/>
              <a:t>在</a:t>
            </a:r>
            <a:r>
              <a:rPr lang="en-US" altLang="zh-CN" sz="2000" dirty="0"/>
              <a:t>y</a:t>
            </a:r>
            <a:r>
              <a:rPr lang="zh-CN" altLang="en-US" sz="2000" dirty="0"/>
              <a:t>轴</a:t>
            </a:r>
            <a:r>
              <a:rPr lang="en-US" altLang="zh-CN" sz="2000" dirty="0"/>
              <a:t>")</a:t>
            </a:r>
            <a:endParaRPr lang="en-US" altLang="zh-CN" sz="2000" dirty="0"/>
          </a:p>
          <a:p>
            <a:r>
              <a:rPr lang="en-US" altLang="zh-CN" sz="2000" dirty="0"/>
              <a:t>elif (y == 0):</a:t>
            </a:r>
            <a:endParaRPr lang="en-US" altLang="zh-CN" sz="2000" dirty="0"/>
          </a:p>
          <a:p>
            <a:r>
              <a:rPr lang="en-US" altLang="zh-CN" sz="2000" dirty="0"/>
              <a:t>    print("</a:t>
            </a:r>
            <a:r>
              <a:rPr lang="zh-CN" altLang="en-US" sz="2000" dirty="0"/>
              <a:t>在</a:t>
            </a:r>
            <a:r>
              <a:rPr lang="en-US" altLang="zh-CN" sz="2000" dirty="0"/>
              <a:t>x</a:t>
            </a:r>
            <a:r>
              <a:rPr lang="zh-CN" altLang="en-US" sz="2000" dirty="0"/>
              <a:t>轴</a:t>
            </a:r>
            <a:r>
              <a:rPr lang="en-US" altLang="zh-CN" sz="2000" dirty="0"/>
              <a:t>")</a:t>
            </a:r>
            <a:endParaRPr lang="en-US" altLang="zh-CN" sz="2000" dirty="0"/>
          </a:p>
          <a:p>
            <a:r>
              <a:rPr lang="en-US" altLang="zh-CN" sz="2000" dirty="0"/>
              <a:t>elif (x &gt; 0 and y &gt; 0):</a:t>
            </a:r>
            <a:endParaRPr lang="en-US" altLang="zh-CN" sz="2000" dirty="0"/>
          </a:p>
          <a:p>
            <a:r>
              <a:rPr lang="en-US" altLang="zh-CN" sz="2000" dirty="0"/>
              <a:t>    print("</a:t>
            </a:r>
            <a:r>
              <a:rPr lang="zh-CN" altLang="en-US" sz="2000" dirty="0"/>
              <a:t>在第一象限</a:t>
            </a:r>
            <a:r>
              <a:rPr lang="en-US" altLang="zh-CN" sz="2000" dirty="0"/>
              <a:t>")</a:t>
            </a:r>
            <a:endParaRPr lang="en-US" altLang="zh-CN" sz="2000" dirty="0"/>
          </a:p>
          <a:p>
            <a:r>
              <a:rPr lang="en-US" altLang="zh-CN" sz="2000" dirty="0"/>
              <a:t>elif (x &lt; 0 and y &gt; 0):</a:t>
            </a:r>
            <a:endParaRPr lang="en-US" altLang="zh-CN" sz="2000" dirty="0"/>
          </a:p>
          <a:p>
            <a:r>
              <a:rPr lang="en-US" altLang="zh-CN" sz="2000" dirty="0"/>
              <a:t>    print("</a:t>
            </a:r>
            <a:r>
              <a:rPr lang="zh-CN" altLang="en-US" sz="2000" dirty="0"/>
              <a:t>在第二象限</a:t>
            </a:r>
            <a:r>
              <a:rPr lang="en-US" altLang="zh-CN" sz="2000" dirty="0"/>
              <a:t>")</a:t>
            </a:r>
            <a:endParaRPr lang="en-US" altLang="zh-CN" sz="2000" dirty="0"/>
          </a:p>
          <a:p>
            <a:r>
              <a:rPr lang="en-US" altLang="zh-CN" sz="2000" dirty="0"/>
              <a:t>elif (x &lt; 0 and y &lt; 0):</a:t>
            </a:r>
            <a:endParaRPr lang="en-US" altLang="zh-CN" sz="2000" dirty="0"/>
          </a:p>
          <a:p>
            <a:r>
              <a:rPr lang="en-US" altLang="zh-CN" sz="2000" dirty="0"/>
              <a:t>    print("</a:t>
            </a:r>
            <a:r>
              <a:rPr lang="zh-CN" altLang="en-US" sz="2000" dirty="0"/>
              <a:t>在第三象限</a:t>
            </a:r>
            <a:r>
              <a:rPr lang="en-US" altLang="zh-CN" sz="2000" dirty="0"/>
              <a:t>")</a:t>
            </a:r>
            <a:endParaRPr lang="en-US" altLang="zh-CN" sz="2000" dirty="0"/>
          </a:p>
          <a:p>
            <a:r>
              <a:rPr lang="en-US" altLang="zh-CN" sz="2000" dirty="0"/>
              <a:t>elif (x &gt; 0 and y &lt; 0):</a:t>
            </a:r>
            <a:endParaRPr lang="en-US" altLang="zh-CN" sz="2000" dirty="0"/>
          </a:p>
          <a:p>
            <a:r>
              <a:rPr lang="en-US" altLang="zh-CN" sz="2000" dirty="0"/>
              <a:t>    print("</a:t>
            </a:r>
            <a:r>
              <a:rPr lang="zh-CN" altLang="en-US" sz="2000" dirty="0"/>
              <a:t>在第四象限</a:t>
            </a:r>
            <a:r>
              <a:rPr lang="en-US" altLang="zh-CN" sz="2000" dirty="0"/>
              <a:t>")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958707" y="1712782"/>
            <a:ext cx="30519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选择结构：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单分支选择结构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双分支选择结构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多分支选择结构</a:t>
            </a:r>
            <a:endParaRPr lang="en-US" altLang="zh-CN" sz="24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4625495" y="164487"/>
              <a:ext cx="2632710" cy="5835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选择结构总结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320457" y="1939158"/>
            <a:ext cx="2406868" cy="230832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if </a:t>
            </a:r>
            <a:r>
              <a:rPr lang="zh-CN" altLang="en-US" sz="2400" dirty="0" smtClean="0">
                <a:solidFill>
                  <a:srgbClr val="002060"/>
                </a:solidFill>
              </a:rPr>
              <a:t>表达式</a:t>
            </a:r>
            <a:r>
              <a:rPr lang="en-US" altLang="zh-CN" sz="2400" dirty="0" smtClean="0">
                <a:solidFill>
                  <a:srgbClr val="002060"/>
                </a:solidFill>
              </a:rPr>
              <a:t>: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     </a:t>
            </a:r>
            <a:r>
              <a:rPr lang="zh-CN" altLang="en-US" sz="2400" dirty="0" smtClean="0">
                <a:solidFill>
                  <a:srgbClr val="002060"/>
                </a:solidFill>
              </a:rPr>
              <a:t>语句</a:t>
            </a:r>
            <a:r>
              <a:rPr lang="en-US" altLang="zh-CN" sz="2400" dirty="0" smtClean="0">
                <a:solidFill>
                  <a:srgbClr val="002060"/>
                </a:solidFill>
              </a:rPr>
              <a:t>1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else: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</a:rPr>
              <a:t>    </a:t>
            </a:r>
            <a:r>
              <a:rPr lang="zh-CN" altLang="en-US" sz="2400" dirty="0" smtClean="0">
                <a:solidFill>
                  <a:srgbClr val="002060"/>
                </a:solidFill>
              </a:rPr>
              <a:t>语句</a:t>
            </a:r>
            <a:r>
              <a:rPr lang="en-US" altLang="zh-CN" sz="2400" dirty="0" smtClean="0">
                <a:solidFill>
                  <a:srgbClr val="002060"/>
                </a:solidFill>
              </a:rPr>
              <a:t>2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2044" y="3441680"/>
            <a:ext cx="2832536" cy="341632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if </a:t>
            </a:r>
            <a:r>
              <a:rPr lang="zh-CN" altLang="en-US" sz="2400" dirty="0" smtClean="0">
                <a:solidFill>
                  <a:srgbClr val="002060"/>
                </a:solidFill>
              </a:rPr>
              <a:t>表达式</a:t>
            </a:r>
            <a:r>
              <a:rPr lang="en-US" altLang="zh-CN" sz="2400" dirty="0" smtClean="0">
                <a:solidFill>
                  <a:srgbClr val="002060"/>
                </a:solidFill>
              </a:rPr>
              <a:t>1: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     </a:t>
            </a:r>
            <a:r>
              <a:rPr lang="zh-CN" altLang="en-US" sz="2400" dirty="0" smtClean="0">
                <a:solidFill>
                  <a:srgbClr val="002060"/>
                </a:solidFill>
              </a:rPr>
              <a:t>语句</a:t>
            </a:r>
            <a:r>
              <a:rPr lang="en-US" altLang="zh-CN" sz="2400" dirty="0" smtClean="0">
                <a:solidFill>
                  <a:srgbClr val="002060"/>
                </a:solidFill>
              </a:rPr>
              <a:t>1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elif </a:t>
            </a:r>
            <a:r>
              <a:rPr lang="zh-CN" altLang="en-US" sz="2400" dirty="0" smtClean="0">
                <a:solidFill>
                  <a:srgbClr val="002060"/>
                </a:solidFill>
              </a:rPr>
              <a:t>表达式</a:t>
            </a:r>
            <a:r>
              <a:rPr lang="en-US" altLang="zh-CN" sz="2400" dirty="0" smtClean="0">
                <a:solidFill>
                  <a:srgbClr val="002060"/>
                </a:solidFill>
              </a:rPr>
              <a:t>2: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</a:rPr>
              <a:t>    </a:t>
            </a:r>
            <a:r>
              <a:rPr lang="zh-CN" altLang="en-US" sz="2400" dirty="0" smtClean="0">
                <a:solidFill>
                  <a:srgbClr val="002060"/>
                </a:solidFill>
              </a:rPr>
              <a:t>语句</a:t>
            </a:r>
            <a:r>
              <a:rPr lang="en-US" altLang="zh-CN" sz="2400" dirty="0" smtClean="0">
                <a:solidFill>
                  <a:srgbClr val="002060"/>
                </a:solidFill>
              </a:rPr>
              <a:t>2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elif </a:t>
            </a:r>
            <a:r>
              <a:rPr lang="zh-CN" altLang="en-US" sz="2400" dirty="0">
                <a:solidFill>
                  <a:srgbClr val="002060"/>
                </a:solidFill>
              </a:rPr>
              <a:t>表达</a:t>
            </a:r>
            <a:r>
              <a:rPr lang="zh-CN" altLang="en-US" sz="2400" dirty="0" smtClean="0">
                <a:solidFill>
                  <a:srgbClr val="002060"/>
                </a:solidFill>
              </a:rPr>
              <a:t>式</a:t>
            </a:r>
            <a:r>
              <a:rPr lang="en-US" altLang="zh-CN" sz="2400" dirty="0" smtClean="0">
                <a:solidFill>
                  <a:srgbClr val="002060"/>
                </a:solidFill>
              </a:rPr>
              <a:t>3: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</a:rPr>
              <a:t>     </a:t>
            </a:r>
            <a:r>
              <a:rPr lang="zh-CN" altLang="en-US" sz="2400" dirty="0">
                <a:solidFill>
                  <a:srgbClr val="002060"/>
                </a:solidFill>
              </a:rPr>
              <a:t>语</a:t>
            </a:r>
            <a:r>
              <a:rPr lang="zh-CN" altLang="en-US" sz="2400" dirty="0" smtClean="0">
                <a:solidFill>
                  <a:srgbClr val="002060"/>
                </a:solidFill>
              </a:rPr>
              <a:t>句</a:t>
            </a:r>
            <a:r>
              <a:rPr lang="en-US" altLang="zh-CN" sz="2400" dirty="0" smtClean="0">
                <a:solidFill>
                  <a:srgbClr val="002060"/>
                </a:solidFill>
              </a:rPr>
              <a:t>3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10615" y="990229"/>
            <a:ext cx="1734206" cy="120032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if </a:t>
            </a:r>
            <a:r>
              <a:rPr lang="zh-CN" altLang="en-US" sz="2400" dirty="0" smtClean="0">
                <a:solidFill>
                  <a:srgbClr val="002060"/>
                </a:solidFill>
              </a:rPr>
              <a:t>表达式</a:t>
            </a:r>
            <a:r>
              <a:rPr lang="en-US" altLang="zh-CN" sz="2400" dirty="0" smtClean="0">
                <a:solidFill>
                  <a:srgbClr val="002060"/>
                </a:solidFill>
              </a:rPr>
              <a:t>: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     </a:t>
            </a:r>
            <a:r>
              <a:rPr lang="zh-CN" altLang="en-US" sz="2400" dirty="0" smtClean="0">
                <a:solidFill>
                  <a:srgbClr val="002060"/>
                </a:solidFill>
              </a:rPr>
              <a:t>语句</a:t>
            </a:r>
            <a:endParaRPr lang="en-US" altLang="zh-CN" sz="2400" dirty="0" smtClean="0">
              <a:solidFill>
                <a:srgbClr val="002060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3090041" y="1590393"/>
            <a:ext cx="762002" cy="900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3090041" y="2664372"/>
            <a:ext cx="3704897" cy="945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090041" y="4745421"/>
            <a:ext cx="646387" cy="31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" y="867410"/>
            <a:ext cx="2876550" cy="723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203503" y="164487"/>
              <a:ext cx="147668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for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循环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67" name="圆角矩形 66"/>
          <p:cNvSpPr/>
          <p:nvPr/>
        </p:nvSpPr>
        <p:spPr>
          <a:xfrm>
            <a:off x="2294565" y="1739301"/>
            <a:ext cx="7294562" cy="4184190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 Box 9"/>
          <p:cNvSpPr txBox="1"/>
          <p:nvPr/>
        </p:nvSpPr>
        <p:spPr>
          <a:xfrm>
            <a:off x="2606587" y="1872807"/>
            <a:ext cx="6069681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sz="24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：什么是</a:t>
            </a:r>
            <a:r>
              <a:rPr lang="en-US" altLang="zh-CN" sz="24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2400" b="1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94572" y="2712225"/>
            <a:ext cx="589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确定次数循环，也叫遍历循环</a:t>
            </a:r>
            <a:endParaRPr lang="zh-CN" alt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2937641" y="4623819"/>
            <a:ext cx="5407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for &lt;</a:t>
            </a:r>
            <a:r>
              <a:rPr lang="zh-CN" altLang="en-US" sz="2400" dirty="0" smtClean="0"/>
              <a:t>循环变量</a:t>
            </a:r>
            <a:r>
              <a:rPr lang="en-US" altLang="zh-CN" sz="2400" dirty="0" smtClean="0"/>
              <a:t>&gt; in &lt;</a:t>
            </a:r>
            <a:r>
              <a:rPr lang="zh-CN" altLang="en-US" sz="2400" dirty="0" smtClean="0"/>
              <a:t>遍历结构</a:t>
            </a:r>
            <a:r>
              <a:rPr lang="en-US" altLang="zh-CN" sz="2400" dirty="0" smtClean="0"/>
              <a:t>&gt;:</a:t>
            </a:r>
            <a:endParaRPr lang="en-US" altLang="zh-CN" sz="2400" dirty="0" smtClean="0"/>
          </a:p>
          <a:p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循环语句</a:t>
            </a:r>
            <a:endParaRPr lang="zh-CN" altLang="en-US" sz="2400" dirty="0"/>
          </a:p>
        </p:txBody>
      </p:sp>
      <p:sp>
        <p:nvSpPr>
          <p:cNvPr id="39" name="Text Box 9"/>
          <p:cNvSpPr txBox="1"/>
          <p:nvPr/>
        </p:nvSpPr>
        <p:spPr>
          <a:xfrm>
            <a:off x="2606586" y="3600563"/>
            <a:ext cx="6069681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r>
              <a:rPr lang="zh-CN" altLang="en-US" sz="24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：如何定义</a:t>
            </a:r>
            <a:r>
              <a:rPr lang="en-US" altLang="zh-CN" sz="24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2400" b="1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THINKCELLUNDODONOTDELETE" val="0"/>
  <p:tag name="ISLIDE.THEME" val="75e40d2f-30b3-49f7-b9bb-f0631459a692"/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465CF"/>
      </a:accent1>
      <a:accent2>
        <a:srgbClr val="181863"/>
      </a:accent2>
      <a:accent3>
        <a:srgbClr val="9EC300"/>
      </a:accent3>
      <a:accent4>
        <a:srgbClr val="F3AA05"/>
      </a:accent4>
      <a:accent5>
        <a:srgbClr val="FF3C0C"/>
      </a:accent5>
      <a:accent6>
        <a:srgbClr val="9EC300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2929</Words>
  <Application>WPS 演示</Application>
  <PresentationFormat>自定义</PresentationFormat>
  <Paragraphs>347</Paragraphs>
  <Slides>24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宋体</vt:lpstr>
      <vt:lpstr>Wingdings</vt:lpstr>
      <vt:lpstr>Microsoft JhengHei</vt:lpstr>
      <vt:lpstr>微软雅黑</vt:lpstr>
      <vt:lpstr>Calibri</vt:lpstr>
      <vt:lpstr>Adobe Gothic Std B</vt:lpstr>
      <vt:lpstr>Yu Gothic UI Semibold</vt:lpstr>
      <vt:lpstr>Segoe UI Semibold</vt:lpstr>
      <vt:lpstr>新宋体</vt:lpstr>
      <vt:lpstr>Times New Roman</vt:lpstr>
      <vt:lpstr>Vrinda</vt:lpstr>
      <vt:lpstr>Segoe UI Symbol</vt:lpstr>
      <vt:lpstr>Arial Unicode MS</vt:lpstr>
      <vt:lpstr>主题5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南大Ablock蜘蛛侠编程</Company>
  <LinksUpToDate>false</LinksUpToDate>
  <SharedDoc>false</SharedDoc>
  <HyperlinksChanged>false</HyperlinksChanged>
  <AppVersion>14.0000</AppVersion>
  <Manager>南大Ablock蜘蛛侠编程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南大Ablock蜘蛛侠编程</dc:title>
  <dc:creator>南大Ablock蜘蛛侠编程</dc:creator>
  <dc:subject>南大Ablock蜘蛛侠编程</dc:subject>
  <cp:lastModifiedBy>〆XXLLO メ  、  </cp:lastModifiedBy>
  <cp:revision>436</cp:revision>
  <cp:lastPrinted>2018-10-24T16:00:00Z</cp:lastPrinted>
  <dcterms:created xsi:type="dcterms:W3CDTF">2018-10-24T16:00:00Z</dcterms:created>
  <dcterms:modified xsi:type="dcterms:W3CDTF">2021-01-27T14:55:06Z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2052-11.1.0.9998</vt:lpwstr>
  </property>
</Properties>
</file>