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71" r:id="rId3"/>
    <p:sldId id="307" r:id="rId5"/>
    <p:sldId id="421" r:id="rId6"/>
    <p:sldId id="459" r:id="rId7"/>
    <p:sldId id="463" r:id="rId8"/>
    <p:sldId id="460" r:id="rId9"/>
    <p:sldId id="461" r:id="rId10"/>
    <p:sldId id="462" r:id="rId11"/>
    <p:sldId id="464" r:id="rId12"/>
    <p:sldId id="465" r:id="rId13"/>
    <p:sldId id="470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vhwCMCJs0kYI8/c6I/S23w==" hashData="AYynU17vDdRYrI/dZkOel0WOnsI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D7D31"/>
    <a:srgbClr val="EE7D19"/>
    <a:srgbClr val="EE7D16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271" autoAdjust="0"/>
  </p:normalViewPr>
  <p:slideViewPr>
    <p:cSldViewPr snapToGrid="0">
      <p:cViewPr>
        <p:scale>
          <a:sx n="60" d="100"/>
          <a:sy n="60" d="100"/>
        </p:scale>
        <p:origin x="-1080" y="-168"/>
      </p:cViewPr>
      <p:guideLst>
        <p:guide orient="horz" pos="2348"/>
        <p:guide orient="horz" pos="648"/>
        <p:guide orient="horz" pos="712"/>
        <p:guide orient="horz" pos="3929"/>
        <p:guide pos="3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38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循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环结构</a:t>
            </a: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954924"/>
            <a:ext cx="2733271" cy="3544914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80256" y="1832084"/>
            <a:ext cx="8206944" cy="4316468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  <a:endParaRPr lang="zh-CN" altLang="en-US" sz="1705"/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  <a:endParaRPr lang="zh-CN" altLang="en-US" sz="2655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57" y="1019004"/>
            <a:ext cx="5191295" cy="519129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03239" y="1466439"/>
            <a:ext cx="4176780" cy="757064"/>
            <a:chOff x="5248038" y="1233537"/>
            <a:chExt cx="2780916" cy="504056"/>
          </a:xfrm>
        </p:grpSpPr>
        <p:sp>
          <p:nvSpPr>
            <p:cNvPr id="8" name="矩形 7"/>
            <p:cNvSpPr/>
            <p:nvPr/>
          </p:nvSpPr>
          <p:spPr>
            <a:xfrm>
              <a:off x="5248038" y="1233537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40454" y="1285510"/>
              <a:ext cx="1793901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03239" y="4466293"/>
            <a:ext cx="4176780" cy="757064"/>
            <a:chOff x="5248038" y="3230851"/>
            <a:chExt cx="2780916" cy="504056"/>
          </a:xfrm>
        </p:grpSpPr>
        <p:sp>
          <p:nvSpPr>
            <p:cNvPr id="11" name="矩形 10"/>
            <p:cNvSpPr/>
            <p:nvPr/>
          </p:nvSpPr>
          <p:spPr>
            <a:xfrm>
              <a:off x="5248038" y="3230851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40455" y="3282823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03239" y="2466390"/>
            <a:ext cx="4176780" cy="757064"/>
            <a:chOff x="5248038" y="1899308"/>
            <a:chExt cx="2780916" cy="504056"/>
          </a:xfrm>
        </p:grpSpPr>
        <p:sp>
          <p:nvSpPr>
            <p:cNvPr id="14" name="矩形 13"/>
            <p:cNvSpPr/>
            <p:nvPr/>
          </p:nvSpPr>
          <p:spPr>
            <a:xfrm>
              <a:off x="5248038" y="1899308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40455" y="1951280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03239" y="3466340"/>
            <a:ext cx="4176780" cy="757064"/>
            <a:chOff x="5248038" y="2565079"/>
            <a:chExt cx="2780916" cy="504056"/>
          </a:xfrm>
        </p:grpSpPr>
        <p:sp>
          <p:nvSpPr>
            <p:cNvPr id="17" name="矩形 16"/>
            <p:cNvSpPr/>
            <p:nvPr/>
          </p:nvSpPr>
          <p:spPr>
            <a:xfrm>
              <a:off x="5248038" y="2565079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40455" y="2617051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同心圆 19"/>
          <p:cNvSpPr/>
          <p:nvPr/>
        </p:nvSpPr>
        <p:spPr>
          <a:xfrm>
            <a:off x="6301261" y="1452133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6301261" y="1452133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8168" y="1609897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6313179" y="245208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6313179" y="245208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7386" y="260984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6313179" y="345203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6313179" y="345203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07386" y="360979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6313179" y="4451985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空心弧 32"/>
          <p:cNvSpPr/>
          <p:nvPr/>
        </p:nvSpPr>
        <p:spPr>
          <a:xfrm>
            <a:off x="6313179" y="4451985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7386" y="460974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40533" y="997544"/>
            <a:ext cx="1946736" cy="1874675"/>
            <a:chOff x="811983" y="921345"/>
            <a:chExt cx="1296144" cy="124816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" b="26725"/>
            <a:stretch>
              <a:fillRect/>
            </a:stretch>
          </p:blipFill>
          <p:spPr>
            <a:xfrm>
              <a:off x="811983" y="921345"/>
              <a:ext cx="1296144" cy="102274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15" r="3309" b="9991"/>
            <a:stretch>
              <a:fillRect/>
            </a:stretch>
          </p:blipFill>
          <p:spPr>
            <a:xfrm>
              <a:off x="1029051" y="2026598"/>
              <a:ext cx="879223" cy="1429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954924"/>
            <a:ext cx="2733271" cy="3544914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80256" y="1832084"/>
            <a:ext cx="8206944" cy="4316468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while 4 == 4: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    print('4')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以上代码输出的结果是？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 </a:t>
            </a:r>
            <a:r>
              <a:rPr lang="zh-CN" altLang="en-US">
                <a:solidFill>
                  <a:srgbClr val="FF0000"/>
                </a:solidFill>
              </a:rPr>
              <a:t>输出一次 4。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B </a:t>
            </a:r>
            <a:r>
              <a:rPr lang="zh-CN" altLang="en-US">
                <a:solidFill>
                  <a:srgbClr val="FF0000"/>
                </a:solidFill>
              </a:rPr>
              <a:t>输出四次 4。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 </a:t>
            </a:r>
            <a:r>
              <a:rPr lang="zh-CN" altLang="en-US">
                <a:solidFill>
                  <a:srgbClr val="FF0000"/>
                </a:solidFill>
              </a:rPr>
              <a:t>无限次输出 4，直到程序关闭。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D </a:t>
            </a:r>
            <a:r>
              <a:rPr lang="zh-CN" altLang="en-US">
                <a:solidFill>
                  <a:srgbClr val="FF0000"/>
                </a:solidFill>
              </a:rPr>
              <a:t>语法错误。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954924"/>
            <a:ext cx="2733271" cy="3544914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80256" y="1832084"/>
            <a:ext cx="8206944" cy="4316468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87900" y="2559685"/>
            <a:ext cx="64693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迭代输出序列时（如：列表）使用 for 比 while 更好？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 </a:t>
            </a:r>
            <a:r>
              <a:rPr lang="zh-CN" altLang="en-US"/>
              <a:t>错误，while 比 for 更好。</a:t>
            </a:r>
            <a:endParaRPr lang="zh-CN" altLang="en-US"/>
          </a:p>
          <a:p>
            <a:r>
              <a:rPr lang="en-US" altLang="zh-CN"/>
              <a:t>B </a:t>
            </a:r>
            <a:r>
              <a:rPr lang="zh-CN" altLang="en-US"/>
              <a:t>正确</a:t>
            </a:r>
            <a:endParaRPr lang="zh-CN" altLang="en-US"/>
          </a:p>
          <a:p>
            <a:r>
              <a:rPr lang="en-US" altLang="zh-CN"/>
              <a:t>C </a:t>
            </a:r>
            <a:r>
              <a:rPr lang="zh-CN" altLang="en-US"/>
              <a:t>错误，while 不能用于迭代系列。</a:t>
            </a:r>
            <a:endParaRPr lang="zh-CN" altLang="en-US"/>
          </a:p>
          <a:p>
            <a:r>
              <a:rPr lang="en-US" altLang="zh-CN"/>
              <a:t>D </a:t>
            </a:r>
            <a:r>
              <a:rPr lang="zh-CN" altLang="en-US"/>
              <a:t>错误，for 和 while 都不能用于迭代系列。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954924"/>
            <a:ext cx="2733271" cy="3544914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80256" y="1832084"/>
            <a:ext cx="8206944" cy="4316468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14695" y="2836545"/>
            <a:ext cx="39376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if None:</a:t>
            </a:r>
            <a:endParaRPr lang="zh-CN" altLang="en-US"/>
          </a:p>
          <a:p>
            <a:r>
              <a:rPr lang="zh-CN" altLang="en-US"/>
              <a:t>    print(“Hello”)</a:t>
            </a:r>
            <a:endParaRPr lang="zh-CN" altLang="en-US"/>
          </a:p>
          <a:p>
            <a:r>
              <a:rPr lang="zh-CN" altLang="en-US"/>
              <a:t>以上代码输出的结果是？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False</a:t>
            </a:r>
            <a:endParaRPr lang="zh-CN" altLang="en-US"/>
          </a:p>
          <a:p>
            <a:r>
              <a:rPr lang="zh-CN" altLang="en-US"/>
              <a:t>Hello</a:t>
            </a:r>
            <a:endParaRPr lang="zh-CN" altLang="en-US"/>
          </a:p>
          <a:p>
            <a:r>
              <a:rPr lang="zh-CN" altLang="en-US"/>
              <a:t>没有任何输出</a:t>
            </a:r>
            <a:endParaRPr lang="zh-CN" altLang="en-US"/>
          </a:p>
          <a:p>
            <a:r>
              <a:rPr lang="zh-CN" altLang="en-US"/>
              <a:t>语法错误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954924"/>
            <a:ext cx="2733271" cy="3544914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80256" y="1832084"/>
            <a:ext cx="8206944" cy="4316468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86200" y="3113405"/>
            <a:ext cx="8001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以下哪个描述是正确的？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 </a:t>
            </a:r>
            <a:r>
              <a:rPr lang="zh-CN" altLang="en-US"/>
              <a:t>break 语句用于终止当前循环。</a:t>
            </a:r>
            <a:endParaRPr lang="zh-CN" altLang="en-US"/>
          </a:p>
          <a:p>
            <a:r>
              <a:rPr lang="en-US" altLang="zh-CN"/>
              <a:t>B </a:t>
            </a:r>
            <a:r>
              <a:rPr lang="zh-CN" altLang="en-US"/>
              <a:t>continue 语句用于跳过当前剩余要执行的代码，执行下一次循环。</a:t>
            </a:r>
            <a:endParaRPr lang="zh-CN" altLang="en-US"/>
          </a:p>
          <a:p>
            <a:r>
              <a:rPr lang="en-US" altLang="zh-CN"/>
              <a:t>C </a:t>
            </a:r>
            <a:r>
              <a:rPr lang="zh-CN" altLang="en-US"/>
              <a:t>break 和 continue 语句通常与 if, if...else 和 if...elif...else 语句一起使用。</a:t>
            </a:r>
            <a:endParaRPr lang="zh-CN" altLang="en-US"/>
          </a:p>
          <a:p>
            <a:r>
              <a:rPr lang="en-US" altLang="zh-CN"/>
              <a:t>D </a:t>
            </a:r>
            <a:r>
              <a:rPr lang="zh-CN" altLang="en-US"/>
              <a:t>以上说法都是正确的。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954924"/>
            <a:ext cx="2733271" cy="3544914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80256" y="1832084"/>
            <a:ext cx="8206944" cy="4316468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49570" y="2053590"/>
            <a:ext cx="466852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 char in 'PYTHON STRING':</a:t>
            </a:r>
            <a:endParaRPr lang="zh-CN" altLang="en-US"/>
          </a:p>
          <a:p>
            <a:r>
              <a:rPr lang="zh-CN" altLang="en-US"/>
              <a:t>  if char == ' ':</a:t>
            </a:r>
            <a:endParaRPr lang="zh-CN" altLang="en-US"/>
          </a:p>
          <a:p>
            <a:r>
              <a:rPr lang="zh-CN" altLang="en-US"/>
              <a:t>      break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print(char, end='')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if char == 'O':</a:t>
            </a:r>
            <a:endParaRPr lang="zh-CN" altLang="en-US"/>
          </a:p>
          <a:p>
            <a:r>
              <a:rPr lang="zh-CN" altLang="en-US"/>
              <a:t>      continue</a:t>
            </a:r>
            <a:endParaRPr lang="zh-CN" altLang="en-US"/>
          </a:p>
          <a:p>
            <a:r>
              <a:rPr lang="zh-CN" altLang="en-US"/>
              <a:t>以上代码输出的结果是？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 </a:t>
            </a:r>
            <a:r>
              <a:rPr lang="zh-CN" altLang="en-US"/>
              <a:t>PYTHON</a:t>
            </a:r>
            <a:endParaRPr lang="zh-CN" altLang="en-US"/>
          </a:p>
          <a:p>
            <a:r>
              <a:rPr lang="en-US" altLang="zh-CN"/>
              <a:t>B </a:t>
            </a:r>
            <a:r>
              <a:rPr lang="zh-CN" altLang="en-US"/>
              <a:t>PYTHONSTRING</a:t>
            </a:r>
            <a:endParaRPr lang="zh-CN" altLang="en-US"/>
          </a:p>
          <a:p>
            <a:r>
              <a:rPr lang="en-US" altLang="zh-CN"/>
              <a:t>C </a:t>
            </a:r>
            <a:r>
              <a:rPr lang="zh-CN" altLang="en-US"/>
              <a:t>PYTHN</a:t>
            </a:r>
            <a:endParaRPr lang="zh-CN" altLang="en-US"/>
          </a:p>
          <a:p>
            <a:r>
              <a:rPr lang="en-US" altLang="zh-CN"/>
              <a:t>D </a:t>
            </a:r>
            <a:r>
              <a:rPr lang="zh-CN" altLang="en-US"/>
              <a:t>STRING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954924"/>
            <a:ext cx="2733271" cy="3544914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80256" y="1832084"/>
            <a:ext cx="8206944" cy="4316468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9700" y="3113405"/>
            <a:ext cx="55105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以下关于 pass 哪个描述是正确的？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 </a:t>
            </a:r>
            <a:r>
              <a:rPr lang="zh-CN" altLang="en-US"/>
              <a:t>Python 会忽略 pass 语句，就像忽略注释一样。</a:t>
            </a:r>
            <a:endParaRPr lang="zh-CN" altLang="en-US"/>
          </a:p>
          <a:p>
            <a:r>
              <a:rPr lang="en-US" altLang="zh-CN"/>
              <a:t>B </a:t>
            </a:r>
            <a:r>
              <a:rPr lang="zh-CN" altLang="en-US"/>
              <a:t>pass 语句会终止当前循环。</a:t>
            </a:r>
            <a:endParaRPr lang="zh-CN" altLang="en-US"/>
          </a:p>
          <a:p>
            <a:r>
              <a:rPr lang="en-US" altLang="zh-CN"/>
              <a:t>C </a:t>
            </a:r>
            <a:r>
              <a:rPr lang="zh-CN" altLang="en-US"/>
              <a:t>pass 不做任何事情，一般用做占位语句。</a:t>
            </a:r>
            <a:endParaRPr lang="zh-CN" altLang="en-US"/>
          </a:p>
          <a:p>
            <a:r>
              <a:rPr lang="en-US" altLang="zh-CN"/>
              <a:t>D </a:t>
            </a:r>
            <a:r>
              <a:rPr lang="zh-CN" altLang="en-US"/>
              <a:t>以上说法都是正确的。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954924"/>
            <a:ext cx="2733271" cy="3544914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80256" y="1832084"/>
            <a:ext cx="8206944" cy="4316468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839</Words>
  <Application>WPS 演示</Application>
  <PresentationFormat>自定义</PresentationFormat>
  <Paragraphs>130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Microsoft JhengHei</vt:lpstr>
      <vt:lpstr>微软雅黑</vt:lpstr>
      <vt:lpstr>Adobe Gothic Std B</vt:lpstr>
      <vt:lpstr>Yu Gothic UI Semibold</vt:lpstr>
      <vt:lpstr>Segoe UI Semibold</vt:lpstr>
      <vt:lpstr>新宋体</vt:lpstr>
      <vt:lpstr>Times New Roman</vt:lpstr>
      <vt:lpstr>Vrinda</vt:lpstr>
      <vt:lpstr>Segoe UI Symbol</vt:lpstr>
      <vt:lpstr>Arial Unicode MS</vt:lpstr>
      <vt:lpstr>Calibri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南大Ablock蜘蛛侠编程</Company>
  <LinksUpToDate>false</LinksUpToDate>
  <SharedDoc>false</SharedDoc>
  <HyperlinksChanged>false</HyperlinksChanged>
  <AppVersion>14.0000</AppVersion>
  <Manager>南大Ablock蜘蛛侠编程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</dc:title>
  <dc:creator>南大Ablock蜘蛛侠编程</dc:creator>
  <dc:subject>南大Ablock蜘蛛侠编程</dc:subject>
  <cp:lastModifiedBy>〆XXLLO メ  、  </cp:lastModifiedBy>
  <cp:revision>431</cp:revision>
  <cp:lastPrinted>2018-10-24T16:00:00Z</cp:lastPrinted>
  <dcterms:created xsi:type="dcterms:W3CDTF">2018-10-24T16:00:00Z</dcterms:created>
  <dcterms:modified xsi:type="dcterms:W3CDTF">2021-01-27T14:55:22Z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