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532" r:id="rId3"/>
    <p:sldId id="509" r:id="rId5"/>
    <p:sldId id="510" r:id="rId6"/>
    <p:sldId id="511" r:id="rId7"/>
    <p:sldId id="512" r:id="rId8"/>
    <p:sldId id="513" r:id="rId9"/>
    <p:sldId id="514" r:id="rId10"/>
    <p:sldId id="515" r:id="rId11"/>
    <p:sldId id="466" r:id="rId12"/>
    <p:sldId id="432" r:id="rId13"/>
    <p:sldId id="494" r:id="rId14"/>
    <p:sldId id="496" r:id="rId15"/>
    <p:sldId id="490" r:id="rId16"/>
    <p:sldId id="495" r:id="rId17"/>
    <p:sldId id="488" r:id="rId18"/>
    <p:sldId id="489" r:id="rId19"/>
    <p:sldId id="491" r:id="rId20"/>
    <p:sldId id="477" r:id="rId21"/>
    <p:sldId id="493" r:id="rId22"/>
    <p:sldId id="492" r:id="rId23"/>
    <p:sldId id="497" r:id="rId24"/>
    <p:sldId id="498" r:id="rId25"/>
    <p:sldId id="452" r:id="rId26"/>
    <p:sldId id="533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C523W4u14HA4dy/m6jDg0Q==" hashData="Yg2RHa2WOY/jFABEKrZU8QL8XjM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E7D16"/>
    <a:srgbClr val="EE7D19"/>
    <a:srgbClr val="ED7D31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>
        <p:scale>
          <a:sx n="60" d="100"/>
          <a:sy n="60" d="100"/>
        </p:scale>
        <p:origin x="-1080" y="-168"/>
      </p:cViewPr>
      <p:guideLst>
        <p:guide orient="horz" pos="2319"/>
        <p:guide orient="horz" pos="611"/>
        <p:guide orient="horz" pos="712"/>
        <p:guide orient="horz" pos="3929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8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字符串内置函数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07611" y="164487"/>
              <a:ext cx="306846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串内置函数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2" y="1992105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upper()</a:t>
            </a:r>
            <a:r>
              <a:rPr lang="zh-CN" altLang="en-US" sz="2400" dirty="0" smtClean="0">
                <a:solidFill>
                  <a:srgbClr val="D76213"/>
                </a:solidFill>
              </a:rPr>
              <a:t>语句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7393" y="2964881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将字符串中的小写字符转为大写字符，但是不改变原来字符串的值（不可变序列）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57858" y="4538327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str1="</a:t>
            </a:r>
            <a:r>
              <a:rPr lang="en-US" altLang="zh-CN" sz="2400" dirty="0"/>
              <a:t> abcdefg</a:t>
            </a:r>
            <a:r>
              <a:rPr lang="en-US" altLang="zh-CN" sz="2400" dirty="0" smtClean="0"/>
              <a:t>“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print(str1.upper())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07611" y="164487"/>
              <a:ext cx="306846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串内置函数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2" y="199210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D76213"/>
                </a:solidFill>
              </a:rPr>
              <a:t>lower</a:t>
            </a:r>
            <a:r>
              <a:rPr lang="en-US" altLang="zh-CN" sz="2400" dirty="0" smtClean="0">
                <a:solidFill>
                  <a:srgbClr val="D76213"/>
                </a:solidFill>
              </a:rPr>
              <a:t>()</a:t>
            </a:r>
            <a:r>
              <a:rPr lang="zh-CN" altLang="en-US" sz="2400" dirty="0" smtClean="0">
                <a:solidFill>
                  <a:srgbClr val="D76213"/>
                </a:solidFill>
              </a:rPr>
              <a:t>语句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7393" y="2964881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将字符串中的大写字符转为小写字符，但是不改变原来字符串的值（不可变序列）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57858" y="4538327"/>
            <a:ext cx="7119115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str1="ABCDEFG"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print(str1.lower())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07611" y="164487"/>
              <a:ext cx="306846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串内置函数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2" y="199210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swapcase()</a:t>
            </a:r>
            <a:r>
              <a:rPr lang="zh-CN" altLang="en-US" sz="2400" dirty="0" smtClean="0">
                <a:solidFill>
                  <a:srgbClr val="D76213"/>
                </a:solidFill>
              </a:rPr>
              <a:t>语句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7393" y="2964881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将字符串中的大写字符转为小写字符，</a:t>
            </a:r>
            <a:r>
              <a:rPr lang="zh-CN" altLang="en-US" sz="2400" dirty="0"/>
              <a:t>小</a:t>
            </a:r>
            <a:r>
              <a:rPr lang="zh-CN" altLang="en-US" sz="2400" dirty="0" smtClean="0"/>
              <a:t>写字符转为大写字符</a:t>
            </a:r>
            <a:r>
              <a:rPr lang="zh-CN" altLang="en-US" sz="2400" dirty="0" smtClean="0"/>
              <a:t>（不可变序列）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57858" y="4538327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str1="</a:t>
            </a:r>
            <a:r>
              <a:rPr lang="en-US" altLang="zh-CN" sz="2400" dirty="0" smtClean="0"/>
              <a:t>ABcdEFG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print(str1.swapcase())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07612" y="164487"/>
              <a:ext cx="306846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串内置函数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2" y="1992105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capitalize()</a:t>
            </a:r>
            <a:r>
              <a:rPr lang="zh-CN" altLang="en-US" sz="2400" dirty="0" smtClean="0">
                <a:solidFill>
                  <a:srgbClr val="D76213"/>
                </a:solidFill>
              </a:rPr>
              <a:t>语句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7393" y="2602163"/>
            <a:ext cx="7119115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将字符串的第一个字母变成大写，其它字母小写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94943" y="3646515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str1="</a:t>
            </a:r>
            <a:r>
              <a:rPr lang="en-US" altLang="zh-CN" sz="2400" dirty="0"/>
              <a:t>ablock</a:t>
            </a:r>
            <a:r>
              <a:rPr lang="zh-CN" altLang="en-US" sz="2400" dirty="0"/>
              <a:t>创客教育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print(str1.capitalize</a:t>
            </a:r>
            <a:r>
              <a:rPr lang="en-US" altLang="zh-CN" sz="2400" dirty="0"/>
              <a:t>())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07612" y="164487"/>
              <a:ext cx="306846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串内置函数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2" y="199210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title()</a:t>
            </a:r>
            <a:r>
              <a:rPr lang="zh-CN" altLang="en-US" sz="2400" dirty="0" smtClean="0">
                <a:solidFill>
                  <a:srgbClr val="D76213"/>
                </a:solidFill>
              </a:rPr>
              <a:t>语句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7393" y="2602163"/>
            <a:ext cx="711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每</a:t>
            </a:r>
            <a:r>
              <a:rPr lang="zh-CN" altLang="en-US" sz="2400" dirty="0" smtClean="0"/>
              <a:t>个单词的第一个字母变成大写，其它字母小写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94943" y="3646515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str1=“new chat"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print(str1.title())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07611" y="164487"/>
              <a:ext cx="306846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串内置函数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2" y="1992105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split()</a:t>
            </a:r>
            <a:r>
              <a:rPr lang="zh-CN" altLang="en-US" sz="2400" dirty="0" smtClean="0">
                <a:solidFill>
                  <a:srgbClr val="D76213"/>
                </a:solidFill>
              </a:rPr>
              <a:t>语句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7393" y="2602163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通</a:t>
            </a:r>
            <a:r>
              <a:rPr lang="zh-CN" altLang="en-US" sz="2400" dirty="0" smtClean="0"/>
              <a:t>过指定分隔符对字符串进行切片，如果参数</a:t>
            </a:r>
            <a:r>
              <a:rPr lang="en-US" altLang="zh-CN" sz="2400" dirty="0" smtClean="0"/>
              <a:t>num</a:t>
            </a:r>
            <a:r>
              <a:rPr lang="zh-CN" altLang="en-US" sz="2400" dirty="0" smtClean="0"/>
              <a:t>有指定值，则分隔</a:t>
            </a:r>
            <a:r>
              <a:rPr lang="en-US" altLang="zh-CN" sz="2400" dirty="0" smtClean="0"/>
              <a:t>num+1</a:t>
            </a:r>
            <a:r>
              <a:rPr lang="zh-CN" altLang="en-US" sz="2400" dirty="0" smtClean="0"/>
              <a:t>个子字符串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94943" y="3905620"/>
            <a:ext cx="711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</a:t>
            </a:r>
            <a:r>
              <a:rPr lang="en-US" altLang="zh-CN" sz="2400" dirty="0" smtClean="0"/>
              <a:t>.split(str=“”,num=string.count</a:t>
            </a:r>
            <a:r>
              <a:rPr lang="en-US" altLang="zh-CN" sz="2400" dirty="0" smtClean="0"/>
              <a:t>(str)</a:t>
            </a:r>
            <a:endParaRPr lang="en-US" altLang="zh-CN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109981" y="4778363"/>
            <a:ext cx="89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str----</a:t>
            </a:r>
            <a:r>
              <a:rPr lang="zh-CN" altLang="en-US" sz="2400" dirty="0" smtClean="0">
                <a:solidFill>
                  <a:srgbClr val="FF0000"/>
                </a:solidFill>
              </a:rPr>
              <a:t>分隔符，默认所有空字符，包括空格，换行</a:t>
            </a:r>
            <a:r>
              <a:rPr lang="en-US" altLang="zh-CN" sz="2400" dirty="0" smtClean="0">
                <a:solidFill>
                  <a:srgbClr val="FF0000"/>
                </a:solidFill>
              </a:rPr>
              <a:t>\n</a:t>
            </a:r>
            <a:r>
              <a:rPr lang="zh-CN" altLang="en-US" sz="2400" dirty="0" smtClean="0">
                <a:solidFill>
                  <a:srgbClr val="FF0000"/>
                </a:solidFill>
              </a:rPr>
              <a:t>，制表符</a:t>
            </a:r>
            <a:r>
              <a:rPr lang="en-US" altLang="zh-CN" sz="2400" dirty="0" smtClean="0">
                <a:solidFill>
                  <a:srgbClr val="FF0000"/>
                </a:solidFill>
              </a:rPr>
              <a:t>\t</a:t>
            </a:r>
            <a:r>
              <a:rPr lang="zh-CN" altLang="en-US" sz="2400" dirty="0" smtClean="0">
                <a:solidFill>
                  <a:srgbClr val="FF0000"/>
                </a:solidFill>
              </a:rPr>
              <a:t>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num----</a:t>
            </a:r>
            <a:r>
              <a:rPr lang="zh-CN" altLang="en-US" sz="2400" dirty="0" smtClean="0">
                <a:solidFill>
                  <a:srgbClr val="FF0000"/>
                </a:solidFill>
              </a:rPr>
              <a:t>分隔次数，默认</a:t>
            </a:r>
            <a:r>
              <a:rPr lang="en-US" altLang="zh-CN" sz="2400" dirty="0" smtClean="0">
                <a:solidFill>
                  <a:srgbClr val="FF0000"/>
                </a:solidFill>
              </a:rPr>
              <a:t>-1</a:t>
            </a:r>
            <a:r>
              <a:rPr lang="zh-CN" altLang="en-US" sz="2400" dirty="0" smtClean="0">
                <a:solidFill>
                  <a:srgbClr val="FF0000"/>
                </a:solidFill>
              </a:rPr>
              <a:t>，分隔所有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07612" y="164487"/>
              <a:ext cx="306846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串内置函数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2" y="1992105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split()</a:t>
            </a:r>
            <a:r>
              <a:rPr lang="zh-CN" altLang="en-US" sz="2400" dirty="0" smtClean="0">
                <a:solidFill>
                  <a:srgbClr val="D76213"/>
                </a:solidFill>
              </a:rPr>
              <a:t>语句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4149" y="1899771"/>
            <a:ext cx="711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</a:t>
            </a:r>
            <a:r>
              <a:rPr lang="en-US" altLang="zh-CN" sz="2400" dirty="0" smtClean="0"/>
              <a:t>.split(str=“”,num=string.count</a:t>
            </a:r>
            <a:r>
              <a:rPr lang="en-US" altLang="zh-CN" sz="2400" dirty="0" smtClean="0"/>
              <a:t>(str)</a:t>
            </a:r>
            <a:endParaRPr lang="en-US" altLang="zh-CN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729970" y="2954018"/>
            <a:ext cx="7119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str1="Line1-abcdef \nLine2-abc \nLine3-abcd"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#</a:t>
            </a:r>
            <a:r>
              <a:rPr lang="zh-CN" altLang="en-US" sz="2400" dirty="0"/>
              <a:t>以空格为分隔符，包含</a:t>
            </a:r>
            <a:r>
              <a:rPr lang="en-US" altLang="zh-CN" sz="2400" dirty="0"/>
              <a:t>\n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print(str1.split())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#</a:t>
            </a:r>
            <a:r>
              <a:rPr lang="zh-CN" altLang="en-US" sz="2400" dirty="0"/>
              <a:t>以空格分隔，分隔成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print(str1.split(' ',1</a:t>
            </a:r>
            <a:r>
              <a:rPr lang="en-US" altLang="zh-CN" sz="2400" dirty="0" smtClean="0"/>
              <a:t>))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07611" y="164487"/>
              <a:ext cx="306846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串内置函数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2" y="199210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D76213"/>
                </a:solidFill>
              </a:rPr>
              <a:t>join</a:t>
            </a:r>
            <a:r>
              <a:rPr lang="en-US" altLang="zh-CN" sz="2400" dirty="0" smtClean="0">
                <a:solidFill>
                  <a:srgbClr val="D76213"/>
                </a:solidFill>
              </a:rPr>
              <a:t>()</a:t>
            </a:r>
            <a:r>
              <a:rPr lang="zh-CN" altLang="en-US" sz="2400" dirty="0" smtClean="0">
                <a:solidFill>
                  <a:srgbClr val="D76213"/>
                </a:solidFill>
              </a:rPr>
              <a:t>语句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7393" y="2602163"/>
            <a:ext cx="77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将序列中的元素以指定的字符连接生成一个新的字符串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94943" y="3646515"/>
            <a:ext cx="7119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str1="-"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lista=["a","b","c"]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print(str1.join(lista</a:t>
            </a:r>
            <a:r>
              <a:rPr lang="en-US" altLang="zh-CN" sz="2400" dirty="0"/>
              <a:t>))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1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5282" y="1814218"/>
            <a:ext cx="659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1.</a:t>
            </a:r>
            <a:r>
              <a:rPr lang="zh-CN" altLang="en-US" sz="2400" dirty="0" smtClean="0">
                <a:solidFill>
                  <a:srgbClr val="D76213"/>
                </a:solidFill>
              </a:rPr>
              <a:t>输入一个字符串，程序自动将字符串反转过来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4943" y="3331205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str1=input</a:t>
            </a:r>
            <a:r>
              <a:rPr lang="en-US" altLang="zh-CN" sz="2400" dirty="0"/>
              <a:t>("please input text:")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print(str1[::-</a:t>
            </a:r>
            <a:r>
              <a:rPr lang="en-US" altLang="zh-CN" sz="2400" dirty="0"/>
              <a:t>1])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1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5282" y="1814218"/>
            <a:ext cx="47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2.</a:t>
            </a:r>
            <a:r>
              <a:rPr lang="zh-CN" altLang="en-US" sz="2400" dirty="0" smtClean="0">
                <a:solidFill>
                  <a:srgbClr val="D76213"/>
                </a:solidFill>
              </a:rPr>
              <a:t>输入</a:t>
            </a:r>
            <a:r>
              <a:rPr lang="zh-CN" altLang="en-US" sz="2400" dirty="0">
                <a:solidFill>
                  <a:srgbClr val="D76213"/>
                </a:solidFill>
              </a:rPr>
              <a:t>一</a:t>
            </a:r>
            <a:r>
              <a:rPr lang="zh-CN" altLang="en-US" sz="2400" dirty="0" smtClean="0">
                <a:solidFill>
                  <a:srgbClr val="D76213"/>
                </a:solidFill>
              </a:rPr>
              <a:t>段英文，首字母自动大写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4943" y="3331205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str1=input</a:t>
            </a:r>
            <a:r>
              <a:rPr lang="en-US" altLang="zh-CN" sz="2400" dirty="0"/>
              <a:t>("please input text:")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print(str1.capitalize</a:t>
            </a:r>
            <a:r>
              <a:rPr lang="en-US" altLang="zh-CN" sz="2400" dirty="0"/>
              <a:t>())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49475" y="164487"/>
              <a:ext cx="418465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33800" y="164487"/>
              <a:ext cx="181610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作业回顾</a:t>
              </a:r>
              <a:endParaRPr lang="zh-CN" alt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58515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丰子恺 养蚕</a:t>
            </a:r>
            <a:endParaRPr lang="en-US" altLang="zh-CN" sz="2400" dirty="0" smtClean="0">
              <a:solidFill>
                <a:srgbClr val="EE7D16"/>
              </a:solidFill>
            </a:endParaRPr>
          </a:p>
          <a:p>
            <a:r>
              <a:rPr lang="zh-CN" altLang="en-US" sz="2000" dirty="0" smtClean="0"/>
              <a:t>那</a:t>
            </a:r>
            <a:r>
              <a:rPr lang="zh-CN" altLang="en-US" sz="2000" dirty="0"/>
              <a:t>是我五六岁时，我祖母在世的事。我祖母是一个豪爽而善于享乐的人。不但良辰佳节不肯轻轻放过，就是养蚕，也每年大规模地举行。其实，我长大后才晓得，祖母养蚕并非专为图利，叶贵的年头常要蚀本，然而她喜欢这暮春的点缀，故每年大规模地举行。我所喜欢的，最初是蚕落地铺。那时我们的三开间的厅上，地上统是蚕，架着经纬的跳板，以便通行及饲叶。蒋五伯挑了担到地里去采叶，我与诸姐跟了去，去吃桑葚。蚕落地铺的时候，桑葚已很紫很甜了，比杨梅好吃得多。我们吃饱之后，又用一张大叶做一只碗，采了一碗桑葚，跟了蒋五伯回来。蒋五伯饲蚕，我就以走跳板为戏乐，常常失足翻落在地铺里，压死许多蚕宝宝。祖母忙喊蒋五伯抱我起来，不许我再走。然而这满屋的跳板，像棋盘街一样，又很低，走起来一点也不怕，真是有趣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1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5282" y="1814218"/>
            <a:ext cx="905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D76213"/>
                </a:solidFill>
              </a:rPr>
              <a:t>3</a:t>
            </a:r>
            <a:r>
              <a:rPr lang="en-US" altLang="zh-CN" sz="2400" dirty="0" smtClean="0">
                <a:solidFill>
                  <a:srgbClr val="D76213"/>
                </a:solidFill>
              </a:rPr>
              <a:t>.</a:t>
            </a:r>
            <a:r>
              <a:rPr lang="zh-CN" altLang="en-US" sz="2400" dirty="0" smtClean="0">
                <a:solidFill>
                  <a:srgbClr val="D76213"/>
                </a:solidFill>
              </a:rPr>
              <a:t>输入一段英文，程序自动将英文字符，大写转小写，小写转大写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4943" y="3331205"/>
            <a:ext cx="71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str1=input</a:t>
            </a:r>
            <a:r>
              <a:rPr lang="en-US" altLang="zh-CN" sz="2400" dirty="0"/>
              <a:t>("please input text:")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print(str1.swapcase</a:t>
            </a:r>
            <a:r>
              <a:rPr lang="en-US" altLang="zh-CN" sz="2400" dirty="0"/>
              <a:t>())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1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5282" y="1814218"/>
            <a:ext cx="844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4</a:t>
            </a:r>
            <a:r>
              <a:rPr lang="en-US" altLang="zh-CN" sz="2400" dirty="0" smtClean="0">
                <a:solidFill>
                  <a:srgbClr val="D76213"/>
                </a:solidFill>
              </a:rPr>
              <a:t>.</a:t>
            </a:r>
            <a:r>
              <a:rPr lang="zh-CN" altLang="en-US" sz="2400" dirty="0" smtClean="0">
                <a:solidFill>
                  <a:srgbClr val="D76213"/>
                </a:solidFill>
              </a:rPr>
              <a:t>将下面序列中的几句话用逗号连接成字符串，并首字母大写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47378" y="2578625"/>
            <a:ext cx="7797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lst=["the colors in the rainbow are red",\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"orange","yellow","green","cyan","blue and purple."]</a:t>
            </a:r>
            <a:endParaRPr lang="en-US" altLang="zh-CN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47378" y="3785763"/>
            <a:ext cx="4560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str1</a:t>
            </a:r>
            <a:r>
              <a:rPr lang="en-US" altLang="zh-CN" sz="2400" dirty="0"/>
              <a:t>=","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str2=str1.join(lst)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str3=str2.capitalize()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print(str3)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1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5282" y="1814218"/>
            <a:ext cx="6904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5</a:t>
            </a:r>
            <a:r>
              <a:rPr lang="en-US" altLang="zh-CN" sz="2400" dirty="0" smtClean="0">
                <a:solidFill>
                  <a:srgbClr val="D76213"/>
                </a:solidFill>
              </a:rPr>
              <a:t>.</a:t>
            </a:r>
            <a:r>
              <a:rPr lang="zh-CN" altLang="en-US" sz="2400" dirty="0" smtClean="0">
                <a:solidFill>
                  <a:srgbClr val="D76213"/>
                </a:solidFill>
              </a:rPr>
              <a:t>将下面颜色值</a:t>
            </a:r>
            <a:r>
              <a:rPr lang="zh-CN" altLang="en-US" sz="2400" dirty="0" smtClean="0">
                <a:solidFill>
                  <a:srgbClr val="D76213"/>
                </a:solidFill>
              </a:rPr>
              <a:t>按逗号</a:t>
            </a:r>
            <a:r>
              <a:rPr lang="zh-CN" altLang="en-US" sz="2400" dirty="0" smtClean="0">
                <a:solidFill>
                  <a:srgbClr val="D76213"/>
                </a:solidFill>
              </a:rPr>
              <a:t>分隔出来，并存放于列表中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47378" y="2578625"/>
            <a:ext cx="779754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a=“red,orange,yellow,green,cyan,blue,purple"]</a:t>
            </a:r>
            <a:endParaRPr lang="en-US" altLang="zh-CN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47378" y="3785763"/>
            <a:ext cx="7542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str1="red,orange,yellow,green,cyan,blue,purple"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lst=str1.split(",")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print(lst)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0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小结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746705" y="1451647"/>
            <a:ext cx="6044344" cy="4790977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29579" y="1562433"/>
            <a:ext cx="51700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EE7D19"/>
                </a:solidFill>
              </a:rPr>
              <a:t>字符</a:t>
            </a:r>
            <a:r>
              <a:rPr lang="zh-CN" altLang="en-US" sz="2400" dirty="0" smtClean="0">
                <a:solidFill>
                  <a:srgbClr val="EE7D19"/>
                </a:solidFill>
              </a:rPr>
              <a:t>串内置方法</a:t>
            </a:r>
            <a:endParaRPr lang="en-US" altLang="zh-CN" sz="2400" dirty="0" smtClean="0">
              <a:solidFill>
                <a:srgbClr val="EE7D1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</a:rPr>
              <a:t>小写变大写                   </a:t>
            </a:r>
            <a:r>
              <a:rPr lang="en-US" altLang="zh-CN" sz="2400" dirty="0">
                <a:solidFill>
                  <a:schemeClr val="accent1"/>
                </a:solidFill>
              </a:rPr>
              <a:t>upper()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</a:rPr>
              <a:t>大写变小写                 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lower()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3.</a:t>
            </a:r>
            <a:r>
              <a:rPr lang="zh-CN" altLang="en-US" sz="2400" dirty="0">
                <a:solidFill>
                  <a:srgbClr val="FF0000"/>
                </a:solidFill>
              </a:rPr>
              <a:t>大小写互换                 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swapcase()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4.</a:t>
            </a:r>
            <a:r>
              <a:rPr lang="zh-CN" altLang="en-US" sz="2400" dirty="0" smtClean="0">
                <a:solidFill>
                  <a:srgbClr val="FF0000"/>
                </a:solidFill>
              </a:rPr>
              <a:t>首字母大写                   </a:t>
            </a:r>
            <a:r>
              <a:rPr lang="en-US" altLang="zh-CN" sz="2400" dirty="0">
                <a:solidFill>
                  <a:schemeClr val="accent1"/>
                </a:solidFill>
              </a:rPr>
              <a:t>capitalize()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5.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每个单词的首字母大写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title()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6.</a:t>
            </a:r>
            <a:r>
              <a:rPr lang="zh-CN" altLang="en-US" sz="2400" dirty="0" smtClean="0">
                <a:solidFill>
                  <a:srgbClr val="FF0000"/>
                </a:solidFill>
              </a:rPr>
              <a:t>分隔字符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                     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split()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7.</a:t>
            </a:r>
            <a:r>
              <a:rPr lang="zh-CN" altLang="en-US" sz="2400" dirty="0" smtClean="0">
                <a:solidFill>
                  <a:srgbClr val="FF0000"/>
                </a:solidFill>
              </a:rPr>
              <a:t>连接序列中的元素       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join()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135" y="1896188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  <a:endParaRPr lang="zh-CN" altLang="en-US" sz="1705"/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  <a:endParaRPr lang="zh-CN" altLang="en-US" sz="265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输入一个中文汉字，检索这个汉字是否在文章段落里面。如：蚕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1026" name="Picture 2" descr="C:\Users\ADMINI~1.USE\AppData\Local\Temp\WeChat Files\8e880129505af221b15f7af836288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61" y="3057564"/>
            <a:ext cx="5452056" cy="26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49475" y="164487"/>
            <a:ext cx="418465" cy="798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4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egoe UI Semibold" panose="020B0702040204020203" pitchFamily="34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3800" y="164487"/>
            <a:ext cx="181610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rPr>
              <a:t>作业回顾</a:t>
            </a:r>
            <a:endParaRPr lang="zh-CN" altLang="en-US" sz="32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rinda" panose="020B0502040204020203" pitchFamily="34" charset="0"/>
              <a:ea typeface="宋体" panose="02010600030101010101" pitchFamily="2" charset="-122"/>
              <a:cs typeface="Vrind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检查在刚才的文中，祖母出现了几次？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2" name="Picture 2" descr="C:\Users\ADMINI~1.USE\AppData\Local\Temp\WeChat Files\e336d309a1845269822ce2756fcd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77" y="3584542"/>
            <a:ext cx="6056842" cy="123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49475" y="164487"/>
            <a:ext cx="418465" cy="798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4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egoe UI Semibold" panose="020B0702040204020203" pitchFamily="34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3800" y="164487"/>
            <a:ext cx="181610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rPr>
              <a:t>作业回顾</a:t>
            </a:r>
            <a:endParaRPr lang="zh-CN" altLang="en-US" sz="32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rinda" panose="020B0502040204020203" pitchFamily="34" charset="0"/>
              <a:ea typeface="宋体" panose="02010600030101010101" pitchFamily="2" charset="-122"/>
              <a:cs typeface="Vrind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检查在刚才的文中一共有几句话？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1a70ded6b9986e6271f7f92af347b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87" y="3729674"/>
            <a:ext cx="6396341" cy="128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49475" y="164487"/>
            <a:ext cx="418465" cy="798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4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egoe UI Semibold" panose="020B0702040204020203" pitchFamily="34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3800" y="164487"/>
            <a:ext cx="181610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rPr>
              <a:t>作业回顾</a:t>
            </a:r>
            <a:endParaRPr lang="zh-CN" altLang="en-US" sz="32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rinda" panose="020B0502040204020203" pitchFamily="34" charset="0"/>
              <a:ea typeface="宋体" panose="02010600030101010101" pitchFamily="2" charset="-122"/>
              <a:cs typeface="Vrind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请输出上面文章的第一句话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3074" name="Picture 2" descr="C:\Users\ADMINI~1.USE\AppData\Local\Temp\WeChat Files\7a962495ba9f40cf315c1cd866dc5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8" y="3599069"/>
            <a:ext cx="7135423" cy="138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49475" y="164487"/>
            <a:ext cx="418465" cy="798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4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egoe UI Semibold" panose="020B0702040204020203" pitchFamily="34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3800" y="164487"/>
            <a:ext cx="181610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rPr>
              <a:t>作业回顾</a:t>
            </a:r>
            <a:endParaRPr lang="zh-CN" altLang="en-US" sz="32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rinda" panose="020B0502040204020203" pitchFamily="34" charset="0"/>
              <a:ea typeface="宋体" panose="02010600030101010101" pitchFamily="2" charset="-122"/>
              <a:cs typeface="Vrind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请输出上面文章的第三句话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4098" name="Picture 2" descr="C:\Users\ADMINI~1.USE\AppData\Local\Temp\WeChat Files\2a27af4fe3ecec52c96e22fbbae8d8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9" y="3341791"/>
            <a:ext cx="6765816" cy="165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49475" y="164487"/>
            <a:ext cx="418465" cy="798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4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egoe UI Semibold" panose="020B0702040204020203" pitchFamily="34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3800" y="164487"/>
            <a:ext cx="181610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rPr>
              <a:t>作业回顾</a:t>
            </a:r>
            <a:endParaRPr lang="zh-CN" altLang="en-US" sz="32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rinda" panose="020B0502040204020203" pitchFamily="34" charset="0"/>
              <a:ea typeface="宋体" panose="02010600030101010101" pitchFamily="2" charset="-122"/>
              <a:cs typeface="Vrind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请将下面的两句话插入到文章的末尾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9242" y="2711619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这真是一年一度的难得的乐事！所以虽然祖母禁止，我总是每天要去走。</a:t>
            </a:r>
            <a:endParaRPr lang="zh-CN" altLang="en-US" sz="2400" dirty="0"/>
          </a:p>
        </p:txBody>
      </p:sp>
      <p:pic>
        <p:nvPicPr>
          <p:cNvPr id="5122" name="Picture 2" descr="C:\Users\ADMINI~1.USE\AppData\Local\Temp\WeChat Files\cdfe191b17d6adbe7c4bc44838b59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59" y="3828133"/>
            <a:ext cx="7508773" cy="15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49475" y="164487"/>
            <a:ext cx="418465" cy="798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4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egoe UI Semibold" panose="020B0702040204020203" pitchFamily="34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3800" y="164487"/>
            <a:ext cx="181610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rPr>
              <a:t>作业回顾</a:t>
            </a:r>
            <a:endParaRPr lang="zh-CN" altLang="en-US" sz="32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rinda" panose="020B0502040204020203" pitchFamily="34" charset="0"/>
              <a:ea typeface="宋体" panose="02010600030101010101" pitchFamily="2" charset="-122"/>
              <a:cs typeface="Vrind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40267" y="164487"/>
              <a:ext cx="436880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*</a:t>
              </a:r>
              <a:endPara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0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29484d8dd467b6e5d2782019ea062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14" y="894183"/>
            <a:ext cx="9195991" cy="57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2224</Words>
  <Application>WPS 演示</Application>
  <PresentationFormat>自定义</PresentationFormat>
  <Paragraphs>222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Microsoft JhengHei</vt:lpstr>
      <vt:lpstr>微软雅黑</vt:lpstr>
      <vt:lpstr>Calibri</vt:lpstr>
      <vt:lpstr>Segoe UI Semibold</vt:lpstr>
      <vt:lpstr>新宋体</vt:lpstr>
      <vt:lpstr>Times New Roman</vt:lpstr>
      <vt:lpstr>Vrinda</vt:lpstr>
      <vt:lpstr>Segoe UI Symbol</vt:lpstr>
      <vt:lpstr>Arial Unicode MS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南大Ablock蜘蛛侠编程</Company>
  <LinksUpToDate>false</LinksUpToDate>
  <SharedDoc>false</SharedDoc>
  <HyperlinksChanged>false</HyperlinksChanged>
  <AppVersion>14.0000</AppVersion>
  <Manager>南大Ablock蜘蛛侠编程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creator>南大Ablock蜘蛛侠编程</dc:creator>
  <dc:subject>南大Ablock蜘蛛侠编程</dc:subject>
  <cp:lastModifiedBy>〆XXLLO メ  、  </cp:lastModifiedBy>
  <cp:revision>462</cp:revision>
  <cp:lastPrinted>2018-10-24T16:00:00Z</cp:lastPrinted>
  <dcterms:created xsi:type="dcterms:W3CDTF">2018-10-24T16:00:00Z</dcterms:created>
  <dcterms:modified xsi:type="dcterms:W3CDTF">2021-01-27T14:54:46Z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