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519" r:id="rId3"/>
    <p:sldId id="307" r:id="rId5"/>
    <p:sldId id="466" r:id="rId6"/>
    <p:sldId id="431" r:id="rId7"/>
    <p:sldId id="476" r:id="rId8"/>
    <p:sldId id="474" r:id="rId9"/>
    <p:sldId id="432" r:id="rId10"/>
    <p:sldId id="477" r:id="rId11"/>
    <p:sldId id="497" r:id="rId12"/>
    <p:sldId id="499" r:id="rId13"/>
    <p:sldId id="498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75" r:id="rId24"/>
    <p:sldId id="487" r:id="rId25"/>
    <p:sldId id="452" r:id="rId26"/>
    <p:sldId id="493" r:id="rId27"/>
    <p:sldId id="494" r:id="rId28"/>
    <p:sldId id="496" r:id="rId29"/>
    <p:sldId id="495" r:id="rId30"/>
    <p:sldId id="518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CZAzr7axdNt9gUzYlMEYA==" hashData="rIAUVRoURL+7fo/fFV136u7RqYQ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E7D16"/>
    <a:srgbClr val="EE7D19"/>
    <a:srgbClr val="ED7D31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162"/>
      </p:cViewPr>
      <p:guideLst>
        <p:guide orient="horz" pos="2355"/>
        <p:guide orient="horz" pos="648"/>
        <p:guide orient="horz" pos="712"/>
        <p:guide orient="horz" pos="3932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字符串</a:t>
            </a:r>
            <a:r>
              <a:rPr lang="en-US" altLang="zh-CN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fomat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、</a:t>
            </a:r>
            <a:r>
              <a:rPr lang="en-US" altLang="zh-CN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str.format()</a:t>
            </a:r>
            <a:endParaRPr lang="en-US" altLang="zh-CN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en-US" altLang="zh-CN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f-string</a:t>
            </a:r>
            <a:endParaRPr lang="en-US" altLang="zh-CN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86890" y="1489075"/>
            <a:ext cx="9311005" cy="461581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7715" y="1781175"/>
            <a:ext cx="86563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、花括号个数可以少于位置参数的个数。</a:t>
            </a:r>
            <a:endParaRPr lang="zh-CN" altLang="en-US" sz="3200"/>
          </a:p>
          <a:p>
            <a:endParaRPr lang="zh-CN" altLang="en-US" sz="3200"/>
          </a:p>
          <a:p>
            <a:r>
              <a:rPr sz="3200"/>
              <a:t># 花括号个数可以少于位置参数的个数</a:t>
            </a:r>
            <a:r>
              <a:rPr lang="zh-CN" sz="3200"/>
              <a:t>，如下：</a:t>
            </a:r>
            <a:endParaRPr lang="zh-CN" sz="3200"/>
          </a:p>
          <a:p>
            <a:endParaRPr sz="3200"/>
          </a:p>
          <a:p>
            <a:r>
              <a:rPr sz="3200"/>
              <a:t>&gt;&gt;&gt;print('我爱吃{}和{}。'.format('香蕉', '苹果', '</a:t>
            </a:r>
            <a:r>
              <a:rPr lang="zh-CN" sz="3200"/>
              <a:t>榴莲</a:t>
            </a:r>
            <a:r>
              <a:rPr sz="3200"/>
              <a:t>'))</a:t>
            </a:r>
            <a:endParaRPr sz="3200"/>
          </a:p>
          <a:p>
            <a:endParaRPr sz="3200"/>
          </a:p>
          <a:p>
            <a:r>
              <a:rPr sz="3200"/>
              <a:t>我爱吃香蕉和苹果。</a:t>
            </a:r>
            <a:endParaRPr sz="3200"/>
          </a:p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86890" y="1489075"/>
            <a:ext cx="9311005" cy="461581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8165" y="1878965"/>
            <a:ext cx="922782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zh-CN" altLang="en-US" sz="3200">
                <a:sym typeface="+mn-ea"/>
              </a:rPr>
              <a:t>花括号个数多于位置参数的个数则会报错！</a:t>
            </a:r>
            <a:endParaRPr lang="zh-CN" altLang="en-US" sz="3200"/>
          </a:p>
          <a:p>
            <a:endParaRPr lang="zh-CN" altLang="en-US" sz="3200"/>
          </a:p>
          <a:p>
            <a:r>
              <a:rPr sz="3200"/>
              <a:t># </a:t>
            </a:r>
            <a:r>
              <a:rPr sz="3200">
                <a:sym typeface="+mn-ea"/>
              </a:rPr>
              <a:t> 花括号个数多于位置参数的个数则会报错</a:t>
            </a:r>
            <a:r>
              <a:rPr lang="zh-CN" sz="3200"/>
              <a:t>，如下：</a:t>
            </a:r>
            <a:endParaRPr lang="zh-CN" sz="3200"/>
          </a:p>
          <a:p>
            <a:endParaRPr sz="3200"/>
          </a:p>
          <a:p>
            <a:r>
              <a:rPr sz="3200"/>
              <a:t>&gt;&gt;&gt; print('我还吃{}和{}。'.format('西红柿'))</a:t>
            </a:r>
            <a:endParaRPr sz="3200"/>
          </a:p>
          <a:p>
            <a:endParaRPr sz="3200"/>
          </a:p>
          <a:p>
            <a:r>
              <a:rPr sz="3200"/>
              <a:t> </a:t>
            </a:r>
            <a:r>
              <a:rPr sz="3200">
                <a:solidFill>
                  <a:srgbClr val="FF0000"/>
                </a:solidFill>
              </a:rPr>
              <a:t>IndexError: tuple index out of range</a:t>
            </a:r>
            <a:endParaRPr sz="3200">
              <a:solidFill>
                <a:srgbClr val="FF0000"/>
              </a:solidFill>
            </a:endParaRPr>
          </a:p>
          <a:p>
            <a:endParaRPr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72376" y="1477975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5282" y="17612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D76213"/>
                </a:solidFill>
              </a:rPr>
              <a:t>位置映射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713" y="2630805"/>
            <a:ext cx="821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编写一个帮助老师进行学生名单和成绩一一对应起来，并且输出在一行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6263" y="3900717"/>
            <a:ext cx="8142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name = ("</a:t>
            </a:r>
            <a:r>
              <a:rPr lang="zh-CN" altLang="en-US" sz="2000" dirty="0"/>
              <a:t>张三</a:t>
            </a:r>
            <a:r>
              <a:rPr lang="en-US" altLang="zh-CN" sz="2000" dirty="0"/>
              <a:t>","</a:t>
            </a:r>
            <a:r>
              <a:rPr lang="zh-CN" altLang="en-US" sz="2000" dirty="0"/>
              <a:t>李四</a:t>
            </a:r>
            <a:r>
              <a:rPr lang="en-US" altLang="zh-CN" sz="2000" dirty="0"/>
              <a:t>","</a:t>
            </a:r>
            <a:r>
              <a:rPr lang="zh-CN" altLang="en-US" sz="2000" dirty="0"/>
              <a:t>王二小</a:t>
            </a:r>
            <a:r>
              <a:rPr lang="en-US" altLang="zh-CN" sz="2000" dirty="0"/>
              <a:t>","</a:t>
            </a:r>
            <a:r>
              <a:rPr lang="zh-CN" altLang="en-US" sz="2000" dirty="0"/>
              <a:t>马云</a:t>
            </a:r>
            <a:r>
              <a:rPr lang="en-US" altLang="zh-CN" sz="2000" dirty="0"/>
              <a:t>","</a:t>
            </a:r>
            <a:r>
              <a:rPr lang="zh-CN" altLang="en-US" sz="2000" dirty="0"/>
              <a:t>张三丰</a:t>
            </a:r>
            <a:r>
              <a:rPr lang="en-US" altLang="zh-CN" sz="2000" dirty="0"/>
              <a:t>","</a:t>
            </a:r>
            <a:r>
              <a:rPr lang="zh-CN" altLang="en-US" sz="2000" dirty="0"/>
              <a:t>马琦</a:t>
            </a:r>
            <a:r>
              <a:rPr lang="en-US" altLang="zh-CN" sz="2000" dirty="0"/>
              <a:t>","</a:t>
            </a:r>
            <a:r>
              <a:rPr lang="zh-CN" altLang="en-US" sz="2000" dirty="0"/>
              <a:t>李丽</a:t>
            </a:r>
            <a:r>
              <a:rPr lang="en-US" altLang="zh-CN" sz="2000" dirty="0"/>
              <a:t>","</a:t>
            </a:r>
            <a:r>
              <a:rPr lang="zh-CN" altLang="en-US" sz="2000" dirty="0"/>
              <a:t>关羽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math = [90,78,88,75,98,96,89,97]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chinese = [98,92,83,90,96,92,95,98]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72376" y="1477975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5282" y="17612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D76213"/>
                </a:solidFill>
              </a:rPr>
              <a:t>位置映射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713" y="2630805"/>
            <a:ext cx="821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编写一个帮助老师进行学生名单和成绩一一对应起来，并且输出在一行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026" name="Picture 2" descr="C:\Users\ADMINI~1.USE\AppData\Local\Temp\WeChat Files\7250987c9cc1693ab3ffd29fe8b6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20" y="3785762"/>
            <a:ext cx="8192644" cy="211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908624" y="1489277"/>
            <a:ext cx="10151882" cy="4615574"/>
            <a:chOff x="1786580" y="1489277"/>
            <a:chExt cx="9310733" cy="4615574"/>
          </a:xfrm>
        </p:grpSpPr>
        <p:sp>
          <p:nvSpPr>
            <p:cNvPr id="67" name="圆角矩形 66"/>
            <p:cNvSpPr/>
            <p:nvPr/>
          </p:nvSpPr>
          <p:spPr>
            <a:xfrm>
              <a:off x="1786580" y="1489277"/>
              <a:ext cx="9310733" cy="4615574"/>
            </a:xfrm>
            <a:prstGeom prst="roundRect">
              <a:avLst>
                <a:gd name="adj" fmla="val 2302"/>
              </a:avLst>
            </a:prstGeom>
            <a:solidFill>
              <a:srgbClr val="FFF7EA"/>
            </a:solidFill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D76213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65282" y="1761273"/>
              <a:ext cx="181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D76213"/>
                  </a:solidFill>
                </a:rPr>
                <a:t>2.</a:t>
              </a:r>
              <a:r>
                <a:rPr lang="zh-CN" altLang="en-US" sz="2400" dirty="0" smtClean="0">
                  <a:solidFill>
                    <a:srgbClr val="D76213"/>
                  </a:solidFill>
                </a:rPr>
                <a:t>关键字映射</a:t>
              </a:r>
              <a:endParaRPr lang="zh-CN" altLang="en-US" sz="2400" dirty="0">
                <a:solidFill>
                  <a:srgbClr val="D76213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5664" y="3547508"/>
              <a:ext cx="92116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“｛</a:t>
              </a:r>
              <a:r>
                <a:rPr lang="en-US" altLang="zh-CN" sz="2000" dirty="0" smtClean="0">
                  <a:solidFill>
                    <a:schemeClr val="accent5"/>
                  </a:solidFill>
                </a:rPr>
                <a:t>server</a:t>
              </a:r>
              <a:r>
                <a:rPr lang="zh-CN" altLang="en-US" sz="2000" dirty="0" smtClean="0"/>
                <a:t>｝｛</a:t>
              </a:r>
              <a:r>
                <a:rPr lang="en-US" altLang="zh-CN" sz="2000" dirty="0" smtClean="0"/>
                <a:t>0</a:t>
              </a:r>
              <a:r>
                <a:rPr lang="zh-CN" altLang="en-US" sz="2000" dirty="0" smtClean="0"/>
                <a:t>｝</a:t>
              </a:r>
              <a:r>
                <a:rPr lang="zh-CN" altLang="en-US" sz="2000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000" dirty="0" smtClean="0"/>
                <a:t>｛</a:t>
              </a:r>
              <a:r>
                <a:rPr lang="en-US" altLang="zh-CN" sz="2000" dirty="0" smtClean="0"/>
                <a:t>1</a:t>
              </a:r>
              <a:r>
                <a:rPr lang="zh-CN" altLang="en-US" sz="2000" dirty="0" smtClean="0"/>
                <a:t>｝”</a:t>
              </a:r>
              <a:r>
                <a:rPr lang="en-US" altLang="zh-CN" sz="2000" dirty="0" smtClean="0"/>
                <a:t>.format(‘192.168.0.100’, </a:t>
              </a:r>
              <a:r>
                <a:rPr lang="en-US" altLang="zh-CN" sz="2000" dirty="0"/>
                <a:t>‘</a:t>
              </a:r>
              <a:r>
                <a:rPr lang="en-US" altLang="zh-CN" sz="2000" dirty="0" smtClean="0"/>
                <a:t>8080’,</a:t>
              </a:r>
              <a:r>
                <a:rPr lang="en-US" altLang="zh-CN" sz="2000" dirty="0" smtClean="0">
                  <a:solidFill>
                    <a:schemeClr val="accent5"/>
                  </a:solidFill>
                </a:rPr>
                <a:t>sever</a:t>
              </a:r>
              <a:r>
                <a:rPr lang="en-US" altLang="zh-CN" sz="2000" dirty="0" smtClean="0"/>
                <a:t>=‘Web Server Info:’)</a:t>
              </a:r>
              <a:endParaRPr lang="en-US" altLang="zh-CN" sz="2000" dirty="0" smtClean="0"/>
            </a:p>
          </p:txBody>
        </p:sp>
        <p:sp>
          <p:nvSpPr>
            <p:cNvPr id="8" name="右大括号 7"/>
            <p:cNvSpPr/>
            <p:nvPr/>
          </p:nvSpPr>
          <p:spPr>
            <a:xfrm rot="5400000">
              <a:off x="5369193" y="1358807"/>
              <a:ext cx="349971" cy="5881745"/>
            </a:xfrm>
            <a:prstGeom prst="rightBrace">
              <a:avLst/>
            </a:prstGeom>
            <a:solidFill>
              <a:srgbClr val="FFF7EA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2101" y="4787063"/>
              <a:ext cx="3056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5"/>
                  </a:solidFill>
                </a:rPr>
                <a:t>关键字</a:t>
              </a:r>
              <a:r>
                <a:rPr lang="zh-CN" altLang="en-US" sz="2400" dirty="0" smtClean="0">
                  <a:solidFill>
                    <a:schemeClr val="accent5"/>
                  </a:solidFill>
                </a:rPr>
                <a:t>映射关系</a:t>
              </a:r>
              <a:endParaRPr lang="zh-CN" alt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20" name="右大括号 19"/>
            <p:cNvSpPr/>
            <p:nvPr/>
          </p:nvSpPr>
          <p:spPr>
            <a:xfrm rot="16200000">
              <a:off x="5743321" y="1277465"/>
              <a:ext cx="349967" cy="4061100"/>
            </a:xfrm>
            <a:prstGeom prst="rightBrace">
              <a:avLst/>
            </a:prstGeom>
            <a:solidFill>
              <a:srgbClr val="FFF7E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肘形连接符 10"/>
            <p:cNvCxnSpPr/>
            <p:nvPr/>
          </p:nvCxnSpPr>
          <p:spPr>
            <a:xfrm rot="10800000" flipV="1">
              <a:off x="3887755" y="2171259"/>
              <a:ext cx="2560418" cy="1470492"/>
            </a:xfrm>
            <a:prstGeom prst="bentConnector3">
              <a:avLst>
                <a:gd name="adj1" fmla="val 1023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54501" y="1992105"/>
              <a:ext cx="3493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/>
                  </a:solidFill>
                </a:rPr>
                <a:t>字符串间的分隔符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0806" y="2425144"/>
              <a:ext cx="35613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(‘192.168.0.100’,’8080’)</a:t>
              </a:r>
              <a:r>
                <a:rPr lang="zh-CN" altLang="en-US" sz="2000" dirty="0" smtClean="0"/>
                <a:t>是元组，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｛</a:t>
              </a:r>
              <a:r>
                <a:rPr lang="en-US" altLang="zh-CN" sz="2000" dirty="0" smtClean="0"/>
                <a:t>0</a:t>
              </a:r>
              <a:r>
                <a:rPr lang="zh-CN" altLang="en-US" sz="2000" dirty="0" smtClean="0"/>
                <a:t>｝｛</a:t>
              </a:r>
              <a:r>
                <a:rPr lang="en-US" altLang="zh-CN" sz="2000" dirty="0" smtClean="0"/>
                <a:t>1</a:t>
              </a:r>
              <a:r>
                <a:rPr lang="zh-CN" altLang="en-US" sz="2000" dirty="0" smtClean="0"/>
                <a:t>｝是元组索引值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72376" y="1477974"/>
            <a:ext cx="9310733" cy="4985887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5282" y="17612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D76213"/>
                </a:solidFill>
              </a:rPr>
              <a:t>关键字</a:t>
            </a:r>
            <a:r>
              <a:rPr lang="zh-CN" altLang="en-US" sz="2400" dirty="0" smtClean="0">
                <a:solidFill>
                  <a:srgbClr val="D76213"/>
                </a:solidFill>
              </a:rPr>
              <a:t>映射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713" y="2362792"/>
            <a:ext cx="821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编写一个帮助老师进行学生名单和成绩一一对应起来，并且输出在一行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2050" name="Picture 2" descr="C:\Users\ADMINI~1.USE\AppData\Local\Temp\WeChat Files\d1ab4f3c984371756c6373bc381ae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48" y="3406443"/>
            <a:ext cx="8059275" cy="27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908624" y="1489277"/>
            <a:ext cx="10151882" cy="4615574"/>
            <a:chOff x="1786580" y="1489277"/>
            <a:chExt cx="9310733" cy="4615574"/>
          </a:xfrm>
        </p:grpSpPr>
        <p:sp>
          <p:nvSpPr>
            <p:cNvPr id="67" name="圆角矩形 66"/>
            <p:cNvSpPr/>
            <p:nvPr/>
          </p:nvSpPr>
          <p:spPr>
            <a:xfrm>
              <a:off x="1786580" y="1489277"/>
              <a:ext cx="9310733" cy="4615574"/>
            </a:xfrm>
            <a:prstGeom prst="roundRect">
              <a:avLst>
                <a:gd name="adj" fmla="val 2302"/>
              </a:avLst>
            </a:prstGeom>
            <a:solidFill>
              <a:srgbClr val="FFF7EA"/>
            </a:solidFill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D76213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65282" y="1761273"/>
              <a:ext cx="1533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D76213"/>
                  </a:solidFill>
                </a:rPr>
                <a:t>3.</a:t>
              </a:r>
              <a:r>
                <a:rPr lang="zh-CN" altLang="en-US" sz="2400" dirty="0" smtClean="0">
                  <a:solidFill>
                    <a:srgbClr val="D76213"/>
                  </a:solidFill>
                </a:rPr>
                <a:t>元素访问</a:t>
              </a:r>
              <a:endParaRPr lang="zh-CN" altLang="en-US" sz="2400" dirty="0">
                <a:solidFill>
                  <a:srgbClr val="D76213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2361" y="3570696"/>
              <a:ext cx="68900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“｛</a:t>
              </a:r>
              <a:r>
                <a:rPr lang="en-US" altLang="zh-CN" sz="2000" dirty="0" smtClean="0">
                  <a:solidFill>
                    <a:schemeClr val="accent5"/>
                  </a:solidFill>
                </a:rPr>
                <a:t>0[0]</a:t>
              </a:r>
              <a:r>
                <a:rPr lang="zh-CN" altLang="en-US" sz="2000" dirty="0" smtClean="0"/>
                <a:t>｝</a:t>
              </a:r>
              <a:r>
                <a:rPr lang="en-US" altLang="zh-CN" sz="2000" dirty="0" smtClean="0"/>
                <a:t>.</a:t>
              </a:r>
              <a:r>
                <a:rPr lang="zh-CN" altLang="en-US" sz="2000" dirty="0" smtClean="0"/>
                <a:t>｛</a:t>
              </a:r>
              <a:r>
                <a:rPr lang="en-US" altLang="zh-CN" sz="2000" dirty="0" smtClean="0"/>
                <a:t>0[1]</a:t>
              </a:r>
              <a:r>
                <a:rPr lang="zh-CN" altLang="en-US" sz="2000" dirty="0" smtClean="0"/>
                <a:t>｝</a:t>
              </a:r>
              <a:r>
                <a:rPr lang="en-US" altLang="zh-CN" sz="2000" dirty="0">
                  <a:solidFill>
                    <a:schemeClr val="accent1"/>
                  </a:solidFill>
                </a:rPr>
                <a:t>.</a:t>
              </a:r>
              <a:r>
                <a:rPr lang="zh-CN" altLang="en-US" sz="2000" dirty="0" smtClean="0"/>
                <a:t>｛</a:t>
              </a:r>
              <a:r>
                <a:rPr lang="en-US" altLang="zh-CN" sz="2000" dirty="0" smtClean="0"/>
                <a:t>0[2]</a:t>
              </a:r>
              <a:r>
                <a:rPr lang="zh-CN" altLang="en-US" sz="2000" dirty="0" smtClean="0"/>
                <a:t>｝”</a:t>
              </a:r>
              <a:r>
                <a:rPr lang="en-US" altLang="zh-CN" sz="2000" dirty="0" smtClean="0"/>
                <a:t>.format(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‘www</a:t>
              </a:r>
              <a:r>
                <a:rPr lang="en-US" altLang="zh-CN" sz="2000" dirty="0" smtClean="0"/>
                <a:t>’,</a:t>
              </a:r>
              <a:r>
                <a:rPr lang="en-US" altLang="zh-CN" sz="2000" dirty="0" smtClean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 smtClean="0"/>
                <a:t>‘baidu’,</a:t>
              </a:r>
              <a:r>
                <a:rPr lang="en-US" altLang="zh-CN" sz="2000" dirty="0" smtClean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 smtClean="0"/>
                <a:t>‘.com’))</a:t>
              </a:r>
              <a:endParaRPr lang="en-US" altLang="zh-CN" sz="2000" dirty="0" smtClean="0"/>
            </a:p>
          </p:txBody>
        </p:sp>
        <p:sp>
          <p:nvSpPr>
            <p:cNvPr id="8" name="右大括号 7"/>
            <p:cNvSpPr/>
            <p:nvPr/>
          </p:nvSpPr>
          <p:spPr>
            <a:xfrm rot="5400000">
              <a:off x="4928793" y="2565298"/>
              <a:ext cx="174985" cy="3468763"/>
            </a:xfrm>
            <a:prstGeom prst="rightBrace">
              <a:avLst/>
            </a:prstGeom>
            <a:solidFill>
              <a:srgbClr val="FFF7EA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975" y="4566341"/>
              <a:ext cx="2264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5"/>
                  </a:solidFill>
                </a:rPr>
                <a:t>索</a:t>
              </a:r>
              <a:r>
                <a:rPr lang="zh-CN" altLang="en-US" sz="2400" dirty="0" smtClean="0">
                  <a:solidFill>
                    <a:schemeClr val="accent5"/>
                  </a:solidFill>
                </a:rPr>
                <a:t>引对应关系</a:t>
              </a:r>
              <a:endParaRPr lang="zh-CN" altLang="en-US" sz="2400" dirty="0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72376" y="1477974"/>
            <a:ext cx="9310733" cy="4985887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5282" y="1761273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3.</a:t>
            </a:r>
            <a:r>
              <a:rPr lang="zh-CN" altLang="en-US" sz="2400" dirty="0" smtClean="0">
                <a:solidFill>
                  <a:srgbClr val="D76213"/>
                </a:solidFill>
              </a:rPr>
              <a:t>元素访问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713" y="2362792"/>
            <a:ext cx="821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7D16"/>
                </a:solidFill>
              </a:rPr>
              <a:t>编写一个帮助老师进行学生名单和成绩一一对应起来，并且输出在一行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4" name="Picture 2" descr="C:\Users\ADMINI~1.USE\AppData\Local\Temp\WeChat Files\e5f6541366a288e5e16eb078822967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66" y="3621604"/>
            <a:ext cx="7840170" cy="24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908624" y="1489277"/>
            <a:ext cx="10151882" cy="4615574"/>
            <a:chOff x="1786580" y="1489277"/>
            <a:chExt cx="9310733" cy="4615574"/>
          </a:xfrm>
        </p:grpSpPr>
        <p:sp>
          <p:nvSpPr>
            <p:cNvPr id="67" name="圆角矩形 66"/>
            <p:cNvSpPr/>
            <p:nvPr/>
          </p:nvSpPr>
          <p:spPr>
            <a:xfrm>
              <a:off x="1786580" y="1489277"/>
              <a:ext cx="9310733" cy="4615574"/>
            </a:xfrm>
            <a:prstGeom prst="roundRect">
              <a:avLst>
                <a:gd name="adj" fmla="val 2302"/>
              </a:avLst>
            </a:prstGeom>
            <a:solidFill>
              <a:srgbClr val="FFF7EA"/>
            </a:solidFill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D76213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65282" y="1761273"/>
              <a:ext cx="1533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D76213"/>
                  </a:solidFill>
                </a:rPr>
                <a:t>4.</a:t>
              </a:r>
              <a:r>
                <a:rPr lang="zh-CN" altLang="en-US" sz="2400" dirty="0" smtClean="0">
                  <a:solidFill>
                    <a:srgbClr val="D76213"/>
                  </a:solidFill>
                </a:rPr>
                <a:t>填充对齐</a:t>
              </a:r>
              <a:endParaRPr lang="zh-CN" altLang="en-US" sz="2400" dirty="0">
                <a:solidFill>
                  <a:srgbClr val="D76213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2361" y="3570696"/>
              <a:ext cx="68900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“｛</a:t>
              </a:r>
              <a:r>
                <a:rPr lang="en-US" altLang="zh-CN" sz="2000" dirty="0" smtClean="0">
                  <a:solidFill>
                    <a:schemeClr val="accent5"/>
                  </a:solidFill>
                </a:rPr>
                <a:t>0</a:t>
              </a:r>
              <a:r>
                <a:rPr lang="zh-CN" altLang="en-US" sz="2000" dirty="0" smtClean="0"/>
                <a:t>｝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*</a:t>
              </a:r>
              <a:r>
                <a:rPr lang="zh-CN" altLang="en-US" sz="2000" dirty="0" smtClean="0"/>
                <a:t>｛</a:t>
              </a:r>
              <a:r>
                <a:rPr lang="en-US" altLang="zh-CN" sz="2000" dirty="0"/>
                <a:t>1</a:t>
              </a:r>
              <a:r>
                <a:rPr lang="zh-CN" altLang="en-US" sz="2000" dirty="0" smtClean="0"/>
                <a:t>｝</a:t>
              </a:r>
              <a:r>
                <a:rPr lang="en-US" altLang="zh-CN" sz="2000" dirty="0" smtClean="0"/>
                <a:t>= </a:t>
              </a:r>
              <a:r>
                <a:rPr lang="zh-CN" altLang="en-US" sz="2000" dirty="0" smtClean="0"/>
                <a:t>｛</a:t>
              </a:r>
              <a:r>
                <a:rPr lang="en-US" altLang="zh-CN" sz="2000" dirty="0" smtClean="0"/>
                <a:t>2</a:t>
              </a:r>
              <a:r>
                <a:rPr lang="zh-CN" altLang="en-US" sz="2000" dirty="0" smtClean="0"/>
                <a:t>：</a:t>
              </a:r>
              <a:r>
                <a:rPr lang="zh-CN" altLang="en-US" sz="2000" dirty="0" smtClean="0">
                  <a:solidFill>
                    <a:schemeClr val="accent6"/>
                  </a:solidFill>
                </a:rPr>
                <a:t>*</a:t>
              </a:r>
              <a:r>
                <a:rPr lang="en-US" altLang="zh-CN" sz="2000" dirty="0" smtClean="0">
                  <a:solidFill>
                    <a:srgbClr val="7030A0"/>
                  </a:solidFill>
                </a:rPr>
                <a:t>&gt;</a:t>
              </a:r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lang="zh-CN" altLang="en-US" sz="2000" dirty="0" smtClean="0"/>
                <a:t>｝”</a:t>
              </a:r>
              <a:r>
                <a:rPr lang="en-US" altLang="zh-CN" sz="2000" dirty="0" smtClean="0"/>
                <a:t>.format(3,2,2*3)</a:t>
              </a:r>
              <a:endParaRPr lang="en-US" altLang="zh-CN" sz="2000" dirty="0" smtClean="0"/>
            </a:p>
          </p:txBody>
        </p:sp>
        <p:sp>
          <p:nvSpPr>
            <p:cNvPr id="8" name="右大括号 7"/>
            <p:cNvSpPr/>
            <p:nvPr/>
          </p:nvSpPr>
          <p:spPr>
            <a:xfrm rot="5400000">
              <a:off x="4928793" y="2565298"/>
              <a:ext cx="174985" cy="3468763"/>
            </a:xfrm>
            <a:prstGeom prst="rightBrace">
              <a:avLst/>
            </a:prstGeom>
            <a:solidFill>
              <a:srgbClr val="FFF7EA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975" y="4566341"/>
              <a:ext cx="2264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5"/>
                  </a:solidFill>
                </a:rPr>
                <a:t>索</a:t>
              </a:r>
              <a:r>
                <a:rPr lang="zh-CN" altLang="en-US" sz="2400" dirty="0" smtClean="0">
                  <a:solidFill>
                    <a:schemeClr val="accent5"/>
                  </a:solidFill>
                </a:rPr>
                <a:t>引对应关系</a:t>
              </a:r>
              <a:endParaRPr lang="zh-CN" altLang="en-US" sz="240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3538251" y="2812931"/>
            <a:ext cx="773249" cy="95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84030" y="2324660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填充符</a:t>
            </a:r>
            <a:endParaRPr lang="zh-CN" alt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943669" y="2777982"/>
            <a:ext cx="773249" cy="95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89448" y="2289711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分隔</a:t>
            </a:r>
            <a:r>
              <a:rPr lang="zh-CN" altLang="en-US" sz="28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符</a:t>
            </a:r>
            <a:endParaRPr lang="zh-CN" altLang="en-US" sz="2800" b="1" cap="none" spc="0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545490" y="2743033"/>
            <a:ext cx="654221" cy="99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45490" y="2254762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填充符</a:t>
            </a:r>
            <a:endParaRPr lang="zh-CN" altLang="en-US" sz="28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4682527" y="2711209"/>
            <a:ext cx="2095026" cy="102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943792" y="2222938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字符宽度</a:t>
            </a:r>
            <a:endParaRPr lang="zh-CN" altLang="en-US" sz="2800" b="1" cap="none" spc="0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3548" y="5375165"/>
            <a:ext cx="5383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print("{0}*{1}={2:0&gt;2}".format(3,2,2*3))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1772376" y="1477974"/>
            <a:ext cx="9310733" cy="4985887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D76213"/>
                </a:solidFill>
              </a:rPr>
              <a:t>***********centered***********</a:t>
            </a:r>
            <a:endParaRPr lang="zh-CN" altLang="en-US" sz="2800" dirty="0">
              <a:solidFill>
                <a:srgbClr val="D76213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3390" y="2625628"/>
            <a:ext cx="5328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print("{:*^30}".format('centered'))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91137" y="176127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76213"/>
                </a:solidFill>
              </a:rPr>
              <a:t>4.</a:t>
            </a:r>
            <a:r>
              <a:rPr lang="zh-CN" altLang="en-US" sz="2400" dirty="0" smtClean="0">
                <a:solidFill>
                  <a:srgbClr val="D76213"/>
                </a:solidFill>
              </a:rPr>
              <a:t>填充对齐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908624" y="1489277"/>
            <a:ext cx="10151882" cy="4615574"/>
            <a:chOff x="1786580" y="1489277"/>
            <a:chExt cx="9310733" cy="4615574"/>
          </a:xfrm>
        </p:grpSpPr>
        <p:sp>
          <p:nvSpPr>
            <p:cNvPr id="67" name="圆角矩形 66"/>
            <p:cNvSpPr/>
            <p:nvPr/>
          </p:nvSpPr>
          <p:spPr>
            <a:xfrm>
              <a:off x="1786580" y="1489277"/>
              <a:ext cx="9310733" cy="4615574"/>
            </a:xfrm>
            <a:prstGeom prst="roundRect">
              <a:avLst>
                <a:gd name="adj" fmla="val 2302"/>
              </a:avLst>
            </a:prstGeom>
            <a:solidFill>
              <a:srgbClr val="FFF7EA"/>
            </a:solidFill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D76213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65282" y="1761273"/>
              <a:ext cx="1533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D76213"/>
                  </a:solidFill>
                </a:rPr>
                <a:t>5.</a:t>
              </a:r>
              <a:r>
                <a:rPr lang="zh-CN" altLang="en-US" sz="2400" dirty="0" smtClean="0">
                  <a:solidFill>
                    <a:srgbClr val="D76213"/>
                  </a:solidFill>
                </a:rPr>
                <a:t>精度设置</a:t>
              </a:r>
              <a:endParaRPr lang="zh-CN" altLang="en-US" sz="2400" dirty="0">
                <a:solidFill>
                  <a:srgbClr val="D76213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57753" y="2672061"/>
              <a:ext cx="6890028" cy="65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 smtClean="0"/>
                <a:t>‘{:.2f}’.format(3.1415926)</a:t>
              </a:r>
              <a:endParaRPr lang="en-US" altLang="zh-CN" sz="2800" dirty="0" smtClean="0"/>
            </a:p>
          </p:txBody>
        </p:sp>
      </p:grpSp>
      <p:sp>
        <p:nvSpPr>
          <p:cNvPr id="2" name="矩形 1"/>
          <p:cNvSpPr/>
          <p:nvPr/>
        </p:nvSpPr>
        <p:spPr>
          <a:xfrm>
            <a:off x="3394842" y="43665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print("{:.3f}".format(3.1415926))</a:t>
            </a:r>
            <a:endParaRPr lang="en-US" altLang="zh-CN" sz="2400" dirty="0"/>
          </a:p>
          <a:p>
            <a:r>
              <a:rPr lang="en-US" altLang="zh-CN" sz="2400" dirty="0"/>
              <a:t>print("{:.10f}".format(3.1415926))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48471" y="1651050"/>
            <a:ext cx="821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编</a:t>
            </a:r>
            <a:r>
              <a:rPr lang="zh-CN" altLang="en-US" sz="2400" dirty="0" smtClean="0">
                <a:solidFill>
                  <a:srgbClr val="EE7D16"/>
                </a:solidFill>
              </a:rPr>
              <a:t>写</a:t>
            </a:r>
            <a:r>
              <a:rPr lang="zh-CN" altLang="en-US" sz="2400" dirty="0">
                <a:solidFill>
                  <a:srgbClr val="EE7D16"/>
                </a:solidFill>
              </a:rPr>
              <a:t>九</a:t>
            </a:r>
            <a:r>
              <a:rPr lang="zh-CN" altLang="en-US" sz="2400" dirty="0" smtClean="0">
                <a:solidFill>
                  <a:srgbClr val="EE7D16"/>
                </a:solidFill>
              </a:rPr>
              <a:t>九乘法口诀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4098" name="Picture 2" descr="C:\Users\ADMINI~1.USE\AppData\Local\Temp\WeChat Files\4142b140746ea345838a7c1caba51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2577787"/>
            <a:ext cx="9459646" cy="28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48471" y="1651050"/>
            <a:ext cx="821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E7D16"/>
                </a:solidFill>
              </a:rPr>
              <a:t>编</a:t>
            </a:r>
            <a:r>
              <a:rPr lang="zh-CN" altLang="en-US" sz="2400" dirty="0" smtClean="0">
                <a:solidFill>
                  <a:srgbClr val="EE7D16"/>
                </a:solidFill>
              </a:rPr>
              <a:t>写</a:t>
            </a:r>
            <a:r>
              <a:rPr lang="zh-CN" altLang="en-US" sz="2400" dirty="0">
                <a:solidFill>
                  <a:srgbClr val="EE7D16"/>
                </a:solidFill>
              </a:rPr>
              <a:t>九</a:t>
            </a:r>
            <a:r>
              <a:rPr lang="zh-CN" altLang="en-US" sz="2400" dirty="0" smtClean="0">
                <a:solidFill>
                  <a:srgbClr val="EE7D16"/>
                </a:solidFill>
              </a:rPr>
              <a:t>九乘法口诀</a:t>
            </a:r>
            <a:endParaRPr lang="zh-CN" altLang="en-US" sz="2400" dirty="0">
              <a:solidFill>
                <a:srgbClr val="EE7D1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5122" name="Picture 2" descr="C:\Users\ADMINI~1.USE\AppData\Local\Temp\WeChat Files\91903c5d4efdf320a8da044ffd6be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57" y="2770008"/>
            <a:ext cx="8133808" cy="24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0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小结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01805" y="1625589"/>
            <a:ext cx="11172764" cy="419188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4679" y="2024579"/>
            <a:ext cx="104070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EE7D19"/>
                </a:solidFill>
              </a:rPr>
              <a:t>字符串</a:t>
            </a:r>
            <a:r>
              <a:rPr lang="en-US" altLang="zh-CN" sz="2400" dirty="0" smtClean="0">
                <a:solidFill>
                  <a:srgbClr val="EE7D19"/>
                </a:solidFill>
              </a:rPr>
              <a:t>format</a:t>
            </a:r>
            <a:r>
              <a:rPr lang="zh-CN" altLang="en-US" sz="2400" dirty="0" smtClean="0">
                <a:solidFill>
                  <a:srgbClr val="EE7D19"/>
                </a:solidFill>
              </a:rPr>
              <a:t>的</a:t>
            </a:r>
            <a:r>
              <a:rPr lang="en-US" altLang="zh-CN" sz="2400" dirty="0" smtClean="0">
                <a:solidFill>
                  <a:srgbClr val="EE7D19"/>
                </a:solidFill>
              </a:rPr>
              <a:t>5</a:t>
            </a:r>
            <a:r>
              <a:rPr lang="zh-CN" altLang="en-US" sz="2400" dirty="0" smtClean="0">
                <a:solidFill>
                  <a:srgbClr val="EE7D19"/>
                </a:solidFill>
              </a:rPr>
              <a:t>种形式</a:t>
            </a:r>
            <a:endParaRPr lang="en-US" altLang="zh-CN" sz="2400" dirty="0" smtClean="0">
              <a:solidFill>
                <a:srgbClr val="EE7D1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</a:rPr>
              <a:t>位置映射 </a:t>
            </a:r>
            <a:r>
              <a:rPr lang="zh-CN" altLang="en-US" sz="2400" dirty="0" smtClean="0">
                <a:solidFill>
                  <a:schemeClr val="accent1"/>
                </a:solidFill>
              </a:rPr>
              <a:t>“｛｝：｛｝”</a:t>
            </a:r>
            <a:r>
              <a:rPr lang="en-US" altLang="zh-CN" sz="2400" dirty="0">
                <a:solidFill>
                  <a:schemeClr val="accent1"/>
                </a:solidFill>
              </a:rPr>
              <a:t>.format(‘192.168.0.100’, ‘8080’)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</a:rPr>
              <a:t>关键字映射 </a:t>
            </a:r>
            <a:r>
              <a:rPr lang="zh-CN" altLang="en-US" sz="2400" dirty="0">
                <a:solidFill>
                  <a:schemeClr val="accent1"/>
                </a:solidFill>
              </a:rPr>
              <a:t>“｛</a:t>
            </a:r>
            <a:r>
              <a:rPr lang="en-US" altLang="zh-CN" sz="2400" dirty="0">
                <a:solidFill>
                  <a:schemeClr val="accent1"/>
                </a:solidFill>
              </a:rPr>
              <a:t>server</a:t>
            </a:r>
            <a:r>
              <a:rPr lang="zh-CN" altLang="en-US" sz="2400" dirty="0">
                <a:solidFill>
                  <a:schemeClr val="accent1"/>
                </a:solidFill>
              </a:rPr>
              <a:t>｝｛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｝：｛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｝”</a:t>
            </a:r>
            <a:r>
              <a:rPr lang="en-US" altLang="zh-CN" sz="2400" dirty="0">
                <a:solidFill>
                  <a:schemeClr val="accent1"/>
                </a:solidFill>
              </a:rPr>
              <a:t>.format</a:t>
            </a:r>
            <a:r>
              <a:rPr lang="en-US" altLang="zh-CN" sz="2400" dirty="0" smtClean="0">
                <a:solidFill>
                  <a:schemeClr val="accent1"/>
                </a:solidFill>
              </a:rPr>
              <a:t>(‘xxx’, </a:t>
            </a:r>
            <a:r>
              <a:rPr lang="en-US" altLang="zh-CN" sz="2400" dirty="0">
                <a:solidFill>
                  <a:schemeClr val="accent1"/>
                </a:solidFill>
              </a:rPr>
              <a:t>‘8080’,sever</a:t>
            </a:r>
            <a:r>
              <a:rPr lang="en-US" altLang="zh-CN" sz="2400" dirty="0" smtClean="0">
                <a:solidFill>
                  <a:schemeClr val="accent1"/>
                </a:solidFill>
              </a:rPr>
              <a:t>=‘xxx’)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元素访问 </a:t>
            </a:r>
            <a:r>
              <a:rPr lang="zh-CN" altLang="en-US" sz="2400" dirty="0">
                <a:solidFill>
                  <a:schemeClr val="accent1"/>
                </a:solidFill>
              </a:rPr>
              <a:t>“｛</a:t>
            </a:r>
            <a:r>
              <a:rPr lang="en-US" altLang="zh-CN" sz="2400" dirty="0">
                <a:solidFill>
                  <a:schemeClr val="accent1"/>
                </a:solidFill>
              </a:rPr>
              <a:t>0[0]</a:t>
            </a:r>
            <a:r>
              <a:rPr lang="zh-CN" altLang="en-US" sz="2400" dirty="0">
                <a:solidFill>
                  <a:schemeClr val="accent1"/>
                </a:solidFill>
              </a:rPr>
              <a:t>｝</a:t>
            </a:r>
            <a:r>
              <a:rPr lang="en-US" altLang="zh-CN" sz="2400" dirty="0">
                <a:solidFill>
                  <a:schemeClr val="accent1"/>
                </a:solidFill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</a:rPr>
              <a:t>｛</a:t>
            </a:r>
            <a:r>
              <a:rPr lang="en-US" altLang="zh-CN" sz="2400" dirty="0">
                <a:solidFill>
                  <a:schemeClr val="accent1"/>
                </a:solidFill>
              </a:rPr>
              <a:t>0[1]</a:t>
            </a:r>
            <a:r>
              <a:rPr lang="zh-CN" altLang="en-US" sz="2400" dirty="0">
                <a:solidFill>
                  <a:schemeClr val="accent1"/>
                </a:solidFill>
              </a:rPr>
              <a:t>｝</a:t>
            </a:r>
            <a:r>
              <a:rPr lang="en-US" altLang="zh-CN" sz="2400" dirty="0">
                <a:solidFill>
                  <a:schemeClr val="accent1"/>
                </a:solidFill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</a:rPr>
              <a:t>｛</a:t>
            </a:r>
            <a:r>
              <a:rPr lang="en-US" altLang="zh-CN" sz="2400" dirty="0">
                <a:solidFill>
                  <a:schemeClr val="accent1"/>
                </a:solidFill>
              </a:rPr>
              <a:t>0[2]</a:t>
            </a:r>
            <a:r>
              <a:rPr lang="zh-CN" altLang="en-US" sz="2400" dirty="0">
                <a:solidFill>
                  <a:schemeClr val="accent1"/>
                </a:solidFill>
              </a:rPr>
              <a:t>｝”</a:t>
            </a:r>
            <a:r>
              <a:rPr lang="en-US" altLang="zh-CN" sz="2400" dirty="0">
                <a:solidFill>
                  <a:schemeClr val="accent1"/>
                </a:solidFill>
              </a:rPr>
              <a:t>.format(‘www’, ‘baidu’, ‘.com’))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4.</a:t>
            </a:r>
            <a:r>
              <a:rPr lang="zh-CN" altLang="en-US" sz="2400" dirty="0" smtClean="0">
                <a:solidFill>
                  <a:srgbClr val="FF0000"/>
                </a:solidFill>
              </a:rPr>
              <a:t>填充对齐 </a:t>
            </a:r>
            <a:r>
              <a:rPr lang="zh-CN" altLang="en-US" sz="2400" dirty="0">
                <a:solidFill>
                  <a:schemeClr val="accent1"/>
                </a:solidFill>
              </a:rPr>
              <a:t>“｛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｝*｛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｝</a:t>
            </a:r>
            <a:r>
              <a:rPr lang="en-US" altLang="zh-CN" sz="2400" dirty="0">
                <a:solidFill>
                  <a:schemeClr val="accent1"/>
                </a:solidFill>
              </a:rPr>
              <a:t>= </a:t>
            </a:r>
            <a:r>
              <a:rPr lang="zh-CN" altLang="en-US" sz="2400" dirty="0">
                <a:solidFill>
                  <a:schemeClr val="accent1"/>
                </a:solidFill>
              </a:rPr>
              <a:t>｛</a:t>
            </a:r>
            <a:r>
              <a:rPr lang="en-US" altLang="zh-CN" sz="2400" dirty="0">
                <a:solidFill>
                  <a:schemeClr val="accent1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：*</a:t>
            </a:r>
            <a:r>
              <a:rPr lang="en-US" altLang="zh-CN" sz="2400" dirty="0">
                <a:solidFill>
                  <a:schemeClr val="accent1"/>
                </a:solidFill>
              </a:rPr>
              <a:t>&gt;2</a:t>
            </a:r>
            <a:r>
              <a:rPr lang="zh-CN" altLang="en-US" sz="2400" dirty="0">
                <a:solidFill>
                  <a:schemeClr val="accent1"/>
                </a:solidFill>
              </a:rPr>
              <a:t>｝”</a:t>
            </a:r>
            <a:r>
              <a:rPr lang="en-US" altLang="zh-CN" sz="2400" dirty="0">
                <a:solidFill>
                  <a:schemeClr val="accent1"/>
                </a:solidFill>
              </a:rPr>
              <a:t>.format(3,2,2*3)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5.</a:t>
            </a:r>
            <a:r>
              <a:rPr lang="zh-CN" altLang="en-US" sz="2400" dirty="0">
                <a:solidFill>
                  <a:srgbClr val="FF0000"/>
                </a:solidFill>
              </a:rPr>
              <a:t>精</a:t>
            </a:r>
            <a:r>
              <a:rPr lang="zh-CN" altLang="en-US" sz="2400" dirty="0" smtClean="0">
                <a:solidFill>
                  <a:srgbClr val="FF0000"/>
                </a:solidFill>
              </a:rPr>
              <a:t>度设置 </a:t>
            </a:r>
            <a:r>
              <a:rPr lang="en-US" altLang="zh-CN" sz="2400" dirty="0">
                <a:solidFill>
                  <a:schemeClr val="accent1"/>
                </a:solidFill>
              </a:rPr>
              <a:t>‘{:.2f}’.format(3.1415926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42105" y="164487"/>
              <a:ext cx="99949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引申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32330" y="2552065"/>
            <a:ext cx="79273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zh-CN" altLang="en-US"/>
              <a:t>，亦称为格式化字符串常量（formatted string literals），是Python</a:t>
            </a:r>
            <a:r>
              <a:rPr lang="zh-CN" altLang="en-US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3.6</a:t>
            </a:r>
            <a:r>
              <a:rPr lang="zh-CN" altLang="en-US"/>
              <a:t>新引入的一种字符串格式化方法，该方法源于PEP 498 – Literal String Interpolation，主要目的是使格式化字符串的操作更加简便。</a:t>
            </a:r>
            <a:endParaRPr lang="zh-CN" altLang="en-US"/>
          </a:p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zh-CN" altLang="en-US"/>
              <a:t>在形式上是以 f 或 F 修饰符引领的字符串（f'xxx'或 F'xxx'），以大括号 {} 标明被替换的字段；f-string在本质上并不是字符串常量，而是一个在运行时运算求值的表达式：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0590" y="4587875"/>
            <a:ext cx="78308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/>
              <a:t>格式化的字符串文字以“</a:t>
            </a:r>
            <a:r>
              <a:rPr lang="zh-CN" altLang="en-US" sz="2000">
                <a:sym typeface="+mn-ea"/>
              </a:rPr>
              <a:t>f 或 F </a:t>
            </a:r>
            <a:r>
              <a:rPr lang="zh-CN" altLang="en-US" sz="2000"/>
              <a:t>”</a:t>
            </a:r>
            <a:r>
              <a:rPr lang="zh-CN" altLang="en-US" sz="2000">
                <a:sym typeface="+mn-ea"/>
              </a:rPr>
              <a:t>修饰符</a:t>
            </a:r>
            <a:r>
              <a:rPr lang="zh-CN" altLang="en-US" sz="2000"/>
              <a:t>为前缀，类似于str.format（）接受的格式字符串。它们包含由花括号包围的替换字段。替换字段是表达式，在运行时进行评估，然后使用format（）协议进行格式化。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738755" y="1967865"/>
            <a:ext cx="5262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</a:t>
            </a:r>
            <a:r>
              <a:rPr lang="zh-CN" altLang="en-US" sz="2400">
                <a:sym typeface="+mn-ea"/>
              </a:rPr>
              <a:t>字符串中的f也可以代表“速度快”。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876550" y="1198245"/>
            <a:ext cx="6130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en-US" altLang="zh-CN" sz="3200">
                <a:solidFill>
                  <a:schemeClr val="accent4"/>
                </a:solidFill>
                <a:effectLst/>
                <a:sym typeface="+mn-ea"/>
              </a:rPr>
              <a:t>——</a:t>
            </a:r>
            <a:r>
              <a:rPr lang="en-US" altLang="zh-CN" sz="3200">
                <a:solidFill>
                  <a:schemeClr val="accent4"/>
                </a:solidFill>
                <a:effectLst/>
              </a:rPr>
              <a:t>字面量格式化字符串</a:t>
            </a:r>
            <a:endParaRPr lang="en-US" altLang="zh-CN" sz="3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42105" y="164487"/>
              <a:ext cx="99949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引申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26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63700" y="2398395"/>
            <a:ext cx="886460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r>
              <a:rPr lang="zh-CN" altLang="en-US" sz="3200"/>
              <a:t>&gt;&gt;&gt; number = </a:t>
            </a:r>
            <a:r>
              <a:rPr lang="en-US" altLang="zh-CN" sz="3200"/>
              <a:t>seven</a:t>
            </a:r>
            <a:endParaRPr lang="zh-CN" altLang="en-US" sz="3200"/>
          </a:p>
          <a:p>
            <a:r>
              <a:rPr lang="zh-CN" altLang="en-US" sz="3200"/>
              <a:t>&gt;&gt;&gt; f'My lucky number is {number}'</a:t>
            </a:r>
            <a:endParaRPr lang="zh-CN" altLang="en-US" sz="3200"/>
          </a:p>
          <a:p>
            <a:r>
              <a:rPr lang="zh-CN" altLang="en-US" sz="3200"/>
              <a:t>'My lucky number is </a:t>
            </a:r>
            <a:r>
              <a:rPr lang="en-US" altLang="zh-CN" sz="3200">
                <a:sym typeface="+mn-ea"/>
              </a:rPr>
              <a:t>seven</a:t>
            </a:r>
            <a:r>
              <a:rPr lang="zh-CN" altLang="en-US" sz="3200"/>
              <a:t>'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876550" y="1198245"/>
            <a:ext cx="6130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en-US" altLang="zh-CN" sz="3200">
                <a:solidFill>
                  <a:schemeClr val="accent4"/>
                </a:solidFill>
                <a:effectLst/>
                <a:sym typeface="+mn-ea"/>
              </a:rPr>
              <a:t>——</a:t>
            </a:r>
            <a:r>
              <a:rPr lang="en-US" altLang="zh-CN" sz="3200">
                <a:solidFill>
                  <a:schemeClr val="accent4"/>
                </a:solidFill>
                <a:effectLst/>
              </a:rPr>
              <a:t>字面量格式化字符串</a:t>
            </a:r>
            <a:endParaRPr lang="en-US" altLang="zh-CN" sz="3200">
              <a:solidFill>
                <a:schemeClr val="accent4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3700" y="2182495"/>
            <a:ext cx="8423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i="1"/>
              <a:t>f-string用大括号 {} 表示被替换字段，其中直接填入替换内容</a:t>
            </a:r>
            <a:endParaRPr lang="zh-CN" alt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42105" y="164487"/>
              <a:ext cx="99949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引申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40330" y="2430145"/>
            <a:ext cx="6748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400" i="1">
                <a:sym typeface="+mn-ea"/>
              </a:rPr>
              <a:t>若 ' </a:t>
            </a:r>
            <a:r>
              <a:rPr lang="zh-CN" altLang="en-US" sz="2400" i="1">
                <a:sym typeface="+mn-ea"/>
              </a:rPr>
              <a:t>和</a:t>
            </a:r>
            <a:r>
              <a:rPr lang="zh-CN" altLang="en-US" sz="2400" i="1">
                <a:sym typeface="+mn-ea"/>
              </a:rPr>
              <a:t> " 不足以满足要求，还可以使用 ''' 和 """</a:t>
            </a:r>
            <a:endParaRPr lang="zh-CN" altLang="en-US" sz="2400" i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6550" y="1198245"/>
            <a:ext cx="6130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en-US" altLang="zh-CN" sz="3200">
                <a:solidFill>
                  <a:schemeClr val="accent4"/>
                </a:solidFill>
                <a:effectLst/>
                <a:sym typeface="+mn-ea"/>
              </a:rPr>
              <a:t>——</a:t>
            </a:r>
            <a:r>
              <a:rPr lang="en-US" altLang="zh-CN" sz="3200">
                <a:solidFill>
                  <a:schemeClr val="accent4"/>
                </a:solidFill>
                <a:effectLst/>
              </a:rPr>
              <a:t>字面量格式化字符串</a:t>
            </a:r>
            <a:endParaRPr lang="en-US" altLang="zh-CN" sz="3200">
              <a:solidFill>
                <a:schemeClr val="accent4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685" y="3030855"/>
            <a:ext cx="691007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>
                <a:sym typeface="+mn-ea"/>
              </a:rPr>
              <a:t>&gt;&gt;&gt; f"""He said {"I'm </a:t>
            </a:r>
            <a:r>
              <a:rPr lang="en-US" altLang="zh-CN" sz="3200">
                <a:sym typeface="+mn-ea"/>
              </a:rPr>
              <a:t>happy</a:t>
            </a:r>
            <a:r>
              <a:rPr lang="zh-CN" altLang="en-US" sz="3200">
                <a:sym typeface="+mn-ea"/>
              </a:rPr>
              <a:t>"}"""</a:t>
            </a:r>
            <a:endParaRPr lang="zh-CN" altLang="en-US" sz="3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ym typeface="+mn-ea"/>
              </a:rPr>
              <a:t>"He said I'm </a:t>
            </a:r>
            <a:r>
              <a:rPr lang="en-US" altLang="zh-CN" sz="3200">
                <a:sym typeface="+mn-ea"/>
              </a:rPr>
              <a:t>happy</a:t>
            </a:r>
            <a:r>
              <a:rPr lang="zh-CN" altLang="en-US" sz="3200">
                <a:sym typeface="+mn-ea"/>
              </a:rPr>
              <a:t>"</a:t>
            </a:r>
            <a:endParaRPr lang="zh-CN" altLang="en-US" sz="3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ym typeface="+mn-ea"/>
              </a:rPr>
              <a:t>&gt;&gt;&gt; f'''He said {"I'm </a:t>
            </a:r>
            <a:r>
              <a:rPr lang="en-US" altLang="zh-CN" sz="3200">
                <a:sym typeface="+mn-ea"/>
              </a:rPr>
              <a:t>happy</a:t>
            </a:r>
            <a:r>
              <a:rPr lang="zh-CN" altLang="en-US" sz="3200">
                <a:sym typeface="+mn-ea"/>
              </a:rPr>
              <a:t>"}'''</a:t>
            </a:r>
            <a:endParaRPr lang="zh-CN" altLang="en-US" sz="320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ym typeface="+mn-ea"/>
              </a:rPr>
              <a:t>"He said I'm </a:t>
            </a:r>
            <a:r>
              <a:rPr lang="en-US" altLang="zh-CN" sz="3200">
                <a:sym typeface="+mn-ea"/>
              </a:rPr>
              <a:t>happy</a:t>
            </a:r>
            <a:r>
              <a:rPr lang="zh-CN" altLang="en-US" sz="3200">
                <a:sym typeface="+mn-ea"/>
              </a:rPr>
              <a:t>"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42105" y="164487"/>
              <a:ext cx="99949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引申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32330" y="2552065"/>
            <a:ext cx="792734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09600" fontAlgn="auto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i="1"/>
              <a:t>（与具有恒定值的其它字符串常量不同，格式化字符串实际上是运行时运算求值的表达式。）</a:t>
            </a:r>
            <a:endParaRPr lang="zh-CN" altLang="en-US" sz="2400" i="1"/>
          </a:p>
          <a:p>
            <a:pPr indent="457200" algn="r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—— Python Documentation</a:t>
            </a:r>
            <a:endParaRPr lang="zh-CN" altLang="en-US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/>
          </a:p>
          <a:p>
            <a:pPr indent="812800" fontAlgn="auto"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zh-CN" altLang="en-US" sz="2400"/>
              <a:t>在功能方面不逊于传统的%-formatting语句和str.format()函数，同时性能又优于二者，且使用起来也更加简洁明了，因此对于Python3.6及以后的版本，推荐使用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f-string</a:t>
            </a:r>
            <a:r>
              <a:rPr lang="zh-CN" altLang="en-US" sz="2800"/>
              <a:t>进行字符串格式化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0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29484d8dd467b6e5d2782019ea062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14" y="894183"/>
            <a:ext cx="9195991" cy="57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231555" y="164487"/>
              <a:ext cx="14205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字符串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51" y="0"/>
            <a:ext cx="553064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9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77845" y="2138563"/>
          <a:ext cx="8127999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8910"/>
                <a:gridCol w="2709756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转义字符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</a:t>
                      </a:r>
                      <a:r>
                        <a:rPr lang="zh-CN" altLang="en-US" sz="2400" dirty="0" smtClean="0"/>
                        <a:t>（在行尾时）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续行符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\\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反斜杠符号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\’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单引号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双引号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换行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\t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制表符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9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378287" y="1394390"/>
            <a:ext cx="9310733" cy="3697872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77845" y="2138563"/>
          <a:ext cx="8275148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55658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%s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格式化字符串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%d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格式化整数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%u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格式化无符号整型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%f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格式化浮点数字，可指定小数点的位数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67" name="圆角矩形 66"/>
          <p:cNvSpPr/>
          <p:nvPr/>
        </p:nvSpPr>
        <p:spPr>
          <a:xfrm>
            <a:off x="1799135" y="1477976"/>
            <a:ext cx="9310733" cy="4615574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D7621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5282" y="1761273"/>
            <a:ext cx="382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D76213"/>
                </a:solidFill>
              </a:rPr>
              <a:t>format</a:t>
            </a:r>
            <a:r>
              <a:rPr lang="zh-CN" altLang="en-US" sz="2400" dirty="0" smtClean="0">
                <a:solidFill>
                  <a:srgbClr val="D76213"/>
                </a:solidFill>
              </a:rPr>
              <a:t>格式 </a:t>
            </a:r>
            <a:r>
              <a:rPr lang="en-US" altLang="zh-CN" sz="2400" dirty="0" smtClean="0">
                <a:solidFill>
                  <a:srgbClr val="D76213"/>
                </a:solidFill>
              </a:rPr>
              <a:t>——</a:t>
            </a:r>
            <a:r>
              <a:rPr lang="zh-CN" altLang="en-US" sz="2400">
                <a:sym typeface="+mn-ea"/>
              </a:rPr>
              <a:t>str.format()</a:t>
            </a:r>
            <a:endParaRPr lang="en-US" altLang="zh-CN" sz="2400" dirty="0" smtClean="0">
              <a:solidFill>
                <a:srgbClr val="D7621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6890" y="2306727"/>
            <a:ext cx="86829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一种格式化字符串的方法。</a:t>
            </a:r>
            <a:endParaRPr lang="zh-CN" altLang="en-US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>
                <a:sym typeface="+mn-ea"/>
              </a:rPr>
              <a:t>Python2.6 开始，新增了一种格式化字符串的函数 str.format()。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不需要理会数据类型的问题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单个参数可以多次输出，参数顺序可以不同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填充方式比较灵活，对齐方式强大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官方推荐的方式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786580" y="1489277"/>
            <a:ext cx="9310733" cy="4615574"/>
            <a:chOff x="1786580" y="1489277"/>
            <a:chExt cx="9310733" cy="4615574"/>
          </a:xfrm>
        </p:grpSpPr>
        <p:sp>
          <p:nvSpPr>
            <p:cNvPr id="67" name="圆角矩形 66"/>
            <p:cNvSpPr/>
            <p:nvPr/>
          </p:nvSpPr>
          <p:spPr>
            <a:xfrm>
              <a:off x="1786580" y="1489277"/>
              <a:ext cx="9310733" cy="4615574"/>
            </a:xfrm>
            <a:prstGeom prst="roundRect">
              <a:avLst>
                <a:gd name="adj" fmla="val 2302"/>
              </a:avLst>
            </a:prstGeom>
            <a:solidFill>
              <a:srgbClr val="FFF7EA"/>
            </a:solidFill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D76213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65282" y="1761273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D76213"/>
                  </a:solidFill>
                </a:rPr>
                <a:t>1.</a:t>
              </a:r>
              <a:r>
                <a:rPr lang="zh-CN" altLang="en-US" sz="2400" dirty="0" smtClean="0">
                  <a:solidFill>
                    <a:srgbClr val="D76213"/>
                  </a:solidFill>
                </a:rPr>
                <a:t>位置映射</a:t>
              </a:r>
              <a:endParaRPr lang="zh-CN" altLang="en-US" sz="2400" dirty="0">
                <a:solidFill>
                  <a:srgbClr val="D76213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3168" y="3462597"/>
              <a:ext cx="6603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/>
                <a:t>“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｛｝</a:t>
              </a:r>
              <a:r>
                <a:rPr lang="zh-CN" altLang="en-US" sz="2400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400" dirty="0" smtClean="0"/>
                <a:t>｛｝”</a:t>
              </a:r>
              <a:r>
                <a:rPr lang="en-US" altLang="zh-CN" sz="2400" dirty="0" smtClean="0"/>
                <a:t>.format(‘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192.168.0.100</a:t>
              </a:r>
              <a:r>
                <a:rPr lang="en-US" altLang="zh-CN" sz="2400" dirty="0" smtClean="0"/>
                <a:t>’, </a:t>
              </a:r>
              <a:r>
                <a:rPr lang="en-US" altLang="zh-CN" sz="2400" dirty="0"/>
                <a:t>‘</a:t>
              </a:r>
              <a:r>
                <a:rPr lang="en-US" altLang="zh-CN" sz="2400" dirty="0" smtClean="0"/>
                <a:t>8080’)</a:t>
              </a:r>
              <a:endParaRPr lang="en-US" altLang="zh-CN" sz="2400" dirty="0" smtClean="0"/>
            </a:p>
          </p:txBody>
        </p:sp>
        <p:sp>
          <p:nvSpPr>
            <p:cNvPr id="8" name="右大括号 7"/>
            <p:cNvSpPr/>
            <p:nvPr/>
          </p:nvSpPr>
          <p:spPr>
            <a:xfrm rot="5400000">
              <a:off x="4992981" y="2612766"/>
              <a:ext cx="349967" cy="3373821"/>
            </a:xfrm>
            <a:prstGeom prst="rightBrace">
              <a:avLst/>
            </a:prstGeom>
            <a:solidFill>
              <a:srgbClr val="FFF7EA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8317" y="4805656"/>
              <a:ext cx="2079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5"/>
                  </a:solidFill>
                </a:rPr>
                <a:t>位</a:t>
              </a:r>
              <a:r>
                <a:rPr lang="zh-CN" altLang="en-US" sz="2400" dirty="0" smtClean="0">
                  <a:solidFill>
                    <a:schemeClr val="accent5"/>
                  </a:solidFill>
                </a:rPr>
                <a:t>置映射关系</a:t>
              </a:r>
              <a:endParaRPr lang="zh-CN" alt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20" name="右大括号 19"/>
            <p:cNvSpPr/>
            <p:nvPr/>
          </p:nvSpPr>
          <p:spPr>
            <a:xfrm rot="-5400000">
              <a:off x="6279518" y="1277465"/>
              <a:ext cx="349967" cy="4061100"/>
            </a:xfrm>
            <a:prstGeom prst="rightBrace">
              <a:avLst/>
            </a:prstGeom>
            <a:solidFill>
              <a:srgbClr val="FFF7E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肘形连接符 10"/>
            <p:cNvCxnSpPr/>
            <p:nvPr/>
          </p:nvCxnSpPr>
          <p:spPr>
            <a:xfrm rot="10800000" flipV="1">
              <a:off x="3887755" y="2171259"/>
              <a:ext cx="2560418" cy="1470492"/>
            </a:xfrm>
            <a:prstGeom prst="bentConnector3">
              <a:avLst>
                <a:gd name="adj1" fmla="val 1023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54501" y="1992105"/>
              <a:ext cx="3493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/>
                  </a:solidFill>
                </a:rPr>
                <a:t>字符串间的分隔符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02299" y="2492985"/>
              <a:ext cx="2079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位</a:t>
              </a:r>
              <a:r>
                <a:rPr lang="zh-CN" altLang="en-US" sz="2400" dirty="0" smtClean="0"/>
                <a:t>置映射关系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82527" y="164487"/>
              <a:ext cx="251863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字符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串</a:t>
              </a:r>
              <a:r>
                <a:rPr lang="en-US" altLang="zh-CN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format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11" y="5378528"/>
            <a:ext cx="1728192" cy="172819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786580" y="1489277"/>
            <a:ext cx="9310733" cy="4615574"/>
            <a:chOff x="1786580" y="1489277"/>
            <a:chExt cx="9310733" cy="4615574"/>
          </a:xfrm>
        </p:grpSpPr>
        <p:sp>
          <p:nvSpPr>
            <p:cNvPr id="67" name="圆角矩形 66"/>
            <p:cNvSpPr/>
            <p:nvPr/>
          </p:nvSpPr>
          <p:spPr>
            <a:xfrm>
              <a:off x="1786580" y="1489277"/>
              <a:ext cx="9310733" cy="4615574"/>
            </a:xfrm>
            <a:prstGeom prst="roundRect">
              <a:avLst>
                <a:gd name="adj" fmla="val 2302"/>
              </a:avLst>
            </a:prstGeom>
            <a:solidFill>
              <a:srgbClr val="FFF7EA"/>
            </a:solidFill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D76213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15697" y="2125763"/>
              <a:ext cx="4653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D76213"/>
                  </a:solidFill>
                </a:rPr>
                <a:t>位置映射的两个注意点！</a:t>
              </a:r>
              <a:endParaRPr lang="zh-CN" altLang="en-US" sz="3200" dirty="0" smtClean="0">
                <a:solidFill>
                  <a:srgbClr val="D76213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14550" y="3154680"/>
            <a:ext cx="86563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、花括号个数可以少于位置参数的个数。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、花括号个数多于位置参数的个数则会报错！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9d204b1b-496f-4970-a32f-66de02dee024}"/>
</p:tagLst>
</file>

<file path=ppt/tags/tag2.xml><?xml version="1.0" encoding="utf-8"?>
<p:tagLst xmlns:p="http://schemas.openxmlformats.org/presentationml/2006/main">
  <p:tag name="KSO_WM_UNIT_TABLE_BEAUTIFY" val="smartTable{026b34e6-0414-4224-85db-8ceda5186d8b}"/>
</p:tagLst>
</file>

<file path=ppt/tags/tag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2702</Words>
  <Application>WPS 演示</Application>
  <PresentationFormat>自定义</PresentationFormat>
  <Paragraphs>341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Microsoft JhengHei</vt:lpstr>
      <vt:lpstr>微软雅黑</vt:lpstr>
      <vt:lpstr>Calibri</vt:lpstr>
      <vt:lpstr>Adobe Gothic Std B</vt:lpstr>
      <vt:lpstr>Yu Gothic UI Semibold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478</cp:revision>
  <cp:lastPrinted>2018-10-24T16:00:00Z</cp:lastPrinted>
  <dcterms:created xsi:type="dcterms:W3CDTF">2018-10-24T16:00:00Z</dcterms:created>
  <dcterms:modified xsi:type="dcterms:W3CDTF">2021-01-27T15:12:15Z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