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439" r:id="rId2"/>
    <p:sldId id="307" r:id="rId3"/>
    <p:sldId id="302" r:id="rId4"/>
    <p:sldId id="423" r:id="rId5"/>
    <p:sldId id="424" r:id="rId6"/>
    <p:sldId id="425" r:id="rId7"/>
    <p:sldId id="417" r:id="rId8"/>
    <p:sldId id="419" r:id="rId9"/>
    <p:sldId id="420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21" r:id="rId19"/>
    <p:sldId id="440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5HMNAtPDq6U3EOxTc4DyIQ==" hashData="A19EoWWR3XDxOVPQEBMF0NFOrFI="/>
  <p:extLst>
    <p:ext uri="{EFAFB233-063F-42B5-8137-9DF3F51BA10A}">
      <p15:sldGuideLst xmlns:p15="http://schemas.microsoft.com/office/powerpoint/2012/main">
        <p15:guide id="1" orient="horz" pos="2319">
          <p15:clr>
            <a:srgbClr val="A4A3A4"/>
          </p15:clr>
        </p15:guide>
        <p15:guide id="2" orient="horz" pos="648">
          <p15:clr>
            <a:srgbClr val="A4A3A4"/>
          </p15:clr>
        </p15:guide>
        <p15:guide id="3" orient="horz" pos="712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pos="4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6213"/>
    <a:srgbClr val="ED7D31"/>
    <a:srgbClr val="EE7D19"/>
    <a:srgbClr val="EE7D16"/>
    <a:srgbClr val="FFC000"/>
    <a:srgbClr val="00B0F0"/>
    <a:srgbClr val="FFC108"/>
    <a:srgbClr val="FFF7EA"/>
    <a:srgbClr val="1465CF"/>
    <a:srgbClr val="146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3" autoAdjust="0"/>
    <p:restoredTop sz="95271" autoAdjust="0"/>
  </p:normalViewPr>
  <p:slideViewPr>
    <p:cSldViewPr snapToGrid="0">
      <p:cViewPr varScale="1">
        <p:scale>
          <a:sx n="68" d="100"/>
          <a:sy n="68" d="100"/>
        </p:scale>
        <p:origin x="876" y="54"/>
      </p:cViewPr>
      <p:guideLst>
        <p:guide orient="horz" pos="2319"/>
        <p:guide orient="horz" pos="648"/>
        <p:guide orient="horz" pos="712"/>
        <p:guide orient="horz" pos="3929"/>
        <p:guide pos="41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9070A53-F26F-498F-AADD-2F1183B29BAA}" type="slidenum">
              <a:rPr lang="zh-CN" altLang="en-US" smtClean="0">
                <a:ea typeface="宋体" panose="02010600030101010101" pitchFamily="2" charset="-122"/>
              </a:rPr>
              <a:t>19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1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学习目标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2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项目讨论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1771932"/>
            <a:ext cx="10858500" cy="4463768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3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逻辑编程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660400" y="4105275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>
            <a:off x="660400" y="1771932"/>
            <a:ext cx="10858500" cy="2130425"/>
          </a:xfrm>
          <a:prstGeom prst="roundRect">
            <a:avLst>
              <a:gd name="adj" fmla="val 2302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-23352"/>
            <a:ext cx="12192000" cy="905262"/>
          </a:xfrm>
          <a:prstGeom prst="rect">
            <a:avLst/>
          </a:prstGeom>
          <a:solidFill>
            <a:srgbClr val="3A3838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3"/>
          <p:cNvSpPr>
            <a:spLocks noChangeArrowheads="1"/>
          </p:cNvSpPr>
          <p:nvPr userDrawn="1"/>
        </p:nvSpPr>
        <p:spPr bwMode="auto">
          <a:xfrm>
            <a:off x="397800" y="-23352"/>
            <a:ext cx="1223500" cy="1223501"/>
          </a:xfrm>
          <a:prstGeom prst="rect">
            <a:avLst/>
          </a:prstGeom>
          <a:solidFill>
            <a:srgbClr val="F5821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宋体" panose="02010600030101010101" pitchFamily="2" charset="-122"/>
                <a:sym typeface="微软雅黑" panose="020B0503020204020204" pitchFamily="34" charset="-122"/>
              </a:rPr>
              <a:t>4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直角三角形 4"/>
          <p:cNvSpPr>
            <a:spLocks noChangeArrowheads="1"/>
          </p:cNvSpPr>
          <p:nvPr userDrawn="1"/>
        </p:nvSpPr>
        <p:spPr bwMode="auto">
          <a:xfrm flipV="1">
            <a:off x="1621299" y="881910"/>
            <a:ext cx="176322" cy="318239"/>
          </a:xfrm>
          <a:prstGeom prst="rtTriangle">
            <a:avLst/>
          </a:prstGeom>
          <a:solidFill>
            <a:srgbClr val="C55A11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Microsoft JhengHei" panose="020B0604030504040204" pitchFamily="34" charset="-120"/>
                <a:ea typeface="微软雅黑" panose="020B0503020204020204" pitchFamily="34" charset="-122"/>
                <a:sym typeface="Microsoft JhengHei" panose="020B0604030504040204" pitchFamily="34" charset="-12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 userDrawn="1"/>
        </p:nvSpPr>
        <p:spPr bwMode="auto">
          <a:xfrm>
            <a:off x="4096540" y="167669"/>
            <a:ext cx="39989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巩固扩展</a:t>
            </a:r>
            <a:endParaRPr lang="en-US" altLang="ko-KR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>
            <a:fillRect/>
          </a:stretch>
        </p:blipFill>
        <p:spPr>
          <a:xfrm>
            <a:off x="5929632" y="1585595"/>
            <a:ext cx="6262033" cy="527221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6" y="151836"/>
            <a:ext cx="1638582" cy="1638582"/>
          </a:xfrm>
          <a:prstGeom prst="rect">
            <a:avLst/>
          </a:prstGeom>
        </p:spPr>
      </p:pic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923925" y="4248150"/>
            <a:ext cx="5474970" cy="85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 defTabSz="866775" fontAlgn="base">
              <a:spcAft>
                <a:spcPct val="0"/>
              </a:spcAft>
              <a:buNone/>
            </a:pP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第</a:t>
            </a:r>
            <a:r>
              <a:rPr lang="en-US" altLang="zh-CN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515" b="1" dirty="0">
                <a:solidFill>
                  <a:srgbClr val="3947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课：</a:t>
            </a:r>
            <a:r>
              <a:rPr lang="zh-CN" altLang="en-US" sz="251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序列通用操作</a:t>
            </a:r>
            <a:endParaRPr lang="zh-CN" altLang="en-US" sz="251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 defTabSz="866775" fontAlgn="base">
              <a:spcAft>
                <a:spcPct val="0"/>
              </a:spcAft>
              <a:buNone/>
            </a:pPr>
            <a:endParaRPr lang="zh-CN" altLang="en-US" sz="2515" b="1" dirty="0">
              <a:solidFill>
                <a:srgbClr val="3947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429237" y="1968387"/>
            <a:ext cx="6076408" cy="192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 algn="ctr">
              <a:buNone/>
            </a:pPr>
            <a:r>
              <a:rPr lang="en-US" altLang="zh-CN" sz="5690" b="1" dirty="0">
                <a:solidFill>
                  <a:srgbClr val="0093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Python</a:t>
            </a:r>
            <a:endParaRPr lang="en-US" altLang="zh-CN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5690" b="1" dirty="0">
                <a:solidFill>
                  <a:srgbClr val="EA55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等级考试二级</a:t>
            </a:r>
            <a:endParaRPr lang="en-US" sz="5690" b="1" dirty="0">
              <a:solidFill>
                <a:srgbClr val="EA55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3612" y="1722144"/>
            <a:ext cx="1472071" cy="135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2655570" y="51181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主讲老师：祝老师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2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90398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979573"/>
            <a:ext cx="5224391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b = ‘abc’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b*3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979573"/>
            <a:ext cx="59015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[2,3.14,"nihao",'</a:t>
            </a:r>
            <a:r>
              <a:rPr lang="zh-CN" altLang="en-US" sz="2800" dirty="0"/>
              <a:t>张三</a:t>
            </a:r>
            <a:r>
              <a:rPr lang="en-US" altLang="zh-CN" sz="2800" dirty="0"/>
              <a:t>',[2,3]]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a[1]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979573"/>
            <a:ext cx="59015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[2,3.14,"nihao",'</a:t>
            </a:r>
            <a:r>
              <a:rPr lang="zh-CN" altLang="en-US" sz="2800" dirty="0"/>
              <a:t>张三</a:t>
            </a:r>
            <a:r>
              <a:rPr lang="en-US" altLang="zh-CN" sz="2800" dirty="0"/>
              <a:t>',[2,3]]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a[1</a:t>
            </a:r>
            <a:r>
              <a:rPr lang="zh-CN" altLang="en-US" sz="2800" dirty="0"/>
              <a:t>：</a:t>
            </a:r>
            <a:r>
              <a:rPr lang="en-US" altLang="zh-CN" sz="2800" dirty="0"/>
              <a:t>4]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979573"/>
            <a:ext cx="59015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</a:t>
            </a:r>
            <a:r>
              <a:rPr lang="en-US" altLang="zh-CN" sz="2800" dirty="0">
                <a:solidFill>
                  <a:srgbClr val="FF0000"/>
                </a:solidFill>
              </a:rPr>
              <a:t>3.14</a:t>
            </a:r>
            <a:r>
              <a:rPr lang="en-US" altLang="zh-CN" sz="2800" dirty="0"/>
              <a:t>,"nihao",</a:t>
            </a:r>
            <a:r>
              <a:rPr lang="en-US" altLang="zh-CN" sz="2800" dirty="0">
                <a:solidFill>
                  <a:srgbClr val="FF0000"/>
                </a:solidFill>
              </a:rPr>
              <a:t>'</a:t>
            </a:r>
            <a:r>
              <a:rPr lang="zh-CN" altLang="en-US" sz="2800" dirty="0">
                <a:solidFill>
                  <a:srgbClr val="FF0000"/>
                </a:solidFill>
              </a:rPr>
              <a:t>张三</a:t>
            </a:r>
            <a:r>
              <a:rPr lang="en-US" altLang="zh-CN" sz="2800" dirty="0">
                <a:solidFill>
                  <a:srgbClr val="FF0000"/>
                </a:solidFill>
              </a:rPr>
              <a:t>',</a:t>
            </a:r>
            <a:r>
              <a:rPr lang="en-US" altLang="zh-CN" sz="2800" dirty="0"/>
              <a:t>76</a:t>
            </a:r>
            <a:r>
              <a:rPr lang="en-US" altLang="zh-CN" sz="2800" dirty="0">
                <a:solidFill>
                  <a:srgbClr val="FF0000"/>
                </a:solidFill>
              </a:rPr>
              <a:t>,22</a:t>
            </a:r>
            <a:r>
              <a:rPr lang="en-US" altLang="zh-CN" sz="2800" dirty="0"/>
              <a:t>,45,5]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a[1</a:t>
            </a:r>
            <a:r>
              <a:rPr lang="zh-CN" altLang="en-US" sz="2800" dirty="0"/>
              <a:t>：</a:t>
            </a:r>
            <a:r>
              <a:rPr lang="en-US" altLang="zh-CN" sz="2800" dirty="0"/>
              <a:t>6</a:t>
            </a:r>
            <a:r>
              <a:rPr lang="zh-CN" altLang="en-US" sz="2800" dirty="0"/>
              <a:t>：</a:t>
            </a:r>
            <a:r>
              <a:rPr lang="en-US" altLang="zh-CN" sz="2800" dirty="0"/>
              <a:t>2]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979573"/>
            <a:ext cx="590152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[2,3.14,"nihao",'</a:t>
            </a:r>
            <a:r>
              <a:rPr lang="zh-CN" altLang="en-US" sz="2800" dirty="0"/>
              <a:t>张三</a:t>
            </a:r>
            <a:r>
              <a:rPr lang="en-US" altLang="zh-CN" sz="2800" dirty="0"/>
              <a:t>',76,22,45,5]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len(a)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688143"/>
            <a:ext cx="59015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[2,3,76,22,45,5]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s1 = min(a)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s2 = max(a)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s3 = sum(a)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print(“s1 =“,s1, “s2 =“,s2, “s3 =“,s3)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581009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688143"/>
            <a:ext cx="5901524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[2,3,76,22,45,6]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a.index(76)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a[2] = 6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a.index(6)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16659" y="2977447"/>
            <a:ext cx="6299317" cy="199236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06770" y="3224171"/>
            <a:ext cx="590152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[2,3,6,22,45,6]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a.count(6)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702867" y="164487"/>
              <a:ext cx="511680" cy="80021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9584" y="164487"/>
              <a:ext cx="224452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巩固与拓展</a:t>
              </a:r>
              <a:endParaRPr lang="zh-CN" altLang="en-US" sz="32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Vrinda" panose="020B0502040204020203" pitchFamily="34" charset="0"/>
                <a:ea typeface="宋体" panose="02010600030101010101" pitchFamily="2" charset="-122"/>
                <a:cs typeface="Vrinda" panose="020B0502040204020203" pitchFamily="3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547359" y="2148706"/>
            <a:ext cx="6299317" cy="3929364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787496" y="2261191"/>
            <a:ext cx="5901524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在期末测验时，全班同学的数学成绩如图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算出全班最高分、最低分以及平均分。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算出最高分所在序号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算出最高分的人数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找到成绩为</a:t>
            </a:r>
            <a:r>
              <a:rPr lang="en-US" altLang="zh-CN" sz="2400" dirty="0"/>
              <a:t>80</a:t>
            </a:r>
            <a:r>
              <a:rPr lang="zh-CN" altLang="en-US" sz="2400" dirty="0"/>
              <a:t>分的同学所在序号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列出序号</a:t>
            </a:r>
            <a:r>
              <a:rPr lang="en-US" altLang="zh-CN" sz="2400" dirty="0"/>
              <a:t>1-5</a:t>
            </a:r>
            <a:r>
              <a:rPr lang="zh-CN" altLang="en-US" sz="2400" dirty="0"/>
              <a:t>学生的成绩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6.</a:t>
            </a:r>
            <a:r>
              <a:rPr lang="zh-CN" altLang="en-US" sz="2400" dirty="0"/>
              <a:t>序号</a:t>
            </a:r>
            <a:r>
              <a:rPr lang="en-US" altLang="zh-CN" sz="2400" dirty="0"/>
              <a:t>8</a:t>
            </a:r>
            <a:r>
              <a:rPr lang="zh-CN" altLang="en-US" sz="2400" dirty="0"/>
              <a:t>的学生成绩是多少？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7.</a:t>
            </a:r>
            <a:r>
              <a:rPr lang="zh-CN" altLang="en-US" sz="2400" dirty="0"/>
              <a:t>判断是否有成绩为</a:t>
            </a:r>
            <a:r>
              <a:rPr lang="en-US" altLang="zh-CN" sz="2400" dirty="0"/>
              <a:t>75</a:t>
            </a:r>
            <a:r>
              <a:rPr lang="zh-CN" altLang="en-US" sz="2400" dirty="0"/>
              <a:t>的同学</a:t>
            </a:r>
            <a:endParaRPr lang="en-US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14547" y="1824950"/>
          <a:ext cx="2145862" cy="4358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08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87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89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88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79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975360" y="2692965"/>
            <a:ext cx="5803994" cy="116713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7585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altLang="zh-CN" sz="7585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rcRect l="46640" t="20132"/>
          <a:stretch>
            <a:fillRect/>
          </a:stretch>
        </p:blipFill>
        <p:spPr bwMode="auto">
          <a:xfrm>
            <a:off x="5928925" y="1585149"/>
            <a:ext cx="6263075" cy="5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图片 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6" y="152212"/>
            <a:ext cx="1639146" cy="163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1929765" y="4244975"/>
            <a:ext cx="4412615" cy="10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705"/>
              <a:t>其他更好玩的热点资讯</a:t>
            </a:r>
            <a:br>
              <a:rPr lang="zh-CN" altLang="en-US" sz="1705"/>
            </a:br>
            <a:r>
              <a:rPr lang="zh-CN" altLang="en-US" sz="1705"/>
              <a:t>请手动关注微信公众号：</a:t>
            </a:r>
          </a:p>
          <a:p>
            <a:pPr algn="ctr"/>
            <a:r>
              <a:rPr lang="en-US" altLang="zh-CN" sz="265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Ablock</a:t>
            </a:r>
            <a:r>
              <a:rPr lang="zh-CN" altLang="en-US" sz="2655"/>
              <a:t>创客教育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4244975"/>
            <a:ext cx="13843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5257800"/>
            <a:ext cx="29146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9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7" y="1019004"/>
            <a:ext cx="5191295" cy="519129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303239" y="1466439"/>
            <a:ext cx="4176780" cy="757064"/>
            <a:chOff x="5248038" y="1233537"/>
            <a:chExt cx="2780916" cy="504056"/>
          </a:xfrm>
        </p:grpSpPr>
        <p:sp>
          <p:nvSpPr>
            <p:cNvPr id="8" name="矩形 7"/>
            <p:cNvSpPr/>
            <p:nvPr/>
          </p:nvSpPr>
          <p:spPr>
            <a:xfrm>
              <a:off x="5248038" y="1233537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540455" y="1285510"/>
              <a:ext cx="1336371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知识回顾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03239" y="4466293"/>
            <a:ext cx="4176780" cy="757064"/>
            <a:chOff x="5248038" y="3230851"/>
            <a:chExt cx="2780916" cy="504056"/>
          </a:xfrm>
        </p:grpSpPr>
        <p:sp>
          <p:nvSpPr>
            <p:cNvPr id="11" name="矩形 10"/>
            <p:cNvSpPr/>
            <p:nvPr/>
          </p:nvSpPr>
          <p:spPr>
            <a:xfrm>
              <a:off x="5248038" y="3230851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40455" y="3282823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巩固与扩展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303239" y="2466390"/>
            <a:ext cx="4176780" cy="757064"/>
            <a:chOff x="5248038" y="1899308"/>
            <a:chExt cx="2780916" cy="504056"/>
          </a:xfrm>
        </p:grpSpPr>
        <p:sp>
          <p:nvSpPr>
            <p:cNvPr id="14" name="矩形 13"/>
            <p:cNvSpPr/>
            <p:nvPr/>
          </p:nvSpPr>
          <p:spPr>
            <a:xfrm>
              <a:off x="5248038" y="1899308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540455" y="1951280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通用操作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03239" y="3466340"/>
            <a:ext cx="4176780" cy="757064"/>
            <a:chOff x="5248038" y="2565079"/>
            <a:chExt cx="2780916" cy="504056"/>
          </a:xfrm>
        </p:grpSpPr>
        <p:sp>
          <p:nvSpPr>
            <p:cNvPr id="17" name="矩形 16"/>
            <p:cNvSpPr/>
            <p:nvPr/>
          </p:nvSpPr>
          <p:spPr>
            <a:xfrm>
              <a:off x="5248038" y="2565079"/>
              <a:ext cx="2780916" cy="504056"/>
            </a:xfrm>
            <a:prstGeom prst="rect">
              <a:avLst/>
            </a:prstGeom>
            <a:solidFill>
              <a:srgbClr val="F582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540455" y="2617051"/>
              <a:ext cx="2200467" cy="34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</a:p>
          </p:txBody>
        </p:sp>
      </p:grpSp>
      <p:sp>
        <p:nvSpPr>
          <p:cNvPr id="20" name="同心圆 19"/>
          <p:cNvSpPr/>
          <p:nvPr/>
        </p:nvSpPr>
        <p:spPr>
          <a:xfrm>
            <a:off x="6301261" y="1452133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空心弧 20"/>
          <p:cNvSpPr/>
          <p:nvPr/>
        </p:nvSpPr>
        <p:spPr>
          <a:xfrm>
            <a:off x="6301261" y="1452133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08168" y="1609897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6313179" y="245208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6313179" y="245208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507386" y="260984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28" name="同心圆 27"/>
          <p:cNvSpPr/>
          <p:nvPr/>
        </p:nvSpPr>
        <p:spPr>
          <a:xfrm>
            <a:off x="6313179" y="3452034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9" name="空心弧 28"/>
          <p:cNvSpPr/>
          <p:nvPr/>
        </p:nvSpPr>
        <p:spPr>
          <a:xfrm>
            <a:off x="6313179" y="3452034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07386" y="3609798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32" name="同心圆 31"/>
          <p:cNvSpPr/>
          <p:nvPr/>
        </p:nvSpPr>
        <p:spPr>
          <a:xfrm>
            <a:off x="6313179" y="4451985"/>
            <a:ext cx="785674" cy="785674"/>
          </a:xfrm>
          <a:prstGeom prst="donut">
            <a:avLst>
              <a:gd name="adj" fmla="val 12500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3" name="空心弧 32"/>
          <p:cNvSpPr/>
          <p:nvPr/>
        </p:nvSpPr>
        <p:spPr>
          <a:xfrm>
            <a:off x="6313179" y="4451985"/>
            <a:ext cx="785674" cy="78567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F58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507386" y="4609749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4</a:t>
            </a:r>
            <a:endParaRPr lang="zh-CN" altLang="en-US" sz="2800" dirty="0">
              <a:latin typeface="Adobe Gothic Std B" panose="020B0800000000000000" pitchFamily="34" charset="-128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40533" y="997544"/>
            <a:ext cx="1946736" cy="1874675"/>
            <a:chOff x="811983" y="921345"/>
            <a:chExt cx="1296144" cy="1248166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09" b="26725"/>
            <a:stretch>
              <a:fillRect/>
            </a:stretch>
          </p:blipFill>
          <p:spPr>
            <a:xfrm>
              <a:off x="811983" y="921345"/>
              <a:ext cx="1296144" cy="1022747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915" r="3309" b="9991"/>
            <a:stretch>
              <a:fillRect/>
            </a:stretch>
          </p:blipFill>
          <p:spPr>
            <a:xfrm>
              <a:off x="1029051" y="2026598"/>
              <a:ext cx="879223" cy="1429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同一个序列中，可以有多种类型的元素，这个特性叫异质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3732697" y="434308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答案：正确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104" y="2054650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定义列表：</a:t>
            </a:r>
            <a:r>
              <a:rPr lang="en-US" altLang="zh-CN" sz="2400" dirty="0"/>
              <a:t>a 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',[2,3]]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删除元素‘张三’ 如何实现？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716454" y="5747379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C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6454" y="3090040"/>
            <a:ext cx="4508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‘张三’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 a[2]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 a[3]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定义列表：</a:t>
            </a:r>
            <a:r>
              <a:rPr lang="en-US" altLang="zh-CN" sz="2400" dirty="0"/>
              <a:t>a 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',[2,3]]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追加元素‘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 如何实现？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716454" y="5747379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B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16454" y="3090040"/>
            <a:ext cx="4508938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append(‘abc’)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a.append(‘abc’)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a+’abc’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321745" y="1823818"/>
            <a:ext cx="7833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定义列表：</a:t>
            </a:r>
            <a:r>
              <a:rPr lang="en-US" altLang="zh-CN" sz="2400" dirty="0"/>
              <a:t>a = [2,3.14,"nihao",'</a:t>
            </a:r>
            <a:r>
              <a:rPr lang="zh-CN" altLang="en-US" sz="2400" dirty="0"/>
              <a:t>张三</a:t>
            </a:r>
            <a:r>
              <a:rPr lang="en-US" altLang="zh-CN" sz="2400" dirty="0"/>
              <a:t>',[2,3]]</a:t>
            </a: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3]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这个元素？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68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知识回顾</a:t>
              </a:r>
            </a:p>
          </p:txBody>
        </p:sp>
      </p:grpSp>
      <p:sp>
        <p:nvSpPr>
          <p:cNvPr id="11" name="文本框 6"/>
          <p:cNvSpPr txBox="1"/>
          <p:nvPr/>
        </p:nvSpPr>
        <p:spPr>
          <a:xfrm>
            <a:off x="2716454" y="5747379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ED7D31"/>
                </a:solidFill>
              </a:rPr>
              <a:t>答案：</a:t>
            </a:r>
            <a:r>
              <a:rPr lang="en-US" altLang="zh-CN" sz="2800" b="1" dirty="0">
                <a:solidFill>
                  <a:srgbClr val="ED7D31"/>
                </a:solidFill>
              </a:rPr>
              <a:t>B</a:t>
            </a:r>
            <a:endParaRPr lang="zh-CN" altLang="en-US" sz="2800" b="1" dirty="0">
              <a:solidFill>
                <a:srgbClr val="ED7D3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9183" y="3090040"/>
            <a:ext cx="4508938" cy="1951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a(4)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a[4]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a[5]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87" y="1733529"/>
            <a:ext cx="3094840" cy="4013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5570" y="164487"/>
              <a:ext cx="1832553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通用操作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64573" y="930775"/>
            <a:ext cx="534808" cy="534808"/>
            <a:chOff x="681345" y="4573201"/>
            <a:chExt cx="534808" cy="534808"/>
          </a:xfrm>
        </p:grpSpPr>
        <p:sp>
          <p:nvSpPr>
            <p:cNvPr id="20" name="同心圆 19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21" name="空心弧 20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22" name="文本框 33"/>
            <p:cNvSpPr txBox="1"/>
            <p:nvPr/>
          </p:nvSpPr>
          <p:spPr>
            <a:xfrm>
              <a:off x="778962" y="4654656"/>
              <a:ext cx="282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1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264573" y="1562117"/>
            <a:ext cx="534808" cy="534808"/>
            <a:chOff x="681345" y="4573201"/>
            <a:chExt cx="534808" cy="534808"/>
          </a:xfrm>
        </p:grpSpPr>
        <p:sp>
          <p:nvSpPr>
            <p:cNvPr id="33" name="同心圆 32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34" name="空心弧 33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35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2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92214" y="1013471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判断元素是否在序列之内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92214" y="1641897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连接序列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92214" y="2270323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重复序列元素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2214" y="2898749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获取序列元素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92214" y="3527175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访问指定索引范围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92214" y="4784027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最大最小和求和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267934" y="2193459"/>
            <a:ext cx="534808" cy="534808"/>
            <a:chOff x="681345" y="4573201"/>
            <a:chExt cx="534808" cy="534808"/>
          </a:xfrm>
        </p:grpSpPr>
        <p:sp>
          <p:nvSpPr>
            <p:cNvPr id="59" name="同心圆 58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0" name="空心弧 59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1" name="文本框 33"/>
            <p:cNvSpPr txBox="1"/>
            <p:nvPr/>
          </p:nvSpPr>
          <p:spPr>
            <a:xfrm>
              <a:off x="778962" y="4654656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3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64573" y="2824801"/>
            <a:ext cx="534808" cy="534808"/>
            <a:chOff x="681345" y="4573201"/>
            <a:chExt cx="534808" cy="534808"/>
          </a:xfrm>
        </p:grpSpPr>
        <p:sp>
          <p:nvSpPr>
            <p:cNvPr id="63" name="同心圆 62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4" name="空心弧 63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5" name="文本框 33"/>
            <p:cNvSpPr txBox="1"/>
            <p:nvPr/>
          </p:nvSpPr>
          <p:spPr>
            <a:xfrm>
              <a:off x="778962" y="46546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4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264573" y="3456143"/>
            <a:ext cx="534808" cy="534808"/>
            <a:chOff x="681345" y="4573201"/>
            <a:chExt cx="534808" cy="534808"/>
          </a:xfrm>
        </p:grpSpPr>
        <p:sp>
          <p:nvSpPr>
            <p:cNvPr id="67" name="同心圆 66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8" name="空心弧 67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69" name="文本框 33"/>
            <p:cNvSpPr txBox="1"/>
            <p:nvPr/>
          </p:nvSpPr>
          <p:spPr>
            <a:xfrm>
              <a:off x="778962" y="4654656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5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264573" y="4087485"/>
            <a:ext cx="534808" cy="534808"/>
            <a:chOff x="681345" y="4573201"/>
            <a:chExt cx="534808" cy="534808"/>
          </a:xfrm>
        </p:grpSpPr>
        <p:sp>
          <p:nvSpPr>
            <p:cNvPr id="71" name="同心圆 70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2" name="空心弧 71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3" name="文本框 33"/>
            <p:cNvSpPr txBox="1"/>
            <p:nvPr/>
          </p:nvSpPr>
          <p:spPr>
            <a:xfrm>
              <a:off x="778962" y="4654656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6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392214" y="4155601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获取序列长度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2267934" y="4718827"/>
            <a:ext cx="534808" cy="534808"/>
            <a:chOff x="681345" y="4573201"/>
            <a:chExt cx="534808" cy="534808"/>
          </a:xfrm>
        </p:grpSpPr>
        <p:sp>
          <p:nvSpPr>
            <p:cNvPr id="76" name="同心圆 75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7" name="空心弧 76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78" name="文本框 33"/>
            <p:cNvSpPr txBox="1"/>
            <p:nvPr/>
          </p:nvSpPr>
          <p:spPr>
            <a:xfrm>
              <a:off x="778962" y="4654656"/>
              <a:ext cx="285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7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2251239" y="5350169"/>
            <a:ext cx="534808" cy="534808"/>
            <a:chOff x="681345" y="4573201"/>
            <a:chExt cx="534808" cy="534808"/>
          </a:xfrm>
        </p:grpSpPr>
        <p:sp>
          <p:nvSpPr>
            <p:cNvPr id="80" name="同心圆 79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1" name="空心弧 80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2" name="文本框 33"/>
            <p:cNvSpPr txBox="1"/>
            <p:nvPr/>
          </p:nvSpPr>
          <p:spPr>
            <a:xfrm>
              <a:off x="778962" y="4654656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8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392214" y="5412453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检索元素位置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392214" y="6040881"/>
            <a:ext cx="540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统计元素出现次数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2242714" y="5981508"/>
            <a:ext cx="534808" cy="534808"/>
            <a:chOff x="681345" y="4573201"/>
            <a:chExt cx="534808" cy="534808"/>
          </a:xfrm>
        </p:grpSpPr>
        <p:sp>
          <p:nvSpPr>
            <p:cNvPr id="86" name="同心圆 85"/>
            <p:cNvSpPr/>
            <p:nvPr/>
          </p:nvSpPr>
          <p:spPr>
            <a:xfrm>
              <a:off x="681345" y="4573201"/>
              <a:ext cx="534808" cy="534808"/>
            </a:xfrm>
            <a:prstGeom prst="donut">
              <a:avLst>
                <a:gd name="adj" fmla="val 1250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7" name="空心弧 86"/>
            <p:cNvSpPr/>
            <p:nvPr/>
          </p:nvSpPr>
          <p:spPr>
            <a:xfrm>
              <a:off x="681345" y="4573201"/>
              <a:ext cx="534808" cy="534808"/>
            </a:xfrm>
            <a:prstGeom prst="blockArc">
              <a:avLst>
                <a:gd name="adj1" fmla="val 10795232"/>
                <a:gd name="adj2" fmla="val 512995"/>
                <a:gd name="adj3" fmla="val 12460"/>
              </a:avLst>
            </a:prstGeom>
            <a:solidFill>
              <a:srgbClr val="EE7D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rgbClr val="ED7D31"/>
                </a:solidFill>
              </a:endParaRPr>
            </a:p>
          </p:txBody>
        </p:sp>
        <p:sp>
          <p:nvSpPr>
            <p:cNvPr id="88" name="文本框 33"/>
            <p:cNvSpPr txBox="1"/>
            <p:nvPr/>
          </p:nvSpPr>
          <p:spPr>
            <a:xfrm>
              <a:off x="778962" y="4654656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ED7D31"/>
                  </a:solidFill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9</a:t>
              </a:r>
              <a:endParaRPr lang="zh-CN" altLang="en-US" sz="2000" dirty="0">
                <a:solidFill>
                  <a:srgbClr val="ED7D31"/>
                </a:solidFill>
                <a:latin typeface="Adobe Gothic Std B" panose="020B0800000000000000" pitchFamily="34" charset="-128"/>
              </a:endParaRPr>
            </a:p>
          </p:txBody>
        </p:sp>
      </p:grpSp>
      <p:pic>
        <p:nvPicPr>
          <p:cNvPr id="89" name="图片 8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1" r="19581"/>
          <a:stretch>
            <a:fillRect/>
          </a:stretch>
        </p:blipFill>
        <p:spPr>
          <a:xfrm>
            <a:off x="8858877" y="1666963"/>
            <a:ext cx="2776616" cy="454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566030"/>
            <a:ext cx="6299317" cy="2873074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1786" y="29315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a = [2,3.14,"nihao",'</a:t>
            </a:r>
            <a:r>
              <a:rPr lang="zh-CN" altLang="en-US" sz="2800" dirty="0"/>
              <a:t>张三</a:t>
            </a:r>
            <a:r>
              <a:rPr lang="en-US" altLang="zh-CN" sz="2800" dirty="0"/>
              <a:t>',[2,3]]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3.14 in a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3.14 not in a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283559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1198179"/>
            <a:chOff x="0" y="0"/>
            <a:chExt cx="12192000" cy="1198179"/>
          </a:xfrm>
        </p:grpSpPr>
        <p:sp>
          <p:nvSpPr>
            <p:cNvPr id="23" name="矩形 22"/>
            <p:cNvSpPr/>
            <p:nvPr/>
          </p:nvSpPr>
          <p:spPr>
            <a:xfrm>
              <a:off x="0" y="0"/>
              <a:ext cx="12192000" cy="86710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1804" y="0"/>
              <a:ext cx="1397331" cy="1198179"/>
              <a:chOff x="1863038" y="0"/>
              <a:chExt cx="1397331" cy="119817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1863038" y="0"/>
                <a:ext cx="1229710" cy="1198179"/>
              </a:xfrm>
              <a:prstGeom prst="rect">
                <a:avLst/>
              </a:prstGeom>
              <a:solidFill>
                <a:srgbClr val="EE7D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直角三角形 41"/>
              <p:cNvSpPr/>
              <p:nvPr/>
            </p:nvSpPr>
            <p:spPr>
              <a:xfrm rot="10800000" flipH="1">
                <a:off x="3083855" y="851331"/>
                <a:ext cx="176514" cy="346835"/>
              </a:xfrm>
              <a:prstGeom prst="rtTriangle">
                <a:avLst/>
              </a:prstGeom>
              <a:solidFill>
                <a:srgbClr val="D7621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695654" y="164487"/>
              <a:ext cx="526106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6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Segoe UI Semibold" panose="020B0702040204020203" pitchFamily="34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endParaRPr lang="zh-CN" altLang="en-US" sz="4600" b="1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Segoe UI Semibold" panose="020B0702040204020203" pitchFamily="34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437542" y="164487"/>
              <a:ext cx="100860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3200" b="1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Vrinda" panose="020B0502040204020203" pitchFamily="34" charset="0"/>
                  <a:ea typeface="宋体" panose="02010600030101010101" pitchFamily="2" charset="-122"/>
                  <a:cs typeface="Vrinda" panose="020B0502040204020203" pitchFamily="34" charset="0"/>
                </a:rPr>
                <a:t>编程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1649" y="1664611"/>
            <a:ext cx="1901953" cy="477961"/>
            <a:chOff x="850391" y="3836346"/>
            <a:chExt cx="1901953" cy="477961"/>
          </a:xfrm>
        </p:grpSpPr>
        <p:grpSp>
          <p:nvGrpSpPr>
            <p:cNvPr id="45" name="组合 44"/>
            <p:cNvGrpSpPr/>
            <p:nvPr/>
          </p:nvGrpSpPr>
          <p:grpSpPr>
            <a:xfrm>
              <a:off x="850391" y="3836346"/>
              <a:ext cx="477961" cy="477961"/>
              <a:chOff x="688576" y="3626545"/>
              <a:chExt cx="486105" cy="486105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8576" y="3626545"/>
                <a:ext cx="486105" cy="486105"/>
              </a:xfrm>
              <a:prstGeom prst="ellipse">
                <a:avLst/>
              </a:prstGeom>
              <a:solidFill>
                <a:srgbClr val="F582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40"/>
              </a:p>
            </p:txBody>
          </p:sp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5793" y="3697758"/>
                <a:ext cx="354024" cy="354024"/>
              </a:xfrm>
              <a:prstGeom prst="rect">
                <a:avLst/>
              </a:prstGeom>
              <a:noFill/>
            </p:spPr>
          </p:pic>
        </p:grpSp>
        <p:sp>
          <p:nvSpPr>
            <p:cNvPr id="46" name="Text Box 9"/>
            <p:cNvSpPr txBox="1"/>
            <p:nvPr/>
          </p:nvSpPr>
          <p:spPr>
            <a:xfrm>
              <a:off x="1444190" y="3875271"/>
              <a:ext cx="130815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做一做</a:t>
              </a:r>
              <a:r>
                <a:rPr lang="en-US" altLang="zh-CN" sz="2000" dirty="0">
                  <a:solidFill>
                    <a:srgbClr val="434F5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endParaRPr lang="zh-CN" altLang="en-US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031649" y="2441419"/>
            <a:ext cx="6299317" cy="3171105"/>
          </a:xfrm>
          <a:prstGeom prst="roundRect">
            <a:avLst>
              <a:gd name="adj" fmla="val 5038"/>
            </a:avLst>
          </a:prstGeom>
          <a:solidFill>
            <a:srgbClr val="FFF7EA"/>
          </a:solidFill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21760" y="2979573"/>
            <a:ext cx="590152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= [2,3.14,"nihao",'</a:t>
            </a:r>
            <a:r>
              <a:rPr lang="zh-CN" altLang="en-US" sz="2800" dirty="0"/>
              <a:t>张三</a:t>
            </a:r>
            <a:r>
              <a:rPr lang="en-US" altLang="zh-CN" sz="2800" dirty="0"/>
              <a:t>',[2,3]]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b = [‘abc’,123]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s = a+b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print(s)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352" y="2496785"/>
            <a:ext cx="2870200" cy="38739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THINKCELLUNDODONOTDELETE" val="0"/>
  <p:tag name="ISLIDE.THEME" val="75e40d2f-30b3-49f7-b9bb-f0631459a692"/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465CF"/>
      </a:accent1>
      <a:accent2>
        <a:srgbClr val="181863"/>
      </a:accent2>
      <a:accent3>
        <a:srgbClr val="9EC300"/>
      </a:accent3>
      <a:accent4>
        <a:srgbClr val="F3AA05"/>
      </a:accent4>
      <a:accent5>
        <a:srgbClr val="FF3C0C"/>
      </a:accent5>
      <a:accent6>
        <a:srgbClr val="9EC300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58</TotalTime>
  <Words>642</Words>
  <Application>Microsoft Office PowerPoint</Application>
  <PresentationFormat>宽屏</PresentationFormat>
  <Paragraphs>179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Adobe Gothic Std B</vt:lpstr>
      <vt:lpstr>微软雅黑</vt:lpstr>
      <vt:lpstr>Arial</vt:lpstr>
      <vt:lpstr>Calibri</vt:lpstr>
      <vt:lpstr>Segoe UI Semibold</vt:lpstr>
      <vt:lpstr>Vrinda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南大Ablock蜘_x000d_蛛侠编程</Manager>
  <Company>南大Ablock蜘_x000d_蛛侠编程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南大Ablock蜘_x000d_蛛侠编程</dc:title>
  <dc:subject>南大Ablock蜘_x000d_蛛侠编程</dc:subject>
  <dc:creator>南大Ablock蜘_x000d_蛛侠编程</dc:creator>
  <cp:lastModifiedBy>O365</cp:lastModifiedBy>
  <cp:revision>412</cp:revision>
  <cp:lastPrinted>2018-10-24T16:00:00Z</cp:lastPrinted>
  <dcterms:created xsi:type="dcterms:W3CDTF">2018-10-24T16:00:00Z</dcterms:created>
  <dcterms:modified xsi:type="dcterms:W3CDTF">2021-07-10T07:00:25Z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2052-11.1.0.9998</vt:lpwstr>
  </property>
</Properties>
</file>