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4"/>
  </p:notesMasterIdLst>
  <p:sldIdLst>
    <p:sldId id="467" r:id="rId2"/>
    <p:sldId id="307" r:id="rId3"/>
    <p:sldId id="423" r:id="rId4"/>
    <p:sldId id="302" r:id="rId5"/>
    <p:sldId id="424" r:id="rId6"/>
    <p:sldId id="425" r:id="rId7"/>
    <p:sldId id="434" r:id="rId8"/>
    <p:sldId id="435" r:id="rId9"/>
    <p:sldId id="417" r:id="rId10"/>
    <p:sldId id="419" r:id="rId11"/>
    <p:sldId id="420" r:id="rId12"/>
    <p:sldId id="44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46" r:id="rId22"/>
    <p:sldId id="421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66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sKLOc4qlPlQO7H93D/wSdQ==" hashData="kfXKysTuHmQ2r3g9W8bJ5QMSCIU="/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orient="horz" pos="648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4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13"/>
    <a:srgbClr val="EE7D19"/>
    <a:srgbClr val="EE7D16"/>
    <a:srgbClr val="ED7D31"/>
    <a:srgbClr val="FFC000"/>
    <a:srgbClr val="00B0F0"/>
    <a:srgbClr val="FFC108"/>
    <a:srgbClr val="FFF7EA"/>
    <a:srgbClr val="1465CF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3" autoAdjust="0"/>
    <p:restoredTop sz="95271" autoAdjust="0"/>
  </p:normalViewPr>
  <p:slideViewPr>
    <p:cSldViewPr snapToGrid="0">
      <p:cViewPr varScale="1">
        <p:scale>
          <a:sx n="68" d="100"/>
          <a:sy n="68" d="100"/>
        </p:scale>
        <p:origin x="876" y="54"/>
      </p:cViewPr>
      <p:guideLst>
        <p:guide orient="horz" pos="2319"/>
        <p:guide orient="horz" pos="648"/>
        <p:guide orient="horz" pos="712"/>
        <p:guide orient="horz" pos="3929"/>
        <p:guide pos="4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  <a:t>32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771932"/>
            <a:ext cx="10858500" cy="446376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105275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771932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131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</a:t>
            </a:r>
            <a:r>
              <a:rPr lang="zh-CN" altLang="en-US" sz="251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可变序列通用操作</a:t>
            </a: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3446557" cy="477961"/>
            <a:chOff x="850391" y="3836346"/>
            <a:chExt cx="3446557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89" y="3875271"/>
              <a:ext cx="2852759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改变某个元素值</a:t>
              </a:r>
              <a:r>
                <a:rPr lang="en-US" altLang="zh-CN" sz="2000" dirty="0">
                  <a:solidFill>
                    <a:srgbClr val="FF0000"/>
                  </a:solidFill>
                </a:rPr>
                <a:t>s[i]=x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566030"/>
            <a:ext cx="6299317" cy="2873074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1786" y="2931575"/>
            <a:ext cx="6096000" cy="1951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s = list(range(1,11))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s[0]=90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283559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5542571" cy="477961"/>
            <a:chOff x="850391" y="3836346"/>
            <a:chExt cx="5542571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89" y="3875271"/>
              <a:ext cx="4948773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改变特定范围元素值</a:t>
              </a:r>
              <a:r>
                <a:rPr lang="en-US" altLang="zh-CN" sz="2000" dirty="0">
                  <a:solidFill>
                    <a:srgbClr val="FF0000"/>
                  </a:solidFill>
                </a:rPr>
                <a:t>s[i:j]=t</a:t>
              </a:r>
              <a:r>
                <a:rPr lang="zh-CN" altLang="en-US" sz="2000" dirty="0"/>
                <a:t>和</a:t>
              </a:r>
              <a:r>
                <a:rPr lang="en-US" altLang="zh-CN" sz="2000" dirty="0">
                  <a:solidFill>
                    <a:srgbClr val="FF0000"/>
                  </a:solidFill>
                </a:rPr>
                <a:t>s[i:j:k]=t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441419"/>
            <a:ext cx="6299317" cy="317110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0629" y="2695794"/>
            <a:ext cx="59015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s = list(range(1,11))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s[:3]=[100]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s[:7:2]=[80,80,80,80]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201627" y="164487"/>
              <a:ext cx="34804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可变序列</a:t>
              </a:r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通用操作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631514" y="1295132"/>
            <a:ext cx="534808" cy="534808"/>
            <a:chOff x="681345" y="4573201"/>
            <a:chExt cx="534808" cy="534808"/>
          </a:xfrm>
        </p:grpSpPr>
        <p:sp>
          <p:nvSpPr>
            <p:cNvPr id="20" name="同心圆 19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21" name="空心弧 20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22" name="文本框 33"/>
            <p:cNvSpPr txBox="1"/>
            <p:nvPr/>
          </p:nvSpPr>
          <p:spPr>
            <a:xfrm>
              <a:off x="778962" y="4654656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65017" y="1377828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改变序列中某个元素值</a:t>
            </a:r>
            <a:r>
              <a:rPr lang="en-US" altLang="zh-CN" sz="2000" dirty="0">
                <a:solidFill>
                  <a:srgbClr val="FF0000"/>
                </a:solidFill>
              </a:rPr>
              <a:t>s[i]=x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631514" y="2870405"/>
            <a:ext cx="534808" cy="534808"/>
            <a:chOff x="681345" y="4573201"/>
            <a:chExt cx="534808" cy="534808"/>
          </a:xfrm>
        </p:grpSpPr>
        <p:sp>
          <p:nvSpPr>
            <p:cNvPr id="51" name="同心圆 50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52" name="空心弧 51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53" name="文本框 33"/>
            <p:cNvSpPr txBox="1"/>
            <p:nvPr/>
          </p:nvSpPr>
          <p:spPr>
            <a:xfrm>
              <a:off x="778962" y="46546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365017" y="2951860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改变特定范围元素值</a:t>
            </a:r>
            <a:r>
              <a:rPr lang="en-US" altLang="zh-CN" sz="2000" dirty="0">
                <a:solidFill>
                  <a:srgbClr val="FF0000"/>
                </a:solidFill>
              </a:rPr>
              <a:t>s[i:j]=[t]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s[i:j:k]=[t,t,...t]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3709" y="1845706"/>
            <a:ext cx="6130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如班级学生成绩列表</a:t>
            </a:r>
            <a:r>
              <a:rPr lang="en-US" altLang="zh-CN" sz="2000" dirty="0"/>
              <a:t>s = [90,97,98,92,88,95,93],</a:t>
            </a:r>
            <a:r>
              <a:rPr lang="zh-CN" altLang="en-US" sz="2000" dirty="0"/>
              <a:t>老师在核对成绩的时候发现第一位学生的成绩登记错误，错把</a:t>
            </a:r>
            <a:r>
              <a:rPr lang="en-US" altLang="zh-CN" sz="2000" dirty="0"/>
              <a:t>96</a:t>
            </a:r>
            <a:r>
              <a:rPr lang="zh-CN" altLang="en-US" sz="2000" dirty="0"/>
              <a:t>写成了</a:t>
            </a:r>
            <a:r>
              <a:rPr lang="en-US" altLang="zh-CN" sz="2000" dirty="0"/>
              <a:t>90</a:t>
            </a:r>
            <a:r>
              <a:rPr lang="zh-CN" altLang="en-US" sz="2000" dirty="0"/>
              <a:t>，你能告诉老师应该怎么改吗？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6924" y="2022541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D76213"/>
                </a:solidFill>
              </a:rPr>
              <a:t>s[0]=96</a:t>
            </a:r>
            <a:endParaRPr lang="zh-CN" altLang="en-US" sz="2800" dirty="0">
              <a:solidFill>
                <a:srgbClr val="D76213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65017" y="3564369"/>
            <a:ext cx="6130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如班级学生成绩列表</a:t>
            </a:r>
            <a:r>
              <a:rPr lang="en-US" altLang="zh-CN" sz="2000" dirty="0"/>
              <a:t>s = [90,58,20,19,98,92,88,95,93],</a:t>
            </a:r>
            <a:r>
              <a:rPr lang="zh-CN" altLang="en-US" sz="2000" dirty="0"/>
              <a:t>老师核对时发现，第二名学生的成绩登记的是三部分各部分的成绩，而不是总分，怎么改正呢？</a:t>
            </a:r>
            <a:endParaRPr lang="en-US" altLang="zh-CN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9006924" y="3810590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D76213"/>
                </a:solidFill>
              </a:rPr>
              <a:t>s[1:4]=[97]</a:t>
            </a:r>
            <a:endParaRPr lang="zh-CN" altLang="en-US" sz="2800" dirty="0">
              <a:solidFill>
                <a:srgbClr val="D76213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64388" y="4856915"/>
            <a:ext cx="7154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列表</a:t>
            </a:r>
            <a:r>
              <a:rPr lang="en-US" altLang="zh-CN" sz="2000" dirty="0"/>
              <a:t>d = [“</a:t>
            </a:r>
            <a:r>
              <a:rPr lang="zh-CN" altLang="en-US" sz="2000" dirty="0"/>
              <a:t>扫地</a:t>
            </a:r>
            <a:r>
              <a:rPr lang="en-US" altLang="zh-CN" sz="2000" dirty="0"/>
              <a:t>”,”</a:t>
            </a:r>
            <a:r>
              <a:rPr lang="zh-CN" altLang="en-US" sz="2000" dirty="0"/>
              <a:t>浇花</a:t>
            </a:r>
            <a:r>
              <a:rPr lang="en-US" altLang="zh-CN" sz="2000" dirty="0"/>
              <a:t>”,”</a:t>
            </a:r>
            <a:r>
              <a:rPr lang="zh-CN" altLang="en-US" sz="2000" dirty="0"/>
              <a:t>擦桌子</a:t>
            </a:r>
            <a:r>
              <a:rPr lang="en-US" altLang="zh-CN" sz="2000" dirty="0"/>
              <a:t>”, ”</a:t>
            </a:r>
            <a:r>
              <a:rPr lang="zh-CN" altLang="en-US" sz="2000" dirty="0"/>
              <a:t>整理板凳</a:t>
            </a:r>
            <a:r>
              <a:rPr lang="en-US" altLang="zh-CN" sz="2000" dirty="0"/>
              <a:t>”,”</a:t>
            </a:r>
            <a:r>
              <a:rPr lang="zh-CN" altLang="en-US" sz="2000" dirty="0"/>
              <a:t>擦玻璃</a:t>
            </a:r>
            <a:r>
              <a:rPr lang="en-US" altLang="zh-CN" sz="2000" dirty="0"/>
              <a:t>”,”</a:t>
            </a:r>
            <a:r>
              <a:rPr lang="zh-CN" altLang="en-US" sz="2000" dirty="0"/>
              <a:t>倒垃圾</a:t>
            </a:r>
            <a:r>
              <a:rPr lang="en-US" altLang="zh-CN" sz="2000" dirty="0"/>
              <a:t>”]</a:t>
            </a:r>
            <a:r>
              <a:rPr lang="zh-CN" altLang="en-US" sz="2000" dirty="0"/>
              <a:t>为班级同学的大扫除任务分配表，由于基础清扫工作已接近尾声，老师要求奇数号同学去整理板凳，如何修改？</a:t>
            </a:r>
            <a:endParaRPr lang="en-US" altLang="zh-CN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3025287" y="5934018"/>
            <a:ext cx="6141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D76213"/>
                </a:solidFill>
              </a:rPr>
              <a:t>d[::2]=[”</a:t>
            </a:r>
            <a:r>
              <a:rPr lang="zh-CN" altLang="en-US" sz="2400" dirty="0">
                <a:solidFill>
                  <a:srgbClr val="D76213"/>
                </a:solidFill>
              </a:rPr>
              <a:t>整理板凳</a:t>
            </a:r>
            <a:r>
              <a:rPr lang="en-US" altLang="zh-CN" sz="2400" dirty="0">
                <a:solidFill>
                  <a:srgbClr val="D76213"/>
                </a:solidFill>
              </a:rPr>
              <a:t>”</a:t>
            </a:r>
            <a:r>
              <a:rPr lang="zh-CN" altLang="en-US" sz="2400" dirty="0">
                <a:solidFill>
                  <a:srgbClr val="D76213"/>
                </a:solidFill>
              </a:rPr>
              <a:t>，</a:t>
            </a:r>
            <a:r>
              <a:rPr lang="en-US" altLang="zh-CN" sz="2400" dirty="0">
                <a:solidFill>
                  <a:srgbClr val="D76213"/>
                </a:solidFill>
              </a:rPr>
              <a:t>”</a:t>
            </a:r>
            <a:r>
              <a:rPr lang="zh-CN" altLang="en-US" sz="2400" dirty="0">
                <a:solidFill>
                  <a:srgbClr val="D76213"/>
                </a:solidFill>
              </a:rPr>
              <a:t>整理板凳</a:t>
            </a:r>
            <a:r>
              <a:rPr lang="en-US" altLang="zh-CN" sz="2400" dirty="0">
                <a:solidFill>
                  <a:srgbClr val="D76213"/>
                </a:solidFill>
              </a:rPr>
              <a:t>”</a:t>
            </a:r>
            <a:r>
              <a:rPr lang="zh-CN" altLang="en-US" sz="2400" dirty="0">
                <a:solidFill>
                  <a:srgbClr val="D76213"/>
                </a:solidFill>
              </a:rPr>
              <a:t>，</a:t>
            </a:r>
            <a:r>
              <a:rPr lang="en-US" altLang="zh-CN" sz="2400" dirty="0">
                <a:solidFill>
                  <a:srgbClr val="D76213"/>
                </a:solidFill>
              </a:rPr>
              <a:t>”</a:t>
            </a:r>
            <a:r>
              <a:rPr lang="zh-CN" altLang="en-US" sz="2400" dirty="0">
                <a:solidFill>
                  <a:srgbClr val="D76213"/>
                </a:solidFill>
              </a:rPr>
              <a:t>整理板凳</a:t>
            </a:r>
            <a:r>
              <a:rPr lang="en-US" altLang="zh-CN" sz="2400" dirty="0">
                <a:solidFill>
                  <a:srgbClr val="D76213"/>
                </a:solidFill>
              </a:rPr>
              <a:t>”]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303325" y="2951860"/>
            <a:ext cx="1191851" cy="185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95176" y="2743200"/>
            <a:ext cx="315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修改几个元素就在等号后面的列表里写几个元素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8285771" cy="477961"/>
            <a:chOff x="850391" y="3836346"/>
            <a:chExt cx="8285771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89" y="3875271"/>
              <a:ext cx="7691973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删除元素</a:t>
              </a:r>
              <a:r>
                <a:rPr lang="en-US" altLang="zh-CN" sz="2000" dirty="0">
                  <a:solidFill>
                    <a:srgbClr val="FF0000"/>
                  </a:solidFill>
                </a:rPr>
                <a:t>del s[i]</a:t>
              </a:r>
              <a:r>
                <a:rPr lang="zh-CN" altLang="en-US" sz="2000" dirty="0">
                  <a:solidFill>
                    <a:srgbClr val="FF0000"/>
                  </a:solidFill>
                </a:rPr>
                <a:t>、</a:t>
              </a:r>
              <a:r>
                <a:rPr lang="en-US" altLang="zh-CN" sz="2000" dirty="0">
                  <a:solidFill>
                    <a:srgbClr val="FF0000"/>
                  </a:solidFill>
                </a:rPr>
                <a:t>del s[i:j]</a:t>
              </a:r>
              <a:r>
                <a:rPr lang="zh-CN" altLang="en-US" sz="2000" dirty="0">
                  <a:solidFill>
                    <a:srgbClr val="FF0000"/>
                  </a:solidFill>
                </a:rPr>
                <a:t>、</a:t>
              </a:r>
              <a:r>
                <a:rPr lang="en-US" altLang="zh-CN" sz="2000" dirty="0">
                  <a:solidFill>
                    <a:srgbClr val="FF0000"/>
                  </a:solidFill>
                </a:rPr>
                <a:t>del s[i:j:k]</a:t>
              </a:r>
              <a:r>
                <a:rPr lang="zh-CN" altLang="en-US" sz="2000" dirty="0">
                  <a:solidFill>
                    <a:srgbClr val="FF0000"/>
                  </a:solidFill>
                </a:rPr>
                <a:t>、</a:t>
              </a:r>
              <a:r>
                <a:rPr lang="en-US" altLang="zh-CN" sz="2000" dirty="0">
                  <a:solidFill>
                    <a:srgbClr val="FF0000"/>
                  </a:solidFill>
                </a:rPr>
                <a:t>s.remove(x)</a:t>
              </a:r>
              <a:r>
                <a:rPr lang="zh-CN" altLang="en-US" sz="2000" dirty="0">
                  <a:solidFill>
                    <a:srgbClr val="FF0000"/>
                  </a:solidFill>
                </a:rPr>
                <a:t>、</a:t>
              </a:r>
              <a:r>
                <a:rPr lang="en-US" altLang="zh-CN" sz="2000" dirty="0">
                  <a:solidFill>
                    <a:srgbClr val="FF0000"/>
                  </a:solidFill>
                </a:rPr>
                <a:t>s.clear()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84296" y="2441419"/>
            <a:ext cx="6299317" cy="4176431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0629" y="2496785"/>
            <a:ext cx="5224391" cy="412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s = list(range(1,11))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del s[1]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print(s)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del s[0:2]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print(s)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del s[::2]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print(s)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s.remove(7)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print(s)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s.clear()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36460" y="4016863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操作运算符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3319633" cy="477961"/>
            <a:chOff x="850391" y="3836346"/>
            <a:chExt cx="331963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89" y="3875271"/>
              <a:ext cx="2725835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追加元素</a:t>
              </a:r>
              <a:r>
                <a:rPr lang="en-US" altLang="zh-CN" sz="2000" dirty="0">
                  <a:solidFill>
                    <a:srgbClr val="FF0000"/>
                  </a:solidFill>
                </a:rPr>
                <a:t>s.append(x)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441419"/>
            <a:ext cx="6299317" cy="317110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30545" y="2711899"/>
            <a:ext cx="5901524" cy="2630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s = list(range(1,11))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s.append(11)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s.append([12,13])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3398461" cy="477961"/>
            <a:chOff x="850391" y="3836346"/>
            <a:chExt cx="3398461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280466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扩展序列</a:t>
              </a:r>
              <a:r>
                <a:rPr lang="en-US" altLang="zh-CN" sz="2000" dirty="0">
                  <a:solidFill>
                    <a:srgbClr val="FF0000"/>
                  </a:solidFill>
                </a:rPr>
                <a:t>s.extend(x)</a:t>
              </a: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441419"/>
            <a:ext cx="6299317" cy="317110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30545" y="2711899"/>
            <a:ext cx="5901524" cy="2630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s = list(range(1,11))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s.append(11)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s.extend([12,13])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3745303" cy="477961"/>
            <a:chOff x="850391" y="3836346"/>
            <a:chExt cx="374530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315150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插入元素</a:t>
              </a:r>
              <a:r>
                <a:rPr lang="en-US" altLang="zh-CN" sz="2000" dirty="0">
                  <a:solidFill>
                    <a:srgbClr val="FF0000"/>
                  </a:solidFill>
                </a:rPr>
                <a:t>s.insert(i,x)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441419"/>
            <a:ext cx="6299317" cy="317110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21760" y="2979573"/>
            <a:ext cx="590152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s = list(range(1,11))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s.insert(5,0)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4405893" cy="477961"/>
            <a:chOff x="850391" y="3836346"/>
            <a:chExt cx="440589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89" y="3875271"/>
              <a:ext cx="3812095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检索并删除特定元素</a:t>
              </a:r>
              <a:r>
                <a:rPr lang="en-US" altLang="zh-CN" sz="2000" dirty="0">
                  <a:solidFill>
                    <a:srgbClr val="FF0000"/>
                  </a:solidFill>
                </a:rPr>
                <a:t>s.pop([i])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441419"/>
            <a:ext cx="6299317" cy="3423353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0629" y="2544312"/>
            <a:ext cx="5901524" cy="315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s = list(range(1,11))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s.insert(5,0)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print(s)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s.pop(5)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print(s)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s.pop()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3776833" cy="477961"/>
            <a:chOff x="850391" y="3836346"/>
            <a:chExt cx="377683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89" y="3875271"/>
              <a:ext cx="3183035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反转序列</a:t>
              </a:r>
              <a:r>
                <a:rPr lang="en-US" altLang="zh-CN" sz="2000" dirty="0">
                  <a:solidFill>
                    <a:srgbClr val="FF0000"/>
                  </a:solidFill>
                </a:rPr>
                <a:t>s.reverse()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16659" y="2898619"/>
            <a:ext cx="6299317" cy="2130581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5555" y="3165902"/>
            <a:ext cx="5901524" cy="1596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s = list(range(1,11))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s.reverse()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1901953" cy="477961"/>
            <a:chOff x="850391" y="3836346"/>
            <a:chExt cx="190195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做一做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441419"/>
            <a:ext cx="6299317" cy="3581009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21760" y="2688143"/>
            <a:ext cx="5901524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 = [2,3,76,22,45,6]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 = a.index(76)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a[2] = 6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 = a.index(6)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57" y="1019004"/>
            <a:ext cx="5191295" cy="519129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303239" y="1466439"/>
            <a:ext cx="4176780" cy="757064"/>
            <a:chOff x="5248038" y="1233537"/>
            <a:chExt cx="2780916" cy="504056"/>
          </a:xfrm>
        </p:grpSpPr>
        <p:sp>
          <p:nvSpPr>
            <p:cNvPr id="8" name="矩形 7"/>
            <p:cNvSpPr/>
            <p:nvPr/>
          </p:nvSpPr>
          <p:spPr>
            <a:xfrm>
              <a:off x="5248038" y="1233537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40455" y="1285510"/>
              <a:ext cx="1336371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知识回顾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03239" y="4466293"/>
            <a:ext cx="4176780" cy="757064"/>
            <a:chOff x="5248038" y="3230851"/>
            <a:chExt cx="2780916" cy="504056"/>
          </a:xfrm>
        </p:grpSpPr>
        <p:sp>
          <p:nvSpPr>
            <p:cNvPr id="11" name="矩形 10"/>
            <p:cNvSpPr/>
            <p:nvPr/>
          </p:nvSpPr>
          <p:spPr>
            <a:xfrm>
              <a:off x="5248038" y="3230851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40455" y="3282823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巩固与扩展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03239" y="2466390"/>
            <a:ext cx="4176780" cy="757064"/>
            <a:chOff x="5248038" y="1899308"/>
            <a:chExt cx="2780916" cy="504056"/>
          </a:xfrm>
        </p:grpSpPr>
        <p:sp>
          <p:nvSpPr>
            <p:cNvPr id="14" name="矩形 13"/>
            <p:cNvSpPr/>
            <p:nvPr/>
          </p:nvSpPr>
          <p:spPr>
            <a:xfrm>
              <a:off x="5248038" y="1899308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40455" y="1951280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可变序列通用操作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03239" y="3466340"/>
            <a:ext cx="4176780" cy="757064"/>
            <a:chOff x="5248038" y="2565079"/>
            <a:chExt cx="2780916" cy="504056"/>
          </a:xfrm>
        </p:grpSpPr>
        <p:sp>
          <p:nvSpPr>
            <p:cNvPr id="17" name="矩形 16"/>
            <p:cNvSpPr/>
            <p:nvPr/>
          </p:nvSpPr>
          <p:spPr>
            <a:xfrm>
              <a:off x="5248038" y="2565079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40455" y="2617051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  <p:sp>
        <p:nvSpPr>
          <p:cNvPr id="20" name="同心圆 19"/>
          <p:cNvSpPr/>
          <p:nvPr/>
        </p:nvSpPr>
        <p:spPr>
          <a:xfrm>
            <a:off x="6301261" y="1452133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>
            <a:off x="6301261" y="1452133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8168" y="1609897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6313179" y="245208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6313179" y="245208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07386" y="260984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8" name="同心圆 27"/>
          <p:cNvSpPr/>
          <p:nvPr/>
        </p:nvSpPr>
        <p:spPr>
          <a:xfrm>
            <a:off x="6313179" y="345203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6313179" y="345203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07386" y="360979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6313179" y="4451985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空心弧 32"/>
          <p:cNvSpPr/>
          <p:nvPr/>
        </p:nvSpPr>
        <p:spPr>
          <a:xfrm>
            <a:off x="6313179" y="4451985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07386" y="4609749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40533" y="997544"/>
            <a:ext cx="1946736" cy="1874675"/>
            <a:chOff x="811983" y="921345"/>
            <a:chExt cx="1296144" cy="1248166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9" b="26725"/>
            <a:stretch>
              <a:fillRect/>
            </a:stretch>
          </p:blipFill>
          <p:spPr>
            <a:xfrm>
              <a:off x="811983" y="921345"/>
              <a:ext cx="1296144" cy="102274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915" r="3309" b="9991"/>
            <a:stretch>
              <a:fillRect/>
            </a:stretch>
          </p:blipFill>
          <p:spPr>
            <a:xfrm>
              <a:off x="1029051" y="2026598"/>
              <a:ext cx="879223" cy="1429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1901953" cy="477961"/>
            <a:chOff x="850391" y="3836346"/>
            <a:chExt cx="190195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做一做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16659" y="2977447"/>
            <a:ext cx="6299317" cy="199236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06770" y="3224171"/>
            <a:ext cx="590152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 = [2,3,6,22,45,6]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 = a.count(6)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201627" y="164487"/>
              <a:ext cx="34804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可变序列</a:t>
              </a:r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通用操作</a:t>
              </a:r>
            </a:p>
          </p:txBody>
        </p:sp>
      </p:grpSp>
      <p:pic>
        <p:nvPicPr>
          <p:cNvPr id="1026" name="Picture 2" descr="C:\Users\ADMINI~1.USE\AppData\Local\Temp\WeChat Files\6ac2bdbc23f2ec328325cade3b9ed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59" y="1198165"/>
            <a:ext cx="5561562" cy="537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783322" y="922560"/>
            <a:ext cx="50629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 = [1,3,5,7,9,11,13,15,17,19]</a:t>
            </a:r>
          </a:p>
          <a:p>
            <a:r>
              <a:rPr lang="en-US" altLang="zh-CN" dirty="0">
                <a:solidFill>
                  <a:srgbClr val="EE7D16"/>
                </a:solidFill>
              </a:rPr>
              <a:t>#</a:t>
            </a:r>
            <a:r>
              <a:rPr lang="zh-CN" altLang="en-US" dirty="0">
                <a:solidFill>
                  <a:srgbClr val="EE7D16"/>
                </a:solidFill>
              </a:rPr>
              <a:t>删除元素</a:t>
            </a:r>
            <a:r>
              <a:rPr lang="en-US" altLang="zh-CN" dirty="0">
                <a:solidFill>
                  <a:srgbClr val="EE7D16"/>
                </a:solidFill>
              </a:rPr>
              <a:t>5</a:t>
            </a:r>
          </a:p>
          <a:p>
            <a:r>
              <a:rPr lang="en-US" altLang="zh-CN" dirty="0"/>
              <a:t>del s[2]</a:t>
            </a:r>
          </a:p>
          <a:p>
            <a:r>
              <a:rPr lang="en-US" altLang="zh-CN" dirty="0">
                <a:solidFill>
                  <a:srgbClr val="EE7D16"/>
                </a:solidFill>
              </a:rPr>
              <a:t>#</a:t>
            </a:r>
            <a:r>
              <a:rPr lang="zh-CN" altLang="en-US" dirty="0">
                <a:solidFill>
                  <a:srgbClr val="EE7D16"/>
                </a:solidFill>
              </a:rPr>
              <a:t>在</a:t>
            </a:r>
            <a:r>
              <a:rPr lang="en-US" altLang="zh-CN" dirty="0">
                <a:solidFill>
                  <a:srgbClr val="EE7D16"/>
                </a:solidFill>
              </a:rPr>
              <a:t>19</a:t>
            </a:r>
            <a:r>
              <a:rPr lang="zh-CN" altLang="en-US" dirty="0">
                <a:solidFill>
                  <a:srgbClr val="EE7D16"/>
                </a:solidFill>
              </a:rPr>
              <a:t>后面追加元素</a:t>
            </a:r>
            <a:r>
              <a:rPr lang="en-US" altLang="zh-CN" dirty="0">
                <a:solidFill>
                  <a:srgbClr val="EE7D16"/>
                </a:solidFill>
              </a:rPr>
              <a:t>21</a:t>
            </a:r>
          </a:p>
          <a:p>
            <a:r>
              <a:rPr lang="en-US" altLang="zh-CN" dirty="0"/>
              <a:t>s.append(21)</a:t>
            </a:r>
          </a:p>
          <a:p>
            <a:r>
              <a:rPr lang="en-US" altLang="zh-CN" dirty="0">
                <a:solidFill>
                  <a:srgbClr val="EE7D16"/>
                </a:solidFill>
              </a:rPr>
              <a:t>#</a:t>
            </a:r>
            <a:r>
              <a:rPr lang="zh-CN" altLang="en-US" dirty="0">
                <a:solidFill>
                  <a:srgbClr val="EE7D16"/>
                </a:solidFill>
              </a:rPr>
              <a:t>删除元素</a:t>
            </a:r>
            <a:r>
              <a:rPr lang="en-US" altLang="zh-CN" dirty="0">
                <a:solidFill>
                  <a:srgbClr val="EE7D16"/>
                </a:solidFill>
              </a:rPr>
              <a:t>9</a:t>
            </a:r>
            <a:r>
              <a:rPr lang="zh-CN" altLang="en-US" dirty="0">
                <a:solidFill>
                  <a:srgbClr val="EE7D16"/>
                </a:solidFill>
              </a:rPr>
              <a:t>，</a:t>
            </a:r>
            <a:r>
              <a:rPr lang="en-US" altLang="zh-CN" dirty="0">
                <a:solidFill>
                  <a:srgbClr val="EE7D16"/>
                </a:solidFill>
              </a:rPr>
              <a:t>11</a:t>
            </a:r>
            <a:r>
              <a:rPr lang="zh-CN" altLang="en-US" dirty="0">
                <a:solidFill>
                  <a:srgbClr val="EE7D16"/>
                </a:solidFill>
              </a:rPr>
              <a:t>，</a:t>
            </a:r>
            <a:r>
              <a:rPr lang="en-US" altLang="zh-CN" dirty="0">
                <a:solidFill>
                  <a:srgbClr val="EE7D16"/>
                </a:solidFill>
              </a:rPr>
              <a:t>13</a:t>
            </a:r>
          </a:p>
          <a:p>
            <a:r>
              <a:rPr lang="en-US" altLang="zh-CN" dirty="0"/>
              <a:t> del s[3:6] </a:t>
            </a:r>
          </a:p>
          <a:p>
            <a:r>
              <a:rPr lang="en-US" altLang="zh-CN" dirty="0">
                <a:solidFill>
                  <a:srgbClr val="EE7D16"/>
                </a:solidFill>
              </a:rPr>
              <a:t>#21</a:t>
            </a:r>
            <a:r>
              <a:rPr lang="zh-CN" altLang="en-US" dirty="0">
                <a:solidFill>
                  <a:srgbClr val="EE7D16"/>
                </a:solidFill>
              </a:rPr>
              <a:t>后面追加</a:t>
            </a:r>
            <a:r>
              <a:rPr lang="en-US" altLang="zh-CN" dirty="0">
                <a:solidFill>
                  <a:srgbClr val="EE7D16"/>
                </a:solidFill>
              </a:rPr>
              <a:t>23</a:t>
            </a:r>
            <a:r>
              <a:rPr lang="zh-CN" altLang="en-US" dirty="0">
                <a:solidFill>
                  <a:srgbClr val="EE7D16"/>
                </a:solidFill>
              </a:rPr>
              <a:t>，</a:t>
            </a:r>
            <a:r>
              <a:rPr lang="en-US" altLang="zh-CN" dirty="0">
                <a:solidFill>
                  <a:srgbClr val="EE7D16"/>
                </a:solidFill>
              </a:rPr>
              <a:t>25</a:t>
            </a:r>
            <a:r>
              <a:rPr lang="zh-CN" altLang="en-US" dirty="0">
                <a:solidFill>
                  <a:srgbClr val="EE7D16"/>
                </a:solidFill>
              </a:rPr>
              <a:t>，</a:t>
            </a:r>
            <a:r>
              <a:rPr lang="en-US" altLang="zh-CN" dirty="0">
                <a:solidFill>
                  <a:srgbClr val="EE7D16"/>
                </a:solidFill>
              </a:rPr>
              <a:t>27</a:t>
            </a:r>
            <a:r>
              <a:rPr lang="zh-CN" altLang="en-US" dirty="0">
                <a:solidFill>
                  <a:srgbClr val="EE7D16"/>
                </a:solidFill>
              </a:rPr>
              <a:t>，</a:t>
            </a:r>
            <a:r>
              <a:rPr lang="en-US" altLang="zh-CN" dirty="0">
                <a:solidFill>
                  <a:srgbClr val="EE7D16"/>
                </a:solidFill>
              </a:rPr>
              <a:t>29</a:t>
            </a:r>
          </a:p>
          <a:p>
            <a:r>
              <a:rPr lang="en-US" altLang="zh-CN" dirty="0"/>
              <a:t>s.extend([23,25,27,29]) </a:t>
            </a:r>
          </a:p>
          <a:p>
            <a:r>
              <a:rPr lang="en-US" altLang="zh-CN" dirty="0">
                <a:solidFill>
                  <a:srgbClr val="EE7D16"/>
                </a:solidFill>
              </a:rPr>
              <a:t>#</a:t>
            </a:r>
            <a:r>
              <a:rPr lang="zh-CN" altLang="en-US" dirty="0">
                <a:solidFill>
                  <a:srgbClr val="EE7D16"/>
                </a:solidFill>
              </a:rPr>
              <a:t>删除元素</a:t>
            </a:r>
            <a:r>
              <a:rPr lang="en-US" altLang="zh-CN" dirty="0">
                <a:solidFill>
                  <a:srgbClr val="EE7D16"/>
                </a:solidFill>
              </a:rPr>
              <a:t>3</a:t>
            </a:r>
            <a:r>
              <a:rPr lang="zh-CN" altLang="en-US" dirty="0">
                <a:solidFill>
                  <a:srgbClr val="EE7D16"/>
                </a:solidFill>
              </a:rPr>
              <a:t>，</a:t>
            </a:r>
            <a:r>
              <a:rPr lang="en-US" altLang="zh-CN" dirty="0">
                <a:solidFill>
                  <a:srgbClr val="EE7D16"/>
                </a:solidFill>
              </a:rPr>
              <a:t>15</a:t>
            </a:r>
            <a:r>
              <a:rPr lang="zh-CN" altLang="en-US" dirty="0">
                <a:solidFill>
                  <a:srgbClr val="EE7D16"/>
                </a:solidFill>
              </a:rPr>
              <a:t>，</a:t>
            </a:r>
            <a:r>
              <a:rPr lang="en-US" altLang="zh-CN" dirty="0">
                <a:solidFill>
                  <a:srgbClr val="EE7D16"/>
                </a:solidFill>
              </a:rPr>
              <a:t>19</a:t>
            </a:r>
          </a:p>
          <a:p>
            <a:r>
              <a:rPr lang="en-US" altLang="zh-CN" dirty="0"/>
              <a:t>del s[1:7:2]</a:t>
            </a:r>
          </a:p>
          <a:p>
            <a:r>
              <a:rPr lang="en-US" altLang="zh-CN" dirty="0">
                <a:solidFill>
                  <a:srgbClr val="EE7D16"/>
                </a:solidFill>
              </a:rPr>
              <a:t>#</a:t>
            </a:r>
            <a:r>
              <a:rPr lang="zh-CN" altLang="en-US" dirty="0">
                <a:solidFill>
                  <a:srgbClr val="EE7D16"/>
                </a:solidFill>
              </a:rPr>
              <a:t>在</a:t>
            </a:r>
            <a:r>
              <a:rPr lang="en-US" altLang="zh-CN" dirty="0">
                <a:solidFill>
                  <a:srgbClr val="EE7D16"/>
                </a:solidFill>
              </a:rPr>
              <a:t>23</a:t>
            </a:r>
            <a:r>
              <a:rPr lang="zh-CN" altLang="en-US" dirty="0">
                <a:solidFill>
                  <a:srgbClr val="EE7D16"/>
                </a:solidFill>
              </a:rPr>
              <a:t>的后面索引</a:t>
            </a:r>
            <a:r>
              <a:rPr lang="en-US" altLang="zh-CN" dirty="0">
                <a:solidFill>
                  <a:srgbClr val="EE7D16"/>
                </a:solidFill>
              </a:rPr>
              <a:t>5</a:t>
            </a:r>
            <a:r>
              <a:rPr lang="zh-CN" altLang="en-US" dirty="0">
                <a:solidFill>
                  <a:srgbClr val="EE7D16"/>
                </a:solidFill>
              </a:rPr>
              <a:t>的位置插入</a:t>
            </a:r>
            <a:r>
              <a:rPr lang="en-US" altLang="zh-CN" dirty="0">
                <a:solidFill>
                  <a:srgbClr val="EE7D16"/>
                </a:solidFill>
              </a:rPr>
              <a:t>99</a:t>
            </a:r>
          </a:p>
          <a:p>
            <a:r>
              <a:rPr lang="en-US" altLang="zh-CN" dirty="0"/>
              <a:t>s.insert(5,99)</a:t>
            </a:r>
          </a:p>
          <a:p>
            <a:r>
              <a:rPr lang="en-US" altLang="zh-CN" dirty="0">
                <a:solidFill>
                  <a:srgbClr val="EE7D16"/>
                </a:solidFill>
              </a:rPr>
              <a:t>#</a:t>
            </a:r>
            <a:r>
              <a:rPr lang="zh-CN" altLang="en-US" dirty="0">
                <a:solidFill>
                  <a:srgbClr val="EE7D16"/>
                </a:solidFill>
              </a:rPr>
              <a:t>删除元素</a:t>
            </a:r>
            <a:r>
              <a:rPr lang="en-US" altLang="zh-CN" dirty="0">
                <a:solidFill>
                  <a:srgbClr val="EE7D16"/>
                </a:solidFill>
              </a:rPr>
              <a:t>17</a:t>
            </a:r>
          </a:p>
          <a:p>
            <a:r>
              <a:rPr lang="en-US" altLang="zh-CN" dirty="0"/>
              <a:t>s.remove(17)</a:t>
            </a:r>
          </a:p>
          <a:p>
            <a:r>
              <a:rPr lang="en-US" altLang="zh-CN" dirty="0">
                <a:solidFill>
                  <a:srgbClr val="EE7D16"/>
                </a:solidFill>
              </a:rPr>
              <a:t>#</a:t>
            </a:r>
            <a:r>
              <a:rPr lang="zh-CN" altLang="en-US" dirty="0">
                <a:solidFill>
                  <a:srgbClr val="EE7D16"/>
                </a:solidFill>
              </a:rPr>
              <a:t>删除索引</a:t>
            </a:r>
            <a:r>
              <a:rPr lang="en-US" altLang="zh-CN" dirty="0">
                <a:solidFill>
                  <a:srgbClr val="EE7D16"/>
                </a:solidFill>
              </a:rPr>
              <a:t>4</a:t>
            </a:r>
            <a:r>
              <a:rPr lang="zh-CN" altLang="en-US" dirty="0">
                <a:solidFill>
                  <a:srgbClr val="EE7D16"/>
                </a:solidFill>
              </a:rPr>
              <a:t>所在位置元素</a:t>
            </a:r>
            <a:r>
              <a:rPr lang="en-US" altLang="zh-CN" dirty="0">
                <a:solidFill>
                  <a:srgbClr val="EE7D16"/>
                </a:solidFill>
              </a:rPr>
              <a:t>99</a:t>
            </a:r>
          </a:p>
          <a:p>
            <a:r>
              <a:rPr lang="en-US" altLang="zh-CN" dirty="0"/>
              <a:t>s.pop(4)</a:t>
            </a:r>
          </a:p>
          <a:p>
            <a:r>
              <a:rPr lang="en-US" altLang="zh-CN" dirty="0">
                <a:solidFill>
                  <a:srgbClr val="EE7D16"/>
                </a:solidFill>
              </a:rPr>
              <a:t>#</a:t>
            </a:r>
            <a:r>
              <a:rPr lang="zh-CN" altLang="en-US" dirty="0">
                <a:solidFill>
                  <a:srgbClr val="EE7D16"/>
                </a:solidFill>
              </a:rPr>
              <a:t>反转列表</a:t>
            </a:r>
            <a:endParaRPr lang="en-US" altLang="zh-CN" dirty="0">
              <a:solidFill>
                <a:srgbClr val="EE7D16"/>
              </a:solidFill>
            </a:endParaRPr>
          </a:p>
          <a:p>
            <a:r>
              <a:rPr lang="en-US" altLang="zh-CN" dirty="0"/>
              <a:t>s.reverse()</a:t>
            </a:r>
          </a:p>
          <a:p>
            <a:r>
              <a:rPr lang="en-US" altLang="zh-CN" dirty="0">
                <a:solidFill>
                  <a:srgbClr val="EE7D16"/>
                </a:solidFill>
              </a:rPr>
              <a:t>#</a:t>
            </a:r>
            <a:r>
              <a:rPr lang="zh-CN" altLang="en-US" dirty="0">
                <a:solidFill>
                  <a:srgbClr val="EE7D16"/>
                </a:solidFill>
              </a:rPr>
              <a:t>清空列表</a:t>
            </a:r>
            <a:endParaRPr lang="en-US" altLang="zh-CN" dirty="0">
              <a:solidFill>
                <a:srgbClr val="EE7D16"/>
              </a:solidFill>
            </a:endParaRPr>
          </a:p>
          <a:p>
            <a:r>
              <a:rPr lang="en-US" altLang="zh-CN" dirty="0"/>
              <a:t>s.clear()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547358" y="1371600"/>
            <a:ext cx="7402903" cy="4903076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77784" y="1585558"/>
            <a:ext cx="6942050" cy="449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绘制左图所示同心圆，颜色分别为黄色</a:t>
            </a:r>
            <a:r>
              <a:rPr lang="en-US" altLang="zh-CN" sz="2000" dirty="0"/>
              <a:t>yellow</a:t>
            </a:r>
            <a:r>
              <a:rPr lang="zh-CN" altLang="en-US" sz="2000" dirty="0"/>
              <a:t>、绿色</a:t>
            </a:r>
            <a:r>
              <a:rPr lang="en-US" altLang="zh-CN" sz="2000" dirty="0"/>
              <a:t>green</a:t>
            </a:r>
            <a:r>
              <a:rPr lang="zh-CN" altLang="en-US" sz="2000" dirty="0"/>
              <a:t>、青色</a:t>
            </a:r>
            <a:r>
              <a:rPr lang="en-US" altLang="zh-CN" sz="2000" dirty="0"/>
              <a:t>cyan</a:t>
            </a:r>
            <a:r>
              <a:rPr lang="zh-CN" altLang="en-US" sz="2000" dirty="0"/>
              <a:t>和紫色</a:t>
            </a:r>
            <a:r>
              <a:rPr lang="en-US" altLang="zh-CN" sz="2000" dirty="0"/>
              <a:t>purple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从内到外，第</a:t>
            </a:r>
            <a:r>
              <a:rPr lang="en-US" altLang="zh-CN" sz="2000" dirty="0"/>
              <a:t>2</a:t>
            </a:r>
            <a:r>
              <a:rPr lang="zh-CN" altLang="en-US" sz="2000" dirty="0"/>
              <a:t>个位置添加蓝色</a:t>
            </a:r>
            <a:r>
              <a:rPr lang="en-US" altLang="zh-CN" sz="2000" dirty="0"/>
              <a:t>blue</a:t>
            </a:r>
            <a:r>
              <a:rPr lang="zh-CN" altLang="en-US" sz="2000" dirty="0"/>
              <a:t> 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在黄色圈之外，追加颜色橙色</a:t>
            </a:r>
            <a:r>
              <a:rPr lang="en-US" altLang="zh-CN" sz="2000" dirty="0"/>
              <a:t>orange</a:t>
            </a:r>
            <a:r>
              <a:rPr lang="zh-CN" altLang="en-US" sz="2000" dirty="0"/>
              <a:t>和红色</a:t>
            </a:r>
            <a:r>
              <a:rPr lang="en-US" altLang="zh-CN" sz="2000" dirty="0"/>
              <a:t>red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在橘色圈之外，红色圈之内，插入颜色粉色</a:t>
            </a:r>
            <a:r>
              <a:rPr lang="en-US" altLang="zh-CN" sz="2000" dirty="0"/>
              <a:t>pink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4.</a:t>
            </a:r>
            <a:r>
              <a:rPr lang="zh-CN" altLang="en-US" sz="2000" dirty="0"/>
              <a:t>将粉色</a:t>
            </a:r>
            <a:r>
              <a:rPr lang="en-US" altLang="zh-CN" sz="2000" dirty="0"/>
              <a:t>pink</a:t>
            </a:r>
            <a:r>
              <a:rPr lang="zh-CN" altLang="en-US" sz="2000" dirty="0"/>
              <a:t>改为颜色值</a:t>
            </a:r>
            <a:r>
              <a:rPr lang="en-US" altLang="zh-CN" sz="2000" dirty="0"/>
              <a:t>#F96939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5.</a:t>
            </a:r>
            <a:r>
              <a:rPr lang="zh-CN" altLang="en-US" sz="2000" dirty="0"/>
              <a:t>将同心圆的圆环颜色反转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6.</a:t>
            </a:r>
            <a:r>
              <a:rPr lang="zh-CN" altLang="en-US" sz="2000" dirty="0"/>
              <a:t>去掉最外圈的颜色  </a:t>
            </a:r>
            <a:r>
              <a:rPr lang="en-US" altLang="zh-CN" sz="2000" dirty="0" err="1"/>
              <a:t>t.pop</a:t>
            </a:r>
            <a:r>
              <a:rPr lang="en-US" altLang="zh-CN" sz="2000" dirty="0"/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7.</a:t>
            </a:r>
            <a:r>
              <a:rPr lang="zh-CN" altLang="en-US" sz="2000" dirty="0"/>
              <a:t>删除颜色值为</a:t>
            </a:r>
            <a:r>
              <a:rPr lang="en-US" altLang="zh-CN" sz="2000" dirty="0"/>
              <a:t>#F96939</a:t>
            </a:r>
            <a:r>
              <a:rPr lang="zh-CN" altLang="en-US" sz="2000" dirty="0"/>
              <a:t>的圆环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8.</a:t>
            </a:r>
            <a:r>
              <a:rPr lang="zh-CN" altLang="en-US" sz="2000" dirty="0"/>
              <a:t>删除前</a:t>
            </a:r>
            <a:r>
              <a:rPr lang="en-US" altLang="zh-CN" sz="2000" dirty="0"/>
              <a:t>2</a:t>
            </a:r>
            <a:r>
              <a:rPr lang="zh-CN" altLang="en-US" sz="2000" dirty="0"/>
              <a:t>个颜色值对应的圆环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9.</a:t>
            </a:r>
            <a:r>
              <a:rPr lang="zh-CN" altLang="en-US" sz="2000" dirty="0"/>
              <a:t>删除序号为偶数的圆环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10.</a:t>
            </a:r>
            <a:r>
              <a:rPr lang="zh-CN" altLang="en-US" sz="2000" dirty="0"/>
              <a:t>清空圆环</a:t>
            </a:r>
            <a:endParaRPr lang="en-US" altLang="zh-CN" sz="2000" dirty="0"/>
          </a:p>
        </p:txBody>
      </p:sp>
      <p:pic>
        <p:nvPicPr>
          <p:cNvPr id="1026" name="Picture 2" descr="C:\Users\ADMINI~1.USE\AppData\Local\Temp\WeChat Files\5a31038435d75e3f45ed9934efef4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7" y="2282481"/>
            <a:ext cx="1973679" cy="203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200516" y="1601324"/>
            <a:ext cx="7402903" cy="4477407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30942" y="1815282"/>
            <a:ext cx="6942050" cy="4040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r+=10</a:t>
            </a:r>
          </a:p>
        </p:txBody>
      </p:sp>
      <p:pic>
        <p:nvPicPr>
          <p:cNvPr id="1026" name="Picture 2" descr="C:\Users\ADMINI~1.USE\AppData\Local\Temp\WeChat Files\5a31038435d75e3f45ed9934efef4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7" y="1267049"/>
            <a:ext cx="2775447" cy="28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7356144" y="1955536"/>
            <a:ext cx="941608" cy="326945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297752" y="1719618"/>
            <a:ext cx="1542197" cy="471836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创建列表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581934" y="2963968"/>
            <a:ext cx="1326022" cy="0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907956" y="2692793"/>
            <a:ext cx="2454408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定义变量：圆的半径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6244945" y="3362650"/>
            <a:ext cx="1443208" cy="271175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88153" y="3362650"/>
            <a:ext cx="2151796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设置画笔粗细</a:t>
            </a:r>
          </a:p>
        </p:txBody>
      </p:sp>
      <p:sp>
        <p:nvSpPr>
          <p:cNvPr id="12" name="椭圆 11"/>
          <p:cNvSpPr/>
          <p:nvPr/>
        </p:nvSpPr>
        <p:spPr>
          <a:xfrm>
            <a:off x="6223691" y="3498237"/>
            <a:ext cx="840418" cy="677978"/>
          </a:xfrm>
          <a:prstGeom prst="ellipse">
            <a:avLst/>
          </a:prstGeom>
          <a:noFill/>
          <a:ln>
            <a:solidFill>
              <a:srgbClr val="D7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064109" y="3840027"/>
            <a:ext cx="1071051" cy="568200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135160" y="4176215"/>
            <a:ext cx="3468259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循环次数：即每种颜色绘一个圆</a:t>
            </a:r>
          </a:p>
        </p:txBody>
      </p:sp>
      <p:sp>
        <p:nvSpPr>
          <p:cNvPr id="31" name="椭圆 30"/>
          <p:cNvSpPr/>
          <p:nvPr/>
        </p:nvSpPr>
        <p:spPr>
          <a:xfrm>
            <a:off x="4819584" y="3504922"/>
            <a:ext cx="342141" cy="619205"/>
          </a:xfrm>
          <a:prstGeom prst="ellipse">
            <a:avLst/>
          </a:prstGeom>
          <a:noFill/>
          <a:ln>
            <a:solidFill>
              <a:srgbClr val="D7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788744" y="4066881"/>
            <a:ext cx="1030840" cy="682691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56460" y="4541521"/>
            <a:ext cx="3468259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代表当前循环的次数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617102" y="4408226"/>
            <a:ext cx="1071051" cy="568200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688153" y="4812695"/>
            <a:ext cx="3468259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移动到每个圆的起始位置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244945" y="4976426"/>
            <a:ext cx="819164" cy="723687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064110" y="5536382"/>
            <a:ext cx="2298254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设置圆的颜色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3752769" y="5058181"/>
            <a:ext cx="1030840" cy="682691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320119" y="5532821"/>
            <a:ext cx="1468625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绘圆</a:t>
            </a:r>
          </a:p>
        </p:txBody>
      </p:sp>
      <p:cxnSp>
        <p:nvCxnSpPr>
          <p:cNvPr id="47" name="直接箭头连接符 46"/>
          <p:cNvCxnSpPr>
            <a:endCxn id="48" idx="0"/>
          </p:cNvCxnSpPr>
          <p:nvPr/>
        </p:nvCxnSpPr>
        <p:spPr>
          <a:xfrm>
            <a:off x="5359214" y="5740872"/>
            <a:ext cx="1" cy="486698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851808" y="6227570"/>
            <a:ext cx="3014813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改变半径，执行下一次循环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4" grpId="0" animBg="1"/>
      <p:bldP spid="16" grpId="0" animBg="1"/>
      <p:bldP spid="24" grpId="0" animBg="1"/>
      <p:bldP spid="12" grpId="0" animBg="1"/>
      <p:bldP spid="28" grpId="0" animBg="1"/>
      <p:bldP spid="31" grpId="0" animBg="1"/>
      <p:bldP spid="35" grpId="0" animBg="1"/>
      <p:bldP spid="37" grpId="0" animBg="1"/>
      <p:bldP spid="39" grpId="0" animBg="1"/>
      <p:bldP spid="46" grpId="0" animBg="1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200516" y="964706"/>
            <a:ext cx="7402903" cy="5603392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30942" y="1081436"/>
            <a:ext cx="6942050" cy="5369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r+=10</a:t>
            </a:r>
          </a:p>
        </p:txBody>
      </p:sp>
      <p:pic>
        <p:nvPicPr>
          <p:cNvPr id="2050" name="Picture 2" descr="C:\Users\ADMINI~1.USE\AppData\Local\Temp\WeChat Files\b59d7c3f1a4caeac74728904de2f4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5" y="2476366"/>
            <a:ext cx="2372158" cy="253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200516" y="1140563"/>
            <a:ext cx="7402903" cy="515231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30942" y="1257293"/>
            <a:ext cx="6942050" cy="485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s[6] = "#f96939"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r+=10</a:t>
            </a:r>
          </a:p>
        </p:txBody>
      </p:sp>
      <p:pic>
        <p:nvPicPr>
          <p:cNvPr id="3074" name="Picture 2" descr="C:\Users\ADMINI~1.USE\AppData\Local\Temp\WeChat Files\64895ecafc4500f06e862b4b66028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02" y="2562271"/>
            <a:ext cx="2635532" cy="25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200516" y="1140563"/>
            <a:ext cx="7402903" cy="5379709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30942" y="1257293"/>
            <a:ext cx="69420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s[6] = "#f96939“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s.reverse()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r+=10</a:t>
            </a:r>
          </a:p>
        </p:txBody>
      </p:sp>
      <p:pic>
        <p:nvPicPr>
          <p:cNvPr id="4098" name="Picture 2" descr="C:\Users\ADMINI~1.USE\AppData\Local\Temp\WeChat Files\e04ef0f910b3ccd28fe47af7394f92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2" y="2600208"/>
            <a:ext cx="2310498" cy="227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200516" y="1024748"/>
            <a:ext cx="7402903" cy="5675597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30942" y="1068034"/>
            <a:ext cx="69420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s[6] = "#f96939“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s.reverse()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s.pop()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r+=10</a:t>
            </a:r>
          </a:p>
        </p:txBody>
      </p:sp>
      <p:pic>
        <p:nvPicPr>
          <p:cNvPr id="5122" name="Picture 2" descr="C:\Users\ADMINI~1.USE\AppData\Local\Temp\WeChat Files\ee2932a7e621d710ed998fc479af3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30" y="2652435"/>
            <a:ext cx="2130072" cy="2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200516" y="1024748"/>
            <a:ext cx="7402903" cy="5675597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30942" y="1068034"/>
            <a:ext cx="694205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s[6] = "#f96939“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s.reverse()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s.pop()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s.remove('#f96939')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r+=10</a:t>
            </a:r>
          </a:p>
        </p:txBody>
      </p:sp>
      <p:pic>
        <p:nvPicPr>
          <p:cNvPr id="6146" name="Picture 2" descr="C:\Users\ADMINI~1.USE\AppData\Local\Temp\WeChat Files\525f3da24832992151842bd31d052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7" y="2699314"/>
            <a:ext cx="2162865" cy="21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818005" y="1318583"/>
            <a:ext cx="8911540" cy="4619307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96745" y="1550744"/>
            <a:ext cx="41770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s[6] = "#f96939“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s.reverse()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s.pop()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s.remove('#f96939')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del s[:2]</a:t>
            </a:r>
          </a:p>
        </p:txBody>
      </p:sp>
      <p:sp>
        <p:nvSpPr>
          <p:cNvPr id="2" name="矩形 1"/>
          <p:cNvSpPr/>
          <p:nvPr/>
        </p:nvSpPr>
        <p:spPr>
          <a:xfrm>
            <a:off x="8071944" y="1550744"/>
            <a:ext cx="2990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r+=10</a:t>
            </a:r>
          </a:p>
        </p:txBody>
      </p:sp>
      <p:pic>
        <p:nvPicPr>
          <p:cNvPr id="7170" name="Picture 2" descr="C:\Users\ADMINI~1.USE\AppData\Local\Temp\WeChat Files\420a63d1ae87f0cf2e6f0dade0943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7" y="2005504"/>
            <a:ext cx="1531633" cy="154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321745" y="1823818"/>
            <a:ext cx="7833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定义列表</a:t>
            </a:r>
            <a:r>
              <a:rPr lang="en-US" altLang="zh-CN" sz="2400" dirty="0"/>
              <a:t>a = [2,3.14,"nihao",'</a:t>
            </a:r>
            <a:r>
              <a:rPr lang="zh-CN" altLang="en-US" sz="2400" dirty="0"/>
              <a:t>张三</a:t>
            </a:r>
            <a:r>
              <a:rPr lang="en-US" altLang="zh-CN" sz="2400" dirty="0"/>
              <a:t>',[2,3]]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如何判断</a:t>
            </a:r>
            <a:r>
              <a:rPr lang="en-US" altLang="zh-CN" sz="2400" dirty="0"/>
              <a:t>3.14</a:t>
            </a:r>
            <a:r>
              <a:rPr lang="zh-CN" altLang="en-US" sz="2400" dirty="0"/>
              <a:t>在列表之内呢？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716454" y="5747379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C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6454" y="3090040"/>
            <a:ext cx="4508938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a(3.14)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3.14 not in a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3.14 in a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818005" y="1318583"/>
            <a:ext cx="8911540" cy="4619307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96745" y="1466595"/>
            <a:ext cx="41770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s[6] = "#f96939“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s.reverse()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s.pop()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s.remove('#f96939')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del s[:2]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del s[::2]</a:t>
            </a:r>
          </a:p>
        </p:txBody>
      </p:sp>
      <p:sp>
        <p:nvSpPr>
          <p:cNvPr id="2" name="矩形 1"/>
          <p:cNvSpPr/>
          <p:nvPr/>
        </p:nvSpPr>
        <p:spPr>
          <a:xfrm>
            <a:off x="8071944" y="1550744"/>
            <a:ext cx="2990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r+=10</a:t>
            </a:r>
          </a:p>
        </p:txBody>
      </p:sp>
      <p:pic>
        <p:nvPicPr>
          <p:cNvPr id="8194" name="Picture 2" descr="C:\Users\ADMINI~1.USE\AppData\Local\Temp\WeChat Files\9e05691a3456dd5aa219e9219cbf2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3" y="3010667"/>
            <a:ext cx="1142765" cy="126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1799135" y="1375925"/>
            <a:ext cx="8911540" cy="5041659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76938" y="1449930"/>
            <a:ext cx="41770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s[6] = "#f96939“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s.reverse()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s.pop()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s.remove('#f96939')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del s[:2]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del s[::2]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s.clear()</a:t>
            </a:r>
          </a:p>
        </p:txBody>
      </p:sp>
      <p:sp>
        <p:nvSpPr>
          <p:cNvPr id="2" name="矩形 1"/>
          <p:cNvSpPr/>
          <p:nvPr/>
        </p:nvSpPr>
        <p:spPr>
          <a:xfrm>
            <a:off x="6952592" y="1587998"/>
            <a:ext cx="2990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r+=10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244975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25780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321745" y="1823818"/>
            <a:ext cx="7833107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定义序列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如下：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a = [2,3.14,"nihao",'</a:t>
            </a:r>
            <a:r>
              <a:rPr lang="zh-CN" altLang="en-US" sz="2400" dirty="0"/>
              <a:t>张三</a:t>
            </a:r>
            <a:r>
              <a:rPr lang="en-US" altLang="zh-CN" sz="2400" dirty="0"/>
              <a:t>',[2,3]]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b = [‘abc’,123]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连接序列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s=a+b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就可以了。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3732697" y="434308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答案：正确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04" y="2054650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799135" y="1240494"/>
            <a:ext cx="7833107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若</a:t>
            </a:r>
            <a:r>
              <a:rPr lang="en-US" altLang="zh-CN" sz="2400" dirty="0"/>
              <a:t>b = ‘abc’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s = b*3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print(s)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输出结果是什么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716454" y="5747379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B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6454" y="3279041"/>
            <a:ext cx="4508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‘abc’*3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‘abcabcabc’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abc3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823818"/>
            <a:ext cx="6103814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说出下列程序的输出结果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a = [2,3.14,"nihao",'</a:t>
            </a:r>
            <a:r>
              <a:rPr lang="zh-CN" altLang="en-US" sz="2400" dirty="0"/>
              <a:t>张三</a:t>
            </a:r>
            <a:r>
              <a:rPr lang="en-US" altLang="zh-CN" sz="2400" dirty="0"/>
              <a:t>',[2,3]]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 = a[1</a:t>
            </a:r>
            <a:r>
              <a:rPr lang="zh-CN" altLang="en-US" sz="2400" dirty="0"/>
              <a:t>：</a:t>
            </a:r>
            <a:r>
              <a:rPr lang="en-US" altLang="zh-CN" sz="2400" dirty="0"/>
              <a:t>4]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print(s)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x = a[::2]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print(x)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094256" y="4830576"/>
            <a:ext cx="4616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[3.14, 'nihao', '</a:t>
            </a:r>
            <a:r>
              <a:rPr lang="zh-CN" altLang="en-US" sz="2800" b="1" dirty="0">
                <a:solidFill>
                  <a:srgbClr val="ED7D31"/>
                </a:solidFill>
              </a:rPr>
              <a:t>张三</a:t>
            </a:r>
            <a:r>
              <a:rPr lang="en-US" altLang="zh-CN" sz="2800" b="1" dirty="0">
                <a:solidFill>
                  <a:srgbClr val="ED7D31"/>
                </a:solidFill>
              </a:rPr>
              <a:t>']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           [2, 'nihao', [2, 3]]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823818"/>
            <a:ext cx="610381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说出下列程序的输出结果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a = [2,3.14,"nihao",'</a:t>
            </a:r>
            <a:r>
              <a:rPr lang="zh-CN" altLang="en-US" sz="2400" dirty="0"/>
              <a:t>张三</a:t>
            </a:r>
            <a:r>
              <a:rPr lang="en-US" altLang="zh-CN" sz="2400" dirty="0"/>
              <a:t>',76,22,45,5]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 = len(a)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print(s)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094256" y="4830576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8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823818"/>
            <a:ext cx="6103814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说出下列程序的输出结果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a = [2,3,6,22,45,6]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 = a.index(2)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print(s)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x = a.count(6)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print(x)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094256" y="4830576"/>
            <a:ext cx="1476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0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           2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201627" y="164487"/>
              <a:ext cx="34804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可变序列</a:t>
              </a:r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通用操作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64572" y="1279366"/>
            <a:ext cx="534808" cy="534808"/>
            <a:chOff x="681345" y="4573201"/>
            <a:chExt cx="534808" cy="534808"/>
          </a:xfrm>
        </p:grpSpPr>
        <p:sp>
          <p:nvSpPr>
            <p:cNvPr id="20" name="同心圆 19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21" name="空心弧 20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22" name="文本框 33"/>
            <p:cNvSpPr txBox="1"/>
            <p:nvPr/>
          </p:nvSpPr>
          <p:spPr>
            <a:xfrm>
              <a:off x="778962" y="4654656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264572" y="1910708"/>
            <a:ext cx="534808" cy="534808"/>
            <a:chOff x="681345" y="4573201"/>
            <a:chExt cx="534808" cy="534808"/>
          </a:xfrm>
        </p:grpSpPr>
        <p:sp>
          <p:nvSpPr>
            <p:cNvPr id="33" name="同心圆 32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34" name="空心弧 33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35" name="文本框 33"/>
            <p:cNvSpPr txBox="1"/>
            <p:nvPr/>
          </p:nvSpPr>
          <p:spPr>
            <a:xfrm>
              <a:off x="778962" y="46546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92213" y="1362062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改变某个元素值</a:t>
            </a:r>
            <a:r>
              <a:rPr lang="en-US" altLang="zh-CN" sz="2000" dirty="0">
                <a:solidFill>
                  <a:srgbClr val="FF0000"/>
                </a:solidFill>
              </a:rPr>
              <a:t>s[i]=x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92213" y="1990488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改变特定范围元素值</a:t>
            </a:r>
            <a:r>
              <a:rPr lang="en-US" altLang="zh-CN" sz="2000" dirty="0">
                <a:solidFill>
                  <a:srgbClr val="FF0000"/>
                </a:solidFill>
              </a:rPr>
              <a:t>s[i:j]=t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s[i:j:k]=t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2212" y="2618914"/>
            <a:ext cx="76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删除元素</a:t>
            </a:r>
            <a:r>
              <a:rPr lang="en-US" altLang="zh-CN" sz="2000" dirty="0">
                <a:solidFill>
                  <a:srgbClr val="FF0000"/>
                </a:solidFill>
              </a:rPr>
              <a:t>del s[i]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del s[i:j]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del s[i:j:k]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s.remove(x)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s.clear()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2213" y="3247340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追加元素</a:t>
            </a:r>
            <a:r>
              <a:rPr lang="en-US" altLang="zh-CN" sz="2000" dirty="0">
                <a:solidFill>
                  <a:srgbClr val="FF0000"/>
                </a:solidFill>
              </a:rPr>
              <a:t>s.append(x)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92213" y="3875766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扩展序列</a:t>
            </a:r>
            <a:r>
              <a:rPr lang="en-US" altLang="zh-CN" sz="2000" dirty="0">
                <a:solidFill>
                  <a:srgbClr val="FF0000"/>
                </a:solidFill>
              </a:rPr>
              <a:t>s.extend(x)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2212" y="5148873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检索并删除特定元素</a:t>
            </a:r>
            <a:r>
              <a:rPr lang="en-US" altLang="zh-CN" sz="2000" dirty="0">
                <a:solidFill>
                  <a:srgbClr val="FF0000"/>
                </a:solidFill>
              </a:rPr>
              <a:t>s.pop([i])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267933" y="2542050"/>
            <a:ext cx="534808" cy="534808"/>
            <a:chOff x="681345" y="4573201"/>
            <a:chExt cx="534808" cy="534808"/>
          </a:xfrm>
        </p:grpSpPr>
        <p:sp>
          <p:nvSpPr>
            <p:cNvPr id="59" name="同心圆 58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60" name="空心弧 59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61" name="文本框 33"/>
            <p:cNvSpPr txBox="1"/>
            <p:nvPr/>
          </p:nvSpPr>
          <p:spPr>
            <a:xfrm>
              <a:off x="778962" y="4654656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3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64572" y="3173392"/>
            <a:ext cx="534808" cy="534808"/>
            <a:chOff x="681345" y="4573201"/>
            <a:chExt cx="534808" cy="534808"/>
          </a:xfrm>
        </p:grpSpPr>
        <p:sp>
          <p:nvSpPr>
            <p:cNvPr id="63" name="同心圆 62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64" name="空心弧 63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65" name="文本框 33"/>
            <p:cNvSpPr txBox="1"/>
            <p:nvPr/>
          </p:nvSpPr>
          <p:spPr>
            <a:xfrm>
              <a:off x="778962" y="46546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4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264572" y="3804734"/>
            <a:ext cx="534808" cy="534808"/>
            <a:chOff x="681345" y="4573201"/>
            <a:chExt cx="534808" cy="534808"/>
          </a:xfrm>
        </p:grpSpPr>
        <p:sp>
          <p:nvSpPr>
            <p:cNvPr id="67" name="同心圆 66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68" name="空心弧 67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69" name="文本框 33"/>
            <p:cNvSpPr txBox="1"/>
            <p:nvPr/>
          </p:nvSpPr>
          <p:spPr>
            <a:xfrm>
              <a:off x="778962" y="4654656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5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264572" y="4436076"/>
            <a:ext cx="534808" cy="534808"/>
            <a:chOff x="681345" y="4573201"/>
            <a:chExt cx="534808" cy="534808"/>
          </a:xfrm>
        </p:grpSpPr>
        <p:sp>
          <p:nvSpPr>
            <p:cNvPr id="71" name="同心圆 70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72" name="空心弧 71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73" name="文本框 33"/>
            <p:cNvSpPr txBox="1"/>
            <p:nvPr/>
          </p:nvSpPr>
          <p:spPr>
            <a:xfrm>
              <a:off x="778962" y="4654656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6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392213" y="4504192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插入元素</a:t>
            </a:r>
            <a:r>
              <a:rPr lang="en-US" altLang="zh-CN" sz="2000" dirty="0">
                <a:solidFill>
                  <a:srgbClr val="FF0000"/>
                </a:solidFill>
              </a:rPr>
              <a:t>s.insert(i,x)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2267933" y="5067418"/>
            <a:ext cx="534808" cy="534808"/>
            <a:chOff x="681345" y="4573201"/>
            <a:chExt cx="534808" cy="534808"/>
          </a:xfrm>
        </p:grpSpPr>
        <p:sp>
          <p:nvSpPr>
            <p:cNvPr id="76" name="同心圆 75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77" name="空心弧 76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78" name="文本框 33"/>
            <p:cNvSpPr txBox="1"/>
            <p:nvPr/>
          </p:nvSpPr>
          <p:spPr>
            <a:xfrm>
              <a:off x="778962" y="4654656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7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251238" y="5698760"/>
            <a:ext cx="534808" cy="534808"/>
            <a:chOff x="681345" y="4573201"/>
            <a:chExt cx="534808" cy="534808"/>
          </a:xfrm>
        </p:grpSpPr>
        <p:sp>
          <p:nvSpPr>
            <p:cNvPr id="80" name="同心圆 79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81" name="空心弧 80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82" name="文本框 33"/>
            <p:cNvSpPr txBox="1"/>
            <p:nvPr/>
          </p:nvSpPr>
          <p:spPr>
            <a:xfrm>
              <a:off x="778962" y="4654656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8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392213" y="5761044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反转序列</a:t>
            </a:r>
            <a:r>
              <a:rPr lang="en-US" altLang="zh-CN" sz="2000" dirty="0">
                <a:solidFill>
                  <a:srgbClr val="FF0000"/>
                </a:solidFill>
              </a:rPr>
              <a:t>s.reverse()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1" r="19581"/>
          <a:stretch>
            <a:fillRect/>
          </a:stretch>
        </p:blipFill>
        <p:spPr>
          <a:xfrm>
            <a:off x="9836339" y="2529537"/>
            <a:ext cx="2776616" cy="4541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260</TotalTime>
  <Words>2379</Words>
  <Application>Microsoft Office PowerPoint</Application>
  <PresentationFormat>宽屏</PresentationFormat>
  <Paragraphs>407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Adobe Gothic Std B</vt:lpstr>
      <vt:lpstr>微软雅黑</vt:lpstr>
      <vt:lpstr>Arial</vt:lpstr>
      <vt:lpstr>Calibri</vt:lpstr>
      <vt:lpstr>Segoe UI Semibold</vt:lpstr>
      <vt:lpstr>Vrinda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南大Ablock蜘_x000d_蛛侠编程</Manager>
  <Company>南大Ablock蜘_x000d_蛛侠编程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南大Ablock蜘_x000d_蛛侠编程</dc:title>
  <dc:subject>南大Ablock蜘_x000d_蛛侠编程</dc:subject>
  <dc:creator>南大Ablock蜘_x000d_蛛侠编程</dc:creator>
  <cp:lastModifiedBy>O365</cp:lastModifiedBy>
  <cp:revision>438</cp:revision>
  <cp:lastPrinted>2018-10-24T16:00:00Z</cp:lastPrinted>
  <dcterms:created xsi:type="dcterms:W3CDTF">2018-10-24T16:00:00Z</dcterms:created>
  <dcterms:modified xsi:type="dcterms:W3CDTF">2021-07-17T07:01:21Z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