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60" r:id="rId3"/>
    <p:sldId id="417" r:id="rId5"/>
    <p:sldId id="423" r:id="rId6"/>
    <p:sldId id="302" r:id="rId7"/>
    <p:sldId id="424" r:id="rId8"/>
    <p:sldId id="425" r:id="rId9"/>
    <p:sldId id="434" r:id="rId10"/>
    <p:sldId id="435" r:id="rId11"/>
    <p:sldId id="451" r:id="rId12"/>
    <p:sldId id="419" r:id="rId13"/>
    <p:sldId id="447" r:id="rId14"/>
    <p:sldId id="448" r:id="rId15"/>
    <p:sldId id="449" r:id="rId16"/>
    <p:sldId id="450" r:id="rId17"/>
    <p:sldId id="444" r:id="rId18"/>
    <p:sldId id="459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bOjxH0j/hzUcW5kgN3PFVw==" hashData="3JNc4C/ATiJ3WXvFwlkgi5Hz0/A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D7D31"/>
    <a:srgbClr val="EE7D16"/>
    <a:srgbClr val="EE7D19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3" autoAdjust="0"/>
    <p:restoredTop sz="95271" autoAdjust="0"/>
  </p:normalViewPr>
  <p:slideViewPr>
    <p:cSldViewPr snapToGrid="0">
      <p:cViewPr>
        <p:scale>
          <a:sx n="70" d="100"/>
          <a:sy n="70" d="100"/>
        </p:scale>
        <p:origin x="-720" y="72"/>
      </p:cViewPr>
      <p:guideLst>
        <p:guide orient="horz" pos="2319"/>
        <p:guide orient="horz" pos="648"/>
        <p:guide orient="horz" pos="712"/>
        <p:guide orient="horz" pos="3929"/>
        <p:guide pos="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131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序列通用操作练习</a:t>
            </a: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 smtClean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 smtClean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练习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3446557" cy="477961"/>
            <a:chOff x="850391" y="3836346"/>
            <a:chExt cx="3446557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89" y="3875271"/>
              <a:ext cx="2852759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/>
                <a:t>画出下列图形</a:t>
              </a:r>
              <a:endParaRPr lang="zh-CN" altLang="en-US" sz="2000" dirty="0"/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242" y="2388348"/>
            <a:ext cx="2870200" cy="3873998"/>
          </a:xfrm>
          <a:prstGeom prst="rect">
            <a:avLst/>
          </a:prstGeom>
        </p:spPr>
      </p:pic>
      <p:pic>
        <p:nvPicPr>
          <p:cNvPr id="1026" name="Picture 2" descr="C:\Users\ADMINI~1.USE\AppData\Local\Temp\WeChat Files\0559578699aeca0c907ea6b642f17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9" y="6157556"/>
            <a:ext cx="7592485" cy="20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~1.USE\AppData\Local\Temp\WeChat Files\1e36d1f7d0b532f1a8bbb5342aa22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610" y="2543582"/>
            <a:ext cx="5542349" cy="299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练习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3446557" cy="477961"/>
            <a:chOff x="850391" y="3836346"/>
            <a:chExt cx="3446557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89" y="3875271"/>
              <a:ext cx="2852759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/>
                <a:t>画出下列图形</a:t>
              </a:r>
              <a:endParaRPr lang="zh-CN" altLang="en-US" sz="2000" dirty="0"/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242" y="2388348"/>
            <a:ext cx="2870200" cy="3873998"/>
          </a:xfrm>
          <a:prstGeom prst="rect">
            <a:avLst/>
          </a:prstGeom>
        </p:spPr>
      </p:pic>
      <p:pic>
        <p:nvPicPr>
          <p:cNvPr id="2050" name="Picture 2" descr="C:\Users\ADMINI~1.USE\AppData\Local\Temp\WeChat Files\93908eea727fa36d7b58548e6bb69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60" y="2425759"/>
            <a:ext cx="4479317" cy="379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练习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3446557" cy="477961"/>
            <a:chOff x="850391" y="3836346"/>
            <a:chExt cx="3446557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89" y="3875271"/>
              <a:ext cx="2852759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/>
                <a:t>画出下列图形</a:t>
              </a:r>
              <a:endParaRPr lang="zh-CN" altLang="en-US" sz="2000" dirty="0"/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027" y="3356319"/>
            <a:ext cx="2594355" cy="3501681"/>
          </a:xfrm>
          <a:prstGeom prst="rect">
            <a:avLst/>
          </a:prstGeom>
        </p:spPr>
      </p:pic>
      <p:pic>
        <p:nvPicPr>
          <p:cNvPr id="2050" name="Picture 2" descr="C:\Users\ADMINI~1.USE\AppData\Local\Temp\WeChat Files\93908eea727fa36d7b58548e6bb69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872" y="1198179"/>
            <a:ext cx="2417831" cy="205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I~1.USE\AppData\Local\Temp\WeChat Files\d0bc4f689bedfc9a246be8200473fd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0" y="2446350"/>
            <a:ext cx="6135825" cy="368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练习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3446557" cy="477961"/>
            <a:chOff x="850391" y="3836346"/>
            <a:chExt cx="3446557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89" y="3875271"/>
              <a:ext cx="2852759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/>
                <a:t>画出下列图形</a:t>
              </a:r>
              <a:endParaRPr lang="zh-CN" altLang="en-US" sz="2000" dirty="0"/>
            </a:p>
          </p:txBody>
        </p:sp>
      </p:grpSp>
      <p:pic>
        <p:nvPicPr>
          <p:cNvPr id="4098" name="Picture 2" descr="C:\Users\ADMINI~1.USE\AppData\Local\Temp\WeChat Files\1ee96b2f536894ee8473b714a94f6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4" y="2788538"/>
            <a:ext cx="3933319" cy="329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~1.USE\AppData\Local\Temp\WeChat Files\2b0ec9fcce5d4a767751463a76443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94" y="2788538"/>
            <a:ext cx="6258799" cy="329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练习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3446557" cy="477961"/>
            <a:chOff x="850391" y="3836346"/>
            <a:chExt cx="3446557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89" y="3875271"/>
              <a:ext cx="2852759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/>
                <a:t>画出下列图形</a:t>
              </a:r>
              <a:endParaRPr lang="zh-CN" altLang="en-US" sz="2000" dirty="0"/>
            </a:p>
          </p:txBody>
        </p:sp>
      </p:grpSp>
      <p:pic>
        <p:nvPicPr>
          <p:cNvPr id="5122" name="Picture 2" descr="C:\Users\ADMINI~1.USE\AppData\Local\Temp\WeChat Files\f81e05d21bc173c55b3cfafc7afd7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60" y="2670095"/>
            <a:ext cx="3921515" cy="339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~1.USE\AppData\Local\Temp\WeChat Files\721df4fd0ae40ff29196808404d502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676" y="2670095"/>
            <a:ext cx="5953956" cy="33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1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小结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1799135" y="1375926"/>
            <a:ext cx="8911540" cy="4710976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76938" y="1449930"/>
            <a:ext cx="69762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复习</a:t>
            </a:r>
            <a:r>
              <a:rPr lang="en-US" altLang="zh-CN" sz="2800" dirty="0" smtClean="0"/>
              <a:t>turtle</a:t>
            </a:r>
            <a:r>
              <a:rPr lang="zh-CN" altLang="en-US" sz="2800" dirty="0" smtClean="0"/>
              <a:t>库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复习序列的通用操作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创建列表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获取列表元素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write</a:t>
            </a:r>
            <a:r>
              <a:rPr lang="zh-CN" altLang="en-US" sz="2800" dirty="0" smtClean="0"/>
              <a:t>函数的使用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textinput</a:t>
            </a:r>
            <a:r>
              <a:rPr lang="zh-CN" altLang="en-US" sz="2800" dirty="0" smtClean="0"/>
              <a:t>函数的使用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序列与</a:t>
            </a:r>
            <a:r>
              <a:rPr lang="en-US" altLang="zh-CN" sz="2800" dirty="0" smtClean="0"/>
              <a:t>turtle</a:t>
            </a:r>
            <a:r>
              <a:rPr lang="zh-CN" altLang="en-US" sz="2800" dirty="0" smtClean="0"/>
              <a:t>绘图的结合绘制酷炫的图案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  <a:endParaRPr lang="zh-CN" altLang="en-US" sz="1705"/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  <a:endParaRPr lang="zh-CN" altLang="en-US" sz="2655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71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264573" y="1079311"/>
            <a:ext cx="534808" cy="534808"/>
            <a:chOff x="681345" y="4573201"/>
            <a:chExt cx="534808" cy="534808"/>
          </a:xfrm>
        </p:grpSpPr>
        <p:sp>
          <p:nvSpPr>
            <p:cNvPr id="51" name="同心圆 50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52" name="空心弧 51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53" name="文本框 33"/>
            <p:cNvSpPr txBox="1"/>
            <p:nvPr/>
          </p:nvSpPr>
          <p:spPr>
            <a:xfrm>
              <a:off x="778962" y="4654656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264573" y="1710653"/>
            <a:ext cx="534808" cy="534808"/>
            <a:chOff x="681345" y="4573201"/>
            <a:chExt cx="534808" cy="534808"/>
          </a:xfrm>
        </p:grpSpPr>
        <p:sp>
          <p:nvSpPr>
            <p:cNvPr id="55" name="同心圆 54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84" name="空心弧 83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85" name="文本框 33"/>
            <p:cNvSpPr txBox="1"/>
            <p:nvPr/>
          </p:nvSpPr>
          <p:spPr>
            <a:xfrm>
              <a:off x="778962" y="46546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392214" y="1162007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判断元素是否在序列之</a:t>
            </a:r>
            <a:r>
              <a:rPr lang="zh-CN" altLang="en-US" sz="2000" dirty="0" smtClean="0"/>
              <a:t>内    </a:t>
            </a:r>
            <a:r>
              <a:rPr lang="en-US" altLang="zh-CN" sz="2000" dirty="0" smtClean="0">
                <a:solidFill>
                  <a:srgbClr val="D76213"/>
                </a:solidFill>
              </a:rPr>
              <a:t>in  not in</a:t>
            </a:r>
            <a:endParaRPr lang="zh-CN" altLang="en-US" sz="2000" dirty="0">
              <a:solidFill>
                <a:srgbClr val="D76213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92214" y="1790433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连</a:t>
            </a:r>
            <a:r>
              <a:rPr lang="zh-CN" altLang="en-US" sz="2000" dirty="0" smtClean="0"/>
              <a:t>接序</a:t>
            </a:r>
            <a:r>
              <a:rPr lang="zh-CN" altLang="en-US" sz="2000" dirty="0" smtClean="0"/>
              <a:t>列                          </a:t>
            </a:r>
            <a:r>
              <a:rPr lang="en-US" altLang="zh-CN" sz="2000" dirty="0" smtClean="0">
                <a:solidFill>
                  <a:srgbClr val="D76213"/>
                </a:solidFill>
              </a:rPr>
              <a:t>+</a:t>
            </a:r>
            <a:endParaRPr lang="zh-CN" altLang="en-US" sz="2000" dirty="0">
              <a:solidFill>
                <a:srgbClr val="D76213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92214" y="2418859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重</a:t>
            </a:r>
            <a:r>
              <a:rPr lang="zh-CN" altLang="en-US" sz="2000" dirty="0" smtClean="0"/>
              <a:t>复序列元</a:t>
            </a:r>
            <a:r>
              <a:rPr lang="zh-CN" altLang="en-US" sz="2000" dirty="0" smtClean="0"/>
              <a:t>素                   </a:t>
            </a:r>
            <a:r>
              <a:rPr lang="en-US" altLang="zh-CN" sz="2000" dirty="0" smtClean="0">
                <a:solidFill>
                  <a:srgbClr val="D76213"/>
                </a:solidFill>
              </a:rPr>
              <a:t>*</a:t>
            </a:r>
            <a:endParaRPr lang="zh-CN" altLang="en-US" sz="2000" dirty="0">
              <a:solidFill>
                <a:srgbClr val="D76213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92214" y="3047285"/>
            <a:ext cx="722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获</a:t>
            </a:r>
            <a:r>
              <a:rPr lang="zh-CN" altLang="en-US" sz="2000" dirty="0" smtClean="0"/>
              <a:t>取序列元</a:t>
            </a:r>
            <a:r>
              <a:rPr lang="zh-CN" altLang="en-US" sz="2000" dirty="0" smtClean="0"/>
              <a:t>素                   </a:t>
            </a:r>
            <a:r>
              <a:rPr lang="zh-CN" altLang="en-US" sz="2000" dirty="0" smtClean="0">
                <a:solidFill>
                  <a:srgbClr val="D76213"/>
                </a:solidFill>
              </a:rPr>
              <a:t>序</a:t>
            </a:r>
            <a:r>
              <a:rPr lang="zh-CN" altLang="en-US" sz="2000" dirty="0">
                <a:solidFill>
                  <a:srgbClr val="D76213"/>
                </a:solidFill>
              </a:rPr>
              <a:t>列</a:t>
            </a:r>
            <a:r>
              <a:rPr lang="zh-CN" altLang="en-US" sz="2000" dirty="0" smtClean="0">
                <a:solidFill>
                  <a:srgbClr val="D76213"/>
                </a:solidFill>
              </a:rPr>
              <a:t>名</a:t>
            </a:r>
            <a:r>
              <a:rPr lang="en-US" altLang="zh-CN" sz="2000" dirty="0" smtClean="0">
                <a:solidFill>
                  <a:srgbClr val="D76213"/>
                </a:solidFill>
              </a:rPr>
              <a:t>[</a:t>
            </a:r>
            <a:r>
              <a:rPr lang="zh-CN" altLang="en-US" sz="2000" dirty="0" smtClean="0">
                <a:solidFill>
                  <a:srgbClr val="D76213"/>
                </a:solidFill>
              </a:rPr>
              <a:t>元素下标</a:t>
            </a:r>
            <a:r>
              <a:rPr lang="en-US" altLang="zh-CN" sz="2000" dirty="0" smtClean="0">
                <a:solidFill>
                  <a:srgbClr val="D76213"/>
                </a:solidFill>
              </a:rPr>
              <a:t>]   </a:t>
            </a:r>
            <a:r>
              <a:rPr lang="zh-CN" altLang="en-US" sz="2000" dirty="0" smtClean="0">
                <a:solidFill>
                  <a:srgbClr val="D76213"/>
                </a:solidFill>
              </a:rPr>
              <a:t>如</a:t>
            </a:r>
            <a:r>
              <a:rPr lang="en-US" altLang="zh-CN" sz="2000" dirty="0" smtClean="0">
                <a:solidFill>
                  <a:srgbClr val="D76213"/>
                </a:solidFill>
              </a:rPr>
              <a:t>s[i]</a:t>
            </a:r>
            <a:endParaRPr lang="zh-CN" altLang="en-US" sz="2000" dirty="0">
              <a:solidFill>
                <a:srgbClr val="D76213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92214" y="3675711"/>
            <a:ext cx="879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访问指定索引范</a:t>
            </a:r>
            <a:r>
              <a:rPr lang="zh-CN" altLang="en-US" sz="2000" dirty="0" smtClean="0"/>
              <a:t>围            </a:t>
            </a:r>
            <a:r>
              <a:rPr lang="zh-CN" altLang="en-US" sz="2000" dirty="0" smtClean="0">
                <a:solidFill>
                  <a:srgbClr val="D76213"/>
                </a:solidFill>
              </a:rPr>
              <a:t>序</a:t>
            </a:r>
            <a:r>
              <a:rPr lang="zh-CN" altLang="en-US" sz="2000" dirty="0">
                <a:solidFill>
                  <a:srgbClr val="D76213"/>
                </a:solidFill>
              </a:rPr>
              <a:t>列</a:t>
            </a:r>
            <a:r>
              <a:rPr lang="zh-CN" altLang="en-US" sz="2000" dirty="0" smtClean="0">
                <a:solidFill>
                  <a:srgbClr val="D76213"/>
                </a:solidFill>
              </a:rPr>
              <a:t>名</a:t>
            </a:r>
            <a:r>
              <a:rPr lang="en-US" altLang="zh-CN" sz="2000" dirty="0" smtClean="0">
                <a:solidFill>
                  <a:srgbClr val="D76213"/>
                </a:solidFill>
              </a:rPr>
              <a:t>[</a:t>
            </a:r>
            <a:r>
              <a:rPr lang="zh-CN" altLang="en-US" sz="2000" dirty="0" smtClean="0">
                <a:solidFill>
                  <a:srgbClr val="D76213"/>
                </a:solidFill>
              </a:rPr>
              <a:t>开始下标：结束下标：步长</a:t>
            </a:r>
            <a:r>
              <a:rPr lang="en-US" altLang="zh-CN" sz="2000" dirty="0" smtClean="0">
                <a:solidFill>
                  <a:srgbClr val="D76213"/>
                </a:solidFill>
              </a:rPr>
              <a:t>]  </a:t>
            </a:r>
            <a:r>
              <a:rPr lang="zh-CN" altLang="en-US" sz="2000" dirty="0" smtClean="0">
                <a:solidFill>
                  <a:srgbClr val="D76213"/>
                </a:solidFill>
              </a:rPr>
              <a:t>如</a:t>
            </a:r>
            <a:r>
              <a:rPr lang="en-US" altLang="zh-CN" sz="2000" dirty="0" smtClean="0">
                <a:solidFill>
                  <a:srgbClr val="D76213"/>
                </a:solidFill>
              </a:rPr>
              <a:t>s[i:j:2]</a:t>
            </a:r>
            <a:endParaRPr lang="zh-CN" altLang="en-US" sz="2000" dirty="0">
              <a:solidFill>
                <a:srgbClr val="D76213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92214" y="4932563"/>
            <a:ext cx="8153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最大最小和求</a:t>
            </a:r>
            <a:r>
              <a:rPr lang="zh-CN" altLang="en-US" sz="2000" dirty="0" smtClean="0"/>
              <a:t>和               </a:t>
            </a:r>
            <a:r>
              <a:rPr lang="en-US" altLang="zh-CN" sz="2000" dirty="0" smtClean="0">
                <a:solidFill>
                  <a:srgbClr val="D76213"/>
                </a:solidFill>
              </a:rPr>
              <a:t>max</a:t>
            </a:r>
            <a:r>
              <a:rPr lang="en-US" altLang="zh-CN" sz="2000" dirty="0" smtClean="0">
                <a:solidFill>
                  <a:srgbClr val="D76213"/>
                </a:solidFill>
              </a:rPr>
              <a:t>(</a:t>
            </a:r>
            <a:r>
              <a:rPr lang="zh-CN" altLang="en-US" sz="2000" dirty="0" smtClean="0">
                <a:solidFill>
                  <a:srgbClr val="D76213"/>
                </a:solidFill>
              </a:rPr>
              <a:t>序列名</a:t>
            </a:r>
            <a:r>
              <a:rPr lang="en-US" altLang="zh-CN" sz="2000" dirty="0" smtClean="0">
                <a:solidFill>
                  <a:srgbClr val="D76213"/>
                </a:solidFill>
              </a:rPr>
              <a:t>)   min(</a:t>
            </a:r>
            <a:r>
              <a:rPr lang="zh-CN" altLang="en-US" sz="2000" dirty="0">
                <a:solidFill>
                  <a:srgbClr val="D76213"/>
                </a:solidFill>
              </a:rPr>
              <a:t>序列名</a:t>
            </a:r>
            <a:r>
              <a:rPr lang="en-US" altLang="zh-CN" sz="2000" dirty="0" smtClean="0">
                <a:solidFill>
                  <a:srgbClr val="D76213"/>
                </a:solidFill>
              </a:rPr>
              <a:t>)   sum(</a:t>
            </a:r>
            <a:r>
              <a:rPr lang="zh-CN" altLang="en-US" sz="2000" dirty="0">
                <a:solidFill>
                  <a:srgbClr val="D76213"/>
                </a:solidFill>
              </a:rPr>
              <a:t>序列名</a:t>
            </a:r>
            <a:r>
              <a:rPr lang="en-US" altLang="zh-CN" sz="2000" dirty="0" smtClean="0">
                <a:solidFill>
                  <a:srgbClr val="D76213"/>
                </a:solidFill>
              </a:rPr>
              <a:t>)</a:t>
            </a:r>
            <a:endParaRPr lang="zh-CN" altLang="en-US" sz="2000" dirty="0">
              <a:solidFill>
                <a:srgbClr val="D76213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267934" y="2341995"/>
            <a:ext cx="534808" cy="534808"/>
            <a:chOff x="681345" y="4573201"/>
            <a:chExt cx="534808" cy="534808"/>
          </a:xfrm>
        </p:grpSpPr>
        <p:sp>
          <p:nvSpPr>
            <p:cNvPr id="94" name="同心圆 93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95" name="空心弧 94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96" name="文本框 33"/>
            <p:cNvSpPr txBox="1"/>
            <p:nvPr/>
          </p:nvSpPr>
          <p:spPr>
            <a:xfrm>
              <a:off x="778962" y="4654656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3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264573" y="2973337"/>
            <a:ext cx="534808" cy="534808"/>
            <a:chOff x="681345" y="4573201"/>
            <a:chExt cx="534808" cy="534808"/>
          </a:xfrm>
        </p:grpSpPr>
        <p:sp>
          <p:nvSpPr>
            <p:cNvPr id="98" name="同心圆 97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99" name="空心弧 98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00" name="文本框 33"/>
            <p:cNvSpPr txBox="1"/>
            <p:nvPr/>
          </p:nvSpPr>
          <p:spPr>
            <a:xfrm>
              <a:off x="778962" y="46546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4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264573" y="3604679"/>
            <a:ext cx="534808" cy="534808"/>
            <a:chOff x="681345" y="4573201"/>
            <a:chExt cx="534808" cy="534808"/>
          </a:xfrm>
        </p:grpSpPr>
        <p:sp>
          <p:nvSpPr>
            <p:cNvPr id="102" name="同心圆 101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03" name="空心弧 102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04" name="文本框 33"/>
            <p:cNvSpPr txBox="1"/>
            <p:nvPr/>
          </p:nvSpPr>
          <p:spPr>
            <a:xfrm>
              <a:off x="778962" y="4654656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5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264573" y="4236021"/>
            <a:ext cx="534808" cy="534808"/>
            <a:chOff x="681345" y="4573201"/>
            <a:chExt cx="534808" cy="534808"/>
          </a:xfrm>
        </p:grpSpPr>
        <p:sp>
          <p:nvSpPr>
            <p:cNvPr id="106" name="同心圆 105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07" name="空心弧 106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08" name="文本框 33"/>
            <p:cNvSpPr txBox="1"/>
            <p:nvPr/>
          </p:nvSpPr>
          <p:spPr>
            <a:xfrm>
              <a:off x="778962" y="4654656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6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92214" y="4304137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获</a:t>
            </a:r>
            <a:r>
              <a:rPr lang="zh-CN" altLang="en-US" sz="2000" dirty="0" smtClean="0"/>
              <a:t>取序列长</a:t>
            </a:r>
            <a:r>
              <a:rPr lang="zh-CN" altLang="en-US" sz="2000" dirty="0" smtClean="0"/>
              <a:t>度                   </a:t>
            </a:r>
            <a:r>
              <a:rPr lang="en-US" altLang="zh-CN" sz="2000" dirty="0" smtClean="0">
                <a:solidFill>
                  <a:srgbClr val="D76213"/>
                </a:solidFill>
              </a:rPr>
              <a:t>len(</a:t>
            </a:r>
            <a:r>
              <a:rPr lang="zh-CN" altLang="en-US" sz="2000" dirty="0" smtClean="0">
                <a:solidFill>
                  <a:srgbClr val="D76213"/>
                </a:solidFill>
              </a:rPr>
              <a:t>序列名</a:t>
            </a:r>
            <a:r>
              <a:rPr lang="en-US" altLang="zh-CN" sz="2000" dirty="0" smtClean="0">
                <a:solidFill>
                  <a:srgbClr val="D76213"/>
                </a:solidFill>
              </a:rPr>
              <a:t>) </a:t>
            </a:r>
            <a:r>
              <a:rPr lang="zh-CN" altLang="en-US" sz="2000" dirty="0" smtClean="0">
                <a:solidFill>
                  <a:srgbClr val="D76213"/>
                </a:solidFill>
              </a:rPr>
              <a:t>如</a:t>
            </a:r>
            <a:r>
              <a:rPr lang="en-US" altLang="zh-CN" sz="2000" dirty="0" smtClean="0">
                <a:solidFill>
                  <a:srgbClr val="D76213"/>
                </a:solidFill>
              </a:rPr>
              <a:t>len(s)</a:t>
            </a:r>
            <a:endParaRPr lang="zh-CN" altLang="en-US" sz="2000" dirty="0">
              <a:solidFill>
                <a:srgbClr val="D76213"/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2267934" y="4867363"/>
            <a:ext cx="534808" cy="534808"/>
            <a:chOff x="681345" y="4573201"/>
            <a:chExt cx="534808" cy="534808"/>
          </a:xfrm>
        </p:grpSpPr>
        <p:sp>
          <p:nvSpPr>
            <p:cNvPr id="111" name="同心圆 110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12" name="空心弧 111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13" name="文本框 33"/>
            <p:cNvSpPr txBox="1"/>
            <p:nvPr/>
          </p:nvSpPr>
          <p:spPr>
            <a:xfrm>
              <a:off x="778962" y="4654656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7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2251239" y="5498705"/>
            <a:ext cx="534808" cy="534808"/>
            <a:chOff x="681345" y="4573201"/>
            <a:chExt cx="534808" cy="534808"/>
          </a:xfrm>
        </p:grpSpPr>
        <p:sp>
          <p:nvSpPr>
            <p:cNvPr id="115" name="同心圆 114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16" name="空心弧 115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17" name="文本框 33"/>
            <p:cNvSpPr txBox="1"/>
            <p:nvPr/>
          </p:nvSpPr>
          <p:spPr>
            <a:xfrm>
              <a:off x="778962" y="4654656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8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392214" y="5560989"/>
            <a:ext cx="771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检</a:t>
            </a:r>
            <a:r>
              <a:rPr lang="zh-CN" altLang="en-US" sz="2000" dirty="0" smtClean="0"/>
              <a:t>索元素位</a:t>
            </a:r>
            <a:r>
              <a:rPr lang="zh-CN" altLang="en-US" sz="2000" dirty="0" smtClean="0"/>
              <a:t>置                   </a:t>
            </a:r>
            <a:r>
              <a:rPr lang="zh-CN" altLang="en-US" sz="2000" dirty="0" smtClean="0">
                <a:solidFill>
                  <a:srgbClr val="D76213"/>
                </a:solidFill>
              </a:rPr>
              <a:t>序列名</a:t>
            </a:r>
            <a:r>
              <a:rPr lang="en-US" altLang="zh-CN" sz="2000" dirty="0" smtClean="0">
                <a:solidFill>
                  <a:srgbClr val="D76213"/>
                </a:solidFill>
              </a:rPr>
              <a:t>.index</a:t>
            </a:r>
            <a:r>
              <a:rPr lang="en-US" altLang="zh-CN" sz="2000" dirty="0" smtClean="0">
                <a:solidFill>
                  <a:srgbClr val="D76213"/>
                </a:solidFill>
              </a:rPr>
              <a:t>(</a:t>
            </a:r>
            <a:r>
              <a:rPr lang="zh-CN" altLang="en-US" sz="2000" dirty="0">
                <a:solidFill>
                  <a:srgbClr val="D76213"/>
                </a:solidFill>
              </a:rPr>
              <a:t>元素</a:t>
            </a:r>
            <a:r>
              <a:rPr lang="zh-CN" altLang="en-US" sz="2000" dirty="0" smtClean="0">
                <a:solidFill>
                  <a:srgbClr val="D76213"/>
                </a:solidFill>
              </a:rPr>
              <a:t>名</a:t>
            </a:r>
            <a:r>
              <a:rPr lang="en-US" altLang="zh-CN" sz="2000" dirty="0" smtClean="0">
                <a:solidFill>
                  <a:srgbClr val="D76213"/>
                </a:solidFill>
              </a:rPr>
              <a:t>)          s.index(“a”)</a:t>
            </a:r>
            <a:endParaRPr lang="zh-CN" altLang="en-US" sz="2000" dirty="0">
              <a:solidFill>
                <a:srgbClr val="D76213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92214" y="6189417"/>
            <a:ext cx="827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统计元素出现次</a:t>
            </a:r>
            <a:r>
              <a:rPr lang="zh-CN" altLang="en-US" sz="2000" dirty="0" smtClean="0"/>
              <a:t>数            </a:t>
            </a:r>
            <a:r>
              <a:rPr lang="zh-CN" altLang="en-US" sz="2000" dirty="0">
                <a:solidFill>
                  <a:srgbClr val="D76213"/>
                </a:solidFill>
              </a:rPr>
              <a:t>序列</a:t>
            </a:r>
            <a:r>
              <a:rPr lang="zh-CN" altLang="en-US" sz="2000" dirty="0" smtClean="0">
                <a:solidFill>
                  <a:srgbClr val="D76213"/>
                </a:solidFill>
              </a:rPr>
              <a:t>名</a:t>
            </a:r>
            <a:r>
              <a:rPr lang="en-US" altLang="zh-CN" sz="2000" dirty="0" smtClean="0">
                <a:solidFill>
                  <a:srgbClr val="D76213"/>
                </a:solidFill>
              </a:rPr>
              <a:t>.count(</a:t>
            </a:r>
            <a:r>
              <a:rPr lang="zh-CN" altLang="en-US" sz="2000" dirty="0" smtClean="0">
                <a:solidFill>
                  <a:srgbClr val="D76213"/>
                </a:solidFill>
              </a:rPr>
              <a:t>元素名</a:t>
            </a:r>
            <a:r>
              <a:rPr lang="en-US" altLang="zh-CN" sz="2000" dirty="0" smtClean="0">
                <a:solidFill>
                  <a:srgbClr val="D76213"/>
                </a:solidFill>
              </a:rPr>
              <a:t>)          s.count(90)</a:t>
            </a:r>
            <a:endParaRPr lang="zh-CN" altLang="en-US" sz="2000" dirty="0">
              <a:solidFill>
                <a:srgbClr val="D76213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2242714" y="6130044"/>
            <a:ext cx="534808" cy="534808"/>
            <a:chOff x="681345" y="4573201"/>
            <a:chExt cx="534808" cy="534808"/>
          </a:xfrm>
        </p:grpSpPr>
        <p:sp>
          <p:nvSpPr>
            <p:cNvPr id="121" name="同心圆 120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22" name="空心弧 121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23" name="文本框 33"/>
            <p:cNvSpPr txBox="1"/>
            <p:nvPr/>
          </p:nvSpPr>
          <p:spPr>
            <a:xfrm>
              <a:off x="778962" y="4654656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9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321745" y="1823818"/>
            <a:ext cx="7833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定义列表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= [2,3.14,"nihao",'</a:t>
            </a:r>
            <a:r>
              <a:rPr lang="zh-CN" altLang="en-US" sz="2400" dirty="0"/>
              <a:t>张三</a:t>
            </a:r>
            <a:r>
              <a:rPr lang="en-US" altLang="zh-CN" sz="2400" dirty="0"/>
              <a:t>',[2,3</a:t>
            </a:r>
            <a:r>
              <a:rPr lang="en-US" altLang="zh-CN" sz="2400" dirty="0" smtClean="0"/>
              <a:t>]]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</a:t>
            </a:r>
            <a:r>
              <a:rPr lang="zh-CN" altLang="en-US" sz="2400" dirty="0" smtClean="0"/>
              <a:t>何判断</a:t>
            </a:r>
            <a:r>
              <a:rPr lang="en-US" altLang="zh-CN" sz="2400" dirty="0" smtClean="0"/>
              <a:t>3.14</a:t>
            </a:r>
            <a:r>
              <a:rPr lang="zh-CN" altLang="en-US" sz="2400" dirty="0" smtClean="0"/>
              <a:t>在列表之内呢？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716454" y="5747379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 smtClean="0">
                <a:solidFill>
                  <a:srgbClr val="ED7D31"/>
                </a:solidFill>
              </a:rPr>
              <a:t>C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6454" y="3090040"/>
            <a:ext cx="4508938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(3.14)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3.14 not in a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3.14 in a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321745" y="1823818"/>
            <a:ext cx="7833107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定</a:t>
            </a:r>
            <a:r>
              <a:rPr lang="zh-CN" altLang="en-US" sz="2400" dirty="0" smtClean="0"/>
              <a:t>义序列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如下：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= [2,3.14,"nihao",'</a:t>
            </a:r>
            <a:r>
              <a:rPr lang="zh-CN" altLang="en-US" sz="2400" dirty="0"/>
              <a:t>张三</a:t>
            </a:r>
            <a:r>
              <a:rPr lang="en-US" altLang="zh-CN" sz="2400" dirty="0"/>
              <a:t>',[2,3]]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b = [‘abc’,123]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连接序列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s=a+b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就可以了。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3732697" y="434308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ED7D31"/>
                </a:solidFill>
              </a:rPr>
              <a:t>答案：</a:t>
            </a:r>
            <a:r>
              <a:rPr lang="zh-CN" altLang="en-US" sz="2800" b="1" dirty="0">
                <a:solidFill>
                  <a:srgbClr val="ED7D31"/>
                </a:solidFill>
              </a:rPr>
              <a:t>正确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04" y="2054650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799135" y="1240494"/>
            <a:ext cx="7833107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b </a:t>
            </a:r>
            <a:r>
              <a:rPr lang="en-US" altLang="zh-CN" sz="2400" dirty="0"/>
              <a:t>= ‘abc’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   s </a:t>
            </a:r>
            <a:r>
              <a:rPr lang="en-US" altLang="zh-CN" sz="2400" dirty="0"/>
              <a:t>= b*3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   print(s)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输</a:t>
            </a:r>
            <a:r>
              <a:rPr lang="zh-CN" altLang="en-US" sz="2400" dirty="0" smtClean="0"/>
              <a:t>出结果是什么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716454" y="5747379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B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6454" y="3279041"/>
            <a:ext cx="4508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‘abc’*3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‘abcabcabc’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abc3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823818"/>
            <a:ext cx="6103814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说</a:t>
            </a:r>
            <a:r>
              <a:rPr lang="zh-CN" altLang="en-US" sz="2400" dirty="0" smtClean="0"/>
              <a:t>出下列程序的输出结果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= [2,3.14,"nihao",'</a:t>
            </a:r>
            <a:r>
              <a:rPr lang="zh-CN" altLang="en-US" sz="2400" dirty="0"/>
              <a:t>张三</a:t>
            </a:r>
            <a:r>
              <a:rPr lang="en-US" altLang="zh-CN" sz="2400" dirty="0"/>
              <a:t>',[2,3]]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s = a[1</a:t>
            </a:r>
            <a:r>
              <a:rPr lang="zh-CN" altLang="en-US" sz="2400" dirty="0"/>
              <a:t>：</a:t>
            </a:r>
            <a:r>
              <a:rPr lang="en-US" altLang="zh-CN" sz="2400" dirty="0"/>
              <a:t>4]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print(s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x = a[::2]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rint(x)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094256" y="4830576"/>
            <a:ext cx="4616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[3.14, 'nihao', '</a:t>
            </a:r>
            <a:r>
              <a:rPr lang="zh-CN" altLang="en-US" sz="2800" b="1" dirty="0">
                <a:solidFill>
                  <a:srgbClr val="ED7D31"/>
                </a:solidFill>
              </a:rPr>
              <a:t>张三</a:t>
            </a:r>
            <a:r>
              <a:rPr lang="en-US" altLang="zh-CN" sz="2800" b="1" dirty="0" smtClean="0">
                <a:solidFill>
                  <a:srgbClr val="ED7D31"/>
                </a:solidFill>
              </a:rPr>
              <a:t>']</a:t>
            </a:r>
            <a:endParaRPr lang="en-US" altLang="zh-CN" sz="2800" b="1" dirty="0" smtClean="0">
              <a:solidFill>
                <a:srgbClr val="ED7D31"/>
              </a:solidFill>
            </a:endParaRPr>
          </a:p>
          <a:p>
            <a:r>
              <a:rPr lang="en-US" altLang="zh-CN" sz="2800" b="1" dirty="0">
                <a:solidFill>
                  <a:srgbClr val="ED7D31"/>
                </a:solidFill>
              </a:rPr>
              <a:t>           [2, 'nihao', [2, 3]]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823818"/>
            <a:ext cx="610381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说</a:t>
            </a:r>
            <a:r>
              <a:rPr lang="zh-CN" altLang="en-US" sz="2400" dirty="0" smtClean="0"/>
              <a:t>出下列程序的输出结果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a = [2,3.14,"nihao",'</a:t>
            </a:r>
            <a:r>
              <a:rPr lang="zh-CN" altLang="en-US" sz="2400" dirty="0"/>
              <a:t>张三</a:t>
            </a:r>
            <a:r>
              <a:rPr lang="en-US" altLang="zh-CN" sz="2400" dirty="0"/>
              <a:t>',76,22,45,5]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s = len(a)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print(s)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094256" y="4830576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 smtClean="0">
                <a:solidFill>
                  <a:srgbClr val="ED7D31"/>
                </a:solidFill>
              </a:rPr>
              <a:t>8</a:t>
            </a:r>
            <a:endParaRPr lang="en-US" altLang="zh-CN" sz="2800" b="1" dirty="0" smtClean="0">
              <a:solidFill>
                <a:srgbClr val="ED7D3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823818"/>
            <a:ext cx="6103814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说</a:t>
            </a:r>
            <a:r>
              <a:rPr lang="zh-CN" altLang="en-US" sz="2400" dirty="0" smtClean="0"/>
              <a:t>出下列程序的输出结果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a = [</a:t>
            </a:r>
            <a:r>
              <a:rPr lang="en-US" altLang="zh-CN" sz="2400" dirty="0" smtClean="0"/>
              <a:t>2,3,6,22,45,6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s = </a:t>
            </a:r>
            <a:r>
              <a:rPr lang="en-US" altLang="zh-CN" sz="2400" dirty="0" smtClean="0"/>
              <a:t>a.index(5)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print(s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x</a:t>
            </a:r>
            <a:r>
              <a:rPr lang="en-US" altLang="zh-CN" sz="2400" dirty="0" smtClean="0"/>
              <a:t> = a.count(6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rint(x)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094256" y="4830576"/>
            <a:ext cx="1476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 smtClean="0">
                <a:solidFill>
                  <a:srgbClr val="ED7D31"/>
                </a:solidFill>
              </a:rPr>
              <a:t>6</a:t>
            </a:r>
            <a:endParaRPr lang="en-US" altLang="zh-CN" sz="2800" b="1" dirty="0" smtClean="0">
              <a:solidFill>
                <a:srgbClr val="ED7D31"/>
              </a:solidFill>
            </a:endParaRPr>
          </a:p>
          <a:p>
            <a:r>
              <a:rPr lang="en-US" altLang="zh-CN" sz="2800" b="1" dirty="0">
                <a:solidFill>
                  <a:srgbClr val="ED7D31"/>
                </a:solidFill>
              </a:rPr>
              <a:t> </a:t>
            </a:r>
            <a:r>
              <a:rPr lang="en-US" altLang="zh-CN" sz="2800" b="1" dirty="0" smtClean="0">
                <a:solidFill>
                  <a:srgbClr val="ED7D31"/>
                </a:solidFill>
              </a:rPr>
              <a:t>          2</a:t>
            </a:r>
            <a:endParaRPr lang="en-US" altLang="zh-CN" sz="2800" b="1" dirty="0" smtClean="0">
              <a:solidFill>
                <a:srgbClr val="ED7D3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5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本节课图形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4" name="Picture 2" descr="C:\Users\ADMINI~1.USE\AppData\Local\Temp\WeChat Files\93908eea727fa36d7b58548e6bb698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29" y="2015333"/>
            <a:ext cx="3236593" cy="27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DMINI~1.USE\AppData\Local\Temp\WeChat Files\1ee96b2f536894ee8473b714a94f6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25" y="2015333"/>
            <a:ext cx="3275844" cy="27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DMINI~1.USE\AppData\Local\Temp\WeChat Files\f81e05d21bc173c55b3cfafc7afd7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94" y="2015332"/>
            <a:ext cx="3175181" cy="27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DMINI~1.USE\AppData\Local\Temp\WeChat Files\0559578699aeca0c907ea6b642f178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26" y="5734476"/>
            <a:ext cx="7592485" cy="20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1154</Words>
  <Application>WPS 演示</Application>
  <PresentationFormat>自定义</PresentationFormat>
  <Paragraphs>178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Microsoft JhengHei</vt:lpstr>
      <vt:lpstr>微软雅黑</vt:lpstr>
      <vt:lpstr>Calibri</vt:lpstr>
      <vt:lpstr>Segoe UI Semibold</vt:lpstr>
      <vt:lpstr>新宋体</vt:lpstr>
      <vt:lpstr>Times New Roman</vt:lpstr>
      <vt:lpstr>Vrinda</vt:lpstr>
      <vt:lpstr>Segoe UI Symbol</vt:lpstr>
      <vt:lpstr>Adobe Gothic Std B</vt:lpstr>
      <vt:lpstr>Arial Unicode MS</vt:lpstr>
      <vt:lpstr>Yu Gothic UI Semibold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南大Ablock蜘蛛侠编程</Company>
  <LinksUpToDate>false</LinksUpToDate>
  <SharedDoc>false</SharedDoc>
  <HyperlinksChanged>false</HyperlinksChanged>
  <AppVersion>14.0000</AppVersion>
  <Manager>南大Ablock蜘蛛侠编程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南大Ablock蜘蛛侠编程</dc:title>
  <dc:creator>南大Ablock蜘蛛侠编程</dc:creator>
  <dc:subject>南大Ablock蜘蛛侠编程</dc:subject>
  <cp:lastModifiedBy>〆XXLLO メ  、  </cp:lastModifiedBy>
  <cp:revision>435</cp:revision>
  <cp:lastPrinted>2018-10-24T16:00:00Z</cp:lastPrinted>
  <dcterms:created xsi:type="dcterms:W3CDTF">2018-10-24T16:00:00Z</dcterms:created>
  <dcterms:modified xsi:type="dcterms:W3CDTF">2021-01-27T14:53:32Z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