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54" r:id="rId3"/>
    <p:sldId id="307" r:id="rId5"/>
    <p:sldId id="302" r:id="rId6"/>
    <p:sldId id="423" r:id="rId7"/>
    <p:sldId id="417" r:id="rId8"/>
    <p:sldId id="419" r:id="rId9"/>
    <p:sldId id="447" r:id="rId10"/>
    <p:sldId id="448" r:id="rId11"/>
    <p:sldId id="449" r:id="rId12"/>
    <p:sldId id="450" r:id="rId13"/>
    <p:sldId id="451" r:id="rId14"/>
    <p:sldId id="452" r:id="rId15"/>
    <p:sldId id="455" r:id="rId16"/>
  </p:sldIdLst>
  <p:sldSz cx="12192000" cy="730885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boKBwsFyWy4P+gYrQQWukQ==" hashData="hdcs3y7N0Ls5zWhQF9p1WHmt+gQ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E7D19"/>
    <a:srgbClr val="EE7D16"/>
    <a:srgbClr val="ED7D31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3" autoAdjust="0"/>
    <p:restoredTop sz="95271" autoAdjust="0"/>
  </p:normalViewPr>
  <p:slideViewPr>
    <p:cSldViewPr snapToGrid="0">
      <p:cViewPr>
        <p:scale>
          <a:sx n="60" d="100"/>
          <a:sy n="60" d="100"/>
        </p:scale>
        <p:origin x="-1080" y="-78"/>
      </p:cViewPr>
      <p:guideLst>
        <p:guide orient="horz" pos="2471"/>
        <p:guide orient="horz" pos="691"/>
        <p:guide orient="horz" pos="759"/>
        <p:guide orient="horz" pos="4187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1143000"/>
            <a:ext cx="5146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5663" y="1143000"/>
            <a:ext cx="5146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4887"/>
            <a:ext cx="12192000" cy="964775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4887"/>
            <a:ext cx="1223500" cy="1303935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939888"/>
            <a:ext cx="176322" cy="339160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78692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4887"/>
            <a:ext cx="12192000" cy="964775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4887"/>
            <a:ext cx="1223500" cy="1303935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939888"/>
            <a:ext cx="176322" cy="339160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78692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4887"/>
            <a:ext cx="12192000" cy="964775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4887"/>
            <a:ext cx="1223500" cy="1303935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939888"/>
            <a:ext cx="176322" cy="339160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78692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4887"/>
            <a:ext cx="12192000" cy="964775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4887"/>
            <a:ext cx="1223500" cy="1303935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939888"/>
            <a:ext cx="176322" cy="339160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78692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888420"/>
            <a:ext cx="10858500" cy="4757219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4887"/>
            <a:ext cx="12192000" cy="964775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4887"/>
            <a:ext cx="1223500" cy="1303935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939888"/>
            <a:ext cx="176322" cy="339160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78692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375159"/>
            <a:ext cx="10858500" cy="2270481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888421"/>
            <a:ext cx="10858500" cy="2270481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4887"/>
            <a:ext cx="12192000" cy="964775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4887"/>
            <a:ext cx="1223500" cy="1303935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939888"/>
            <a:ext cx="176322" cy="339160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78692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.GIF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GIF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GIF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GIF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811020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377261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92405" y="4473575"/>
            <a:ext cx="6938010" cy="13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可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变序列及列表的通用操作</a:t>
            </a: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2193812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612" y="1947569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34352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1276948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79" cy="750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4870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38" y="4067033"/>
            <a:ext cx="2104738" cy="3027588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067313" y="3348872"/>
            <a:ext cx="6299317" cy="3061952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70630" y="375864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如果不是漏掉了一个同学的成绩，而是漏掉了好几个同学的成绩，怎么办呢？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比</a:t>
            </a:r>
            <a:r>
              <a:rPr lang="zh-CN" altLang="en-US" sz="2400" dirty="0" smtClean="0"/>
              <a:t>如，漏掉三个学生成绩，分别是</a:t>
            </a:r>
            <a:r>
              <a:rPr lang="en-US" altLang="zh-CN" sz="2400" dirty="0" smtClean="0"/>
              <a:t>92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97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99</a:t>
            </a:r>
            <a:endParaRPr lang="en-US" altLang="zh-C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892489" y="2594107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D76213"/>
                </a:solidFill>
              </a:rPr>
              <a:t>s.extend([92,97,99])</a:t>
            </a:r>
            <a:endParaRPr lang="zh-CN" altLang="en-US" sz="3600" dirty="0">
              <a:solidFill>
                <a:srgbClr val="D76213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14" y="5716948"/>
            <a:ext cx="1728192" cy="1728192"/>
          </a:xfrm>
          <a:prstGeom prst="rect">
            <a:avLst/>
          </a:prstGeom>
        </p:spPr>
      </p:pic>
      <p:pic>
        <p:nvPicPr>
          <p:cNvPr id="7170" name="Picture 2" descr="C:\Users\ADMINI~1.USE\AppData\Local\Temp\WeChat Files\54a34c44dc5e9d4c051620b514d4b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31" y="1498579"/>
            <a:ext cx="6144483" cy="10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1276948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79" cy="750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4870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38" y="4067033"/>
            <a:ext cx="2104738" cy="3027588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067313" y="3348872"/>
            <a:ext cx="6299317" cy="3061952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70630" y="375864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如果已经对学生成绩按照从高到低的成绩进行排序了，这次需要在序号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的位置插入一个学生成绩为</a:t>
            </a:r>
            <a:r>
              <a:rPr lang="en-US" altLang="zh-CN" sz="2400" dirty="0" smtClean="0"/>
              <a:t>93</a:t>
            </a:r>
            <a:r>
              <a:rPr lang="zh-CN" altLang="en-US" sz="2400" dirty="0" smtClean="0"/>
              <a:t>分的数据，如何实现呢？</a:t>
            </a:r>
            <a:endParaRPr lang="en-US" altLang="zh-C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690185" y="2359888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D76213"/>
                </a:solidFill>
              </a:rPr>
              <a:t>s.insert(10,93)</a:t>
            </a:r>
            <a:endParaRPr lang="zh-CN" altLang="en-US" sz="3600" dirty="0">
              <a:solidFill>
                <a:srgbClr val="D76213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14" y="5716948"/>
            <a:ext cx="1728192" cy="1728192"/>
          </a:xfrm>
          <a:prstGeom prst="rect">
            <a:avLst/>
          </a:prstGeom>
        </p:spPr>
      </p:pic>
      <p:pic>
        <p:nvPicPr>
          <p:cNvPr id="8194" name="Picture 2" descr="C:\Users\ADMINI~1.USE\AppData\Local\Temp\WeChat Files\bb3b867e810a037820fee56b59a3f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71" y="1561417"/>
            <a:ext cx="6077799" cy="11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1276948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79" cy="750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4870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38" y="4067033"/>
            <a:ext cx="2104738" cy="3027588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067313" y="3348872"/>
            <a:ext cx="6299317" cy="3061952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70630" y="375864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现</a:t>
            </a:r>
            <a:r>
              <a:rPr lang="zh-CN" altLang="en-US" sz="2400" dirty="0" smtClean="0"/>
              <a:t>在对学生成绩是按照从高到低的顺序进行排序的，如果要改成从低到高的顺序进行排序，如何实现呢？</a:t>
            </a:r>
            <a:endParaRPr lang="en-US" altLang="zh-C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690185" y="2359888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D76213"/>
                </a:solidFill>
              </a:rPr>
              <a:t>s.reverse()</a:t>
            </a:r>
            <a:endParaRPr lang="zh-CN" altLang="en-US" sz="3600" dirty="0">
              <a:solidFill>
                <a:srgbClr val="D76213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14" y="5716948"/>
            <a:ext cx="1728192" cy="1728192"/>
          </a:xfrm>
          <a:prstGeom prst="rect">
            <a:avLst/>
          </a:prstGeom>
        </p:spPr>
      </p:pic>
      <p:pic>
        <p:nvPicPr>
          <p:cNvPr id="9218" name="Picture 2" descr="C:\Users\ADMINI~1.USE\AppData\Local\Temp\WeChat Files\b2f1b9b37483089af457b76efa4f3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99" y="1587525"/>
            <a:ext cx="4248743" cy="10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918390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rcRect l="46640" t="20132"/>
          <a:stretch>
            <a:fillRect/>
          </a:stretch>
        </p:blipFill>
        <p:spPr bwMode="auto">
          <a:xfrm>
            <a:off x="5928925" y="1810574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" y="377637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470400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  <a:endParaRPr lang="zh-CN" altLang="en-US" sz="1705"/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  <a:endParaRPr lang="zh-CN" altLang="en-US" sz="2655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470400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483225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58" y="1085994"/>
            <a:ext cx="5191295" cy="55325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03239" y="1562844"/>
            <a:ext cx="4176780" cy="806834"/>
            <a:chOff x="5248038" y="1233537"/>
            <a:chExt cx="2780916" cy="504056"/>
          </a:xfrm>
        </p:grpSpPr>
        <p:sp>
          <p:nvSpPr>
            <p:cNvPr id="8" name="矩形 7"/>
            <p:cNvSpPr/>
            <p:nvPr/>
          </p:nvSpPr>
          <p:spPr>
            <a:xfrm>
              <a:off x="5248038" y="1233537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40455" y="1285510"/>
              <a:ext cx="1336371" cy="32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知识回顾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03239" y="4759910"/>
            <a:ext cx="4176780" cy="806834"/>
            <a:chOff x="5248038" y="3230851"/>
            <a:chExt cx="2780916" cy="504056"/>
          </a:xfrm>
        </p:grpSpPr>
        <p:sp>
          <p:nvSpPr>
            <p:cNvPr id="11" name="矩形 10"/>
            <p:cNvSpPr/>
            <p:nvPr/>
          </p:nvSpPr>
          <p:spPr>
            <a:xfrm>
              <a:off x="5248038" y="3230851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40455" y="3282823"/>
              <a:ext cx="2200467" cy="32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巩固与扩展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03239" y="2628532"/>
            <a:ext cx="4176780" cy="806834"/>
            <a:chOff x="5248038" y="1899308"/>
            <a:chExt cx="2780916" cy="504056"/>
          </a:xfrm>
        </p:grpSpPr>
        <p:sp>
          <p:nvSpPr>
            <p:cNvPr id="14" name="矩形 13"/>
            <p:cNvSpPr/>
            <p:nvPr/>
          </p:nvSpPr>
          <p:spPr>
            <a:xfrm>
              <a:off x="5248038" y="1899308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40455" y="1951280"/>
              <a:ext cx="2200467" cy="32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可变序列通用操作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03239" y="3694220"/>
            <a:ext cx="4176780" cy="806834"/>
            <a:chOff x="5248038" y="2565079"/>
            <a:chExt cx="2780916" cy="504056"/>
          </a:xfrm>
        </p:grpSpPr>
        <p:sp>
          <p:nvSpPr>
            <p:cNvPr id="17" name="矩形 16"/>
            <p:cNvSpPr/>
            <p:nvPr/>
          </p:nvSpPr>
          <p:spPr>
            <a:xfrm>
              <a:off x="5248038" y="2565079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40455" y="2617051"/>
              <a:ext cx="2200467" cy="326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同心圆 19"/>
          <p:cNvSpPr/>
          <p:nvPr/>
        </p:nvSpPr>
        <p:spPr>
          <a:xfrm>
            <a:off x="6301261" y="1547597"/>
            <a:ext cx="785674" cy="837325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6301261" y="1547597"/>
            <a:ext cx="785674" cy="837325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8168" y="171573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6313179" y="2613286"/>
            <a:ext cx="785674" cy="837325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6313179" y="2613286"/>
            <a:ext cx="785674" cy="837325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7386" y="27814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6313179" y="3678973"/>
            <a:ext cx="785674" cy="837325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6313179" y="3678973"/>
            <a:ext cx="785674" cy="837325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07386" y="384710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6313179" y="4744662"/>
            <a:ext cx="785674" cy="837325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空心弧 32"/>
          <p:cNvSpPr/>
          <p:nvPr/>
        </p:nvSpPr>
        <p:spPr>
          <a:xfrm>
            <a:off x="6313179" y="4744662"/>
            <a:ext cx="785674" cy="837325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7386" y="49127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40533" y="1063124"/>
            <a:ext cx="1946736" cy="1997918"/>
            <a:chOff x="811983" y="921345"/>
            <a:chExt cx="1296144" cy="124816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" b="26725"/>
            <a:stretch>
              <a:fillRect/>
            </a:stretch>
          </p:blipFill>
          <p:spPr>
            <a:xfrm>
              <a:off x="811983" y="921345"/>
              <a:ext cx="1296144" cy="102274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15" r="3309" b="9991"/>
            <a:stretch>
              <a:fillRect/>
            </a:stretch>
          </p:blipFill>
          <p:spPr>
            <a:xfrm>
              <a:off x="1029051" y="2026598"/>
              <a:ext cx="879223" cy="142913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0" y="-170935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1276948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79" cy="750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4870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2050" name="Picture 2" descr="C:\Users\ADMINI~1.USE\AppData\Local\Temp\WeChat Files\c76375824b6e1037539fd93095e4caf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630"/>
          <a:stretch>
            <a:fillRect/>
          </a:stretch>
        </p:blipFill>
        <p:spPr bwMode="auto">
          <a:xfrm>
            <a:off x="2715903" y="903152"/>
            <a:ext cx="6127845" cy="640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14" y="571694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1276948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79" cy="750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4870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847493"/>
            <a:ext cx="3094840" cy="4277723"/>
          </a:xfrm>
          <a:prstGeom prst="rect">
            <a:avLst/>
          </a:prstGeom>
        </p:spPr>
      </p:pic>
      <p:pic>
        <p:nvPicPr>
          <p:cNvPr id="1026" name="Picture 2" descr="C:\Users\ADMINI~1.USE\AppData\Local\Temp\WeChat Files\f780bb997f76b58df0ecbe94c0b78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77" y="1976755"/>
            <a:ext cx="6204824" cy="440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14" y="571694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1276948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79" cy="750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377684" y="164487"/>
              <a:ext cx="5128327" cy="54870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可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变序</a:t>
              </a:r>
              <a:r>
                <a:rPr lang="zh-CN" altLang="en-US" sz="32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列及列表的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通</a:t>
              </a:r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用操作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89" name="图片 8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1" r="19581"/>
          <a:stretch>
            <a:fillRect/>
          </a:stretch>
        </p:blipFill>
        <p:spPr>
          <a:xfrm>
            <a:off x="9415384" y="1276936"/>
            <a:ext cx="2776616" cy="4840051"/>
          </a:xfrm>
          <a:prstGeom prst="rect">
            <a:avLst/>
          </a:prstGeom>
        </p:spPr>
      </p:pic>
      <p:pic>
        <p:nvPicPr>
          <p:cNvPr id="3074" name="Picture 2" descr="C:\Users\ADMINI~1.USE\AppData\Local\Temp\WeChat Files\e2e5a12a9ecfc35268da4fc22bb7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59" y="1276949"/>
            <a:ext cx="7672411" cy="493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14" y="571694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1276948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79" cy="750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4870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38" y="4067033"/>
            <a:ext cx="2104738" cy="3027588"/>
          </a:xfrm>
          <a:prstGeom prst="rect">
            <a:avLst/>
          </a:prstGeom>
        </p:spPr>
      </p:pic>
      <p:pic>
        <p:nvPicPr>
          <p:cNvPr id="4098" name="Picture 2" descr="C:\Users\ADMINI~1.USE\AppData\Local\Temp\WeChat Files\cd15e22ae679ae1e4904a35536fd8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11" y="1567870"/>
            <a:ext cx="6544589" cy="12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圆角矩形 17"/>
          <p:cNvSpPr/>
          <p:nvPr/>
        </p:nvSpPr>
        <p:spPr>
          <a:xfrm>
            <a:off x="1067313" y="3594538"/>
            <a:ext cx="6299317" cy="2396359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34011" y="3892416"/>
            <a:ext cx="6096000" cy="16884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期</a:t>
            </a:r>
            <a:r>
              <a:rPr lang="zh-CN" altLang="en-US" sz="2400" dirty="0" smtClean="0"/>
              <a:t>末考试结束，老师在校对学生成绩的时候，发现序号为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的学生的成绩登记有误，错把</a:t>
            </a:r>
            <a:r>
              <a:rPr lang="en-US" altLang="zh-CN" sz="2400" dirty="0" smtClean="0"/>
              <a:t>95</a:t>
            </a:r>
            <a:r>
              <a:rPr lang="zh-CN" altLang="en-US" sz="2400" dirty="0" smtClean="0"/>
              <a:t>分登记成了</a:t>
            </a:r>
            <a:r>
              <a:rPr lang="en-US" altLang="zh-CN" sz="2400" dirty="0" smtClean="0"/>
              <a:t>65</a:t>
            </a:r>
            <a:r>
              <a:rPr lang="zh-CN" altLang="en-US" sz="2400" dirty="0" smtClean="0"/>
              <a:t>分，应该如何改正呢？</a:t>
            </a:r>
            <a:endParaRPr lang="en-US" altLang="zh-C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390213" y="239273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D76213"/>
                </a:solidFill>
              </a:rPr>
              <a:t>s[5]=95</a:t>
            </a:r>
            <a:endParaRPr lang="zh-CN" altLang="en-US" sz="3600" dirty="0">
              <a:solidFill>
                <a:srgbClr val="D76213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14" y="571694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1276948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79" cy="750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4870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38" y="4067033"/>
            <a:ext cx="2104738" cy="3027588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067313" y="3348872"/>
            <a:ext cx="6299317" cy="3061952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70630" y="3758643"/>
            <a:ext cx="6096000" cy="22424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老师在校对学生成绩的时候，</a:t>
            </a:r>
            <a:r>
              <a:rPr lang="zh-CN" altLang="en-US" sz="2400" dirty="0"/>
              <a:t>又</a:t>
            </a:r>
            <a:r>
              <a:rPr lang="zh-CN" altLang="en-US" sz="2400" dirty="0" smtClean="0"/>
              <a:t>发现学生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的登记成绩占了三项（分别对应序号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），原来学生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登记的成绩是各分项成绩，而不是总成绩</a:t>
            </a:r>
            <a:r>
              <a:rPr lang="en-US" altLang="zh-CN" sz="2400" dirty="0" smtClean="0"/>
              <a:t>98</a:t>
            </a:r>
            <a:r>
              <a:rPr lang="zh-CN" altLang="en-US" sz="2400" dirty="0" smtClean="0"/>
              <a:t>，如何改正呢？</a:t>
            </a:r>
            <a:endParaRPr lang="en-US" altLang="zh-C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169496" y="2759579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D76213"/>
                </a:solidFill>
              </a:rPr>
              <a:t>s[4:7]=[98]</a:t>
            </a:r>
            <a:endParaRPr lang="zh-CN" altLang="en-US" sz="3600" dirty="0">
              <a:solidFill>
                <a:srgbClr val="D76213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14" y="5716948"/>
            <a:ext cx="1728192" cy="1728192"/>
          </a:xfrm>
          <a:prstGeom prst="rect">
            <a:avLst/>
          </a:prstGeom>
        </p:spPr>
      </p:pic>
      <p:pic>
        <p:nvPicPr>
          <p:cNvPr id="5122" name="Picture 2" descr="C:\Users\ADMINI~1.USE\AppData\Local\Temp\WeChat Files\0ff10fa8e887ede1941535783475a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4" y="1456146"/>
            <a:ext cx="9945489" cy="11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1276948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79" cy="750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4870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755390" y="2860140"/>
            <a:ext cx="5690762" cy="387173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58706" y="3059771"/>
            <a:ext cx="55070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班</a:t>
            </a:r>
            <a:r>
              <a:rPr lang="zh-CN" altLang="en-US" sz="2400" dirty="0" smtClean="0"/>
              <a:t>级进行大扫除，老师在对大扫除进行任务分配，先老师想把序号为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9....</a:t>
            </a:r>
            <a:r>
              <a:rPr lang="zh-CN" altLang="en-US" sz="2400" dirty="0" smtClean="0"/>
              <a:t>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的倍数的同学安排去扫地，序号为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7...</a:t>
            </a:r>
            <a:r>
              <a:rPr lang="zh-CN" altLang="en-US" sz="2400" dirty="0" smtClean="0"/>
              <a:t>等同学安排去整理桌椅，序号为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8</a:t>
            </a:r>
            <a:r>
              <a:rPr lang="en-US" altLang="zh-CN" sz="2400" dirty="0" smtClean="0"/>
              <a:t>...</a:t>
            </a:r>
            <a:r>
              <a:rPr lang="zh-CN" altLang="en-US" sz="2400" dirty="0" smtClean="0"/>
              <a:t>等同学安排去擦玻璃，如何实现呢？</a:t>
            </a:r>
            <a:endParaRPr lang="en-US" altLang="zh-C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446151" y="2860141"/>
            <a:ext cx="55419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D76213"/>
                </a:solidFill>
              </a:rPr>
              <a:t>s</a:t>
            </a:r>
            <a:r>
              <a:rPr lang="en-US" altLang="zh-CN" sz="2400" dirty="0" smtClean="0">
                <a:solidFill>
                  <a:srgbClr val="D76213"/>
                </a:solidFill>
              </a:rPr>
              <a:t>=[“</a:t>
            </a:r>
            <a:r>
              <a:rPr lang="zh-CN" altLang="en-US" sz="2400" dirty="0" smtClean="0">
                <a:solidFill>
                  <a:srgbClr val="D76213"/>
                </a:solidFill>
              </a:rPr>
              <a:t>待</a:t>
            </a:r>
            <a:r>
              <a:rPr lang="zh-CN" altLang="en-US" sz="2400" dirty="0">
                <a:solidFill>
                  <a:srgbClr val="D76213"/>
                </a:solidFill>
              </a:rPr>
              <a:t>分</a:t>
            </a:r>
            <a:r>
              <a:rPr lang="zh-CN" altLang="en-US" sz="2400" dirty="0" smtClean="0">
                <a:solidFill>
                  <a:srgbClr val="D76213"/>
                </a:solidFill>
              </a:rPr>
              <a:t>配</a:t>
            </a:r>
            <a:r>
              <a:rPr lang="en-US" altLang="zh-CN" sz="2400" dirty="0" smtClean="0">
                <a:solidFill>
                  <a:srgbClr val="D76213"/>
                </a:solidFill>
              </a:rPr>
              <a:t>”,“</a:t>
            </a:r>
            <a:r>
              <a:rPr lang="zh-CN" altLang="en-US" sz="2400" dirty="0" smtClean="0">
                <a:solidFill>
                  <a:srgbClr val="D76213"/>
                </a:solidFill>
              </a:rPr>
              <a:t>待</a:t>
            </a:r>
            <a:r>
              <a:rPr lang="zh-CN" altLang="en-US" sz="2400" dirty="0">
                <a:solidFill>
                  <a:srgbClr val="D76213"/>
                </a:solidFill>
              </a:rPr>
              <a:t>分</a:t>
            </a:r>
            <a:r>
              <a:rPr lang="zh-CN" altLang="en-US" sz="2400" dirty="0" smtClean="0">
                <a:solidFill>
                  <a:srgbClr val="D76213"/>
                </a:solidFill>
              </a:rPr>
              <a:t>配</a:t>
            </a:r>
            <a:r>
              <a:rPr lang="en-US" altLang="zh-CN" sz="2400" dirty="0" smtClean="0">
                <a:solidFill>
                  <a:srgbClr val="D76213"/>
                </a:solidFill>
              </a:rPr>
              <a:t>”,“</a:t>
            </a:r>
            <a:r>
              <a:rPr lang="zh-CN" altLang="en-US" sz="2400" dirty="0" smtClean="0">
                <a:solidFill>
                  <a:srgbClr val="D76213"/>
                </a:solidFill>
              </a:rPr>
              <a:t>待</a:t>
            </a:r>
            <a:r>
              <a:rPr lang="zh-CN" altLang="en-US" sz="2400" dirty="0">
                <a:solidFill>
                  <a:srgbClr val="D76213"/>
                </a:solidFill>
              </a:rPr>
              <a:t>分</a:t>
            </a:r>
            <a:r>
              <a:rPr lang="zh-CN" altLang="en-US" sz="2400" dirty="0" smtClean="0">
                <a:solidFill>
                  <a:srgbClr val="D76213"/>
                </a:solidFill>
              </a:rPr>
              <a:t>配</a:t>
            </a:r>
            <a:r>
              <a:rPr lang="en-US" altLang="zh-CN" sz="2400" dirty="0" smtClean="0">
                <a:solidFill>
                  <a:srgbClr val="D76213"/>
                </a:solidFill>
              </a:rPr>
              <a:t>”,“</a:t>
            </a:r>
            <a:r>
              <a:rPr lang="zh-CN" altLang="en-US" sz="2400" dirty="0" smtClean="0">
                <a:solidFill>
                  <a:srgbClr val="D76213"/>
                </a:solidFill>
              </a:rPr>
              <a:t>待</a:t>
            </a:r>
            <a:r>
              <a:rPr lang="zh-CN" altLang="en-US" sz="2400" dirty="0">
                <a:solidFill>
                  <a:srgbClr val="D76213"/>
                </a:solidFill>
              </a:rPr>
              <a:t>分</a:t>
            </a:r>
            <a:r>
              <a:rPr lang="zh-CN" altLang="en-US" sz="2400" dirty="0" smtClean="0">
                <a:solidFill>
                  <a:srgbClr val="D76213"/>
                </a:solidFill>
              </a:rPr>
              <a:t>配</a:t>
            </a:r>
            <a:r>
              <a:rPr lang="en-US" altLang="zh-CN" sz="2400" dirty="0" smtClean="0">
                <a:solidFill>
                  <a:srgbClr val="D76213"/>
                </a:solidFill>
              </a:rPr>
              <a:t>”,\</a:t>
            </a:r>
            <a:endParaRPr lang="en-US" altLang="zh-CN" sz="2400" dirty="0" smtClean="0">
              <a:solidFill>
                <a:srgbClr val="D76213"/>
              </a:solidFill>
            </a:endParaRPr>
          </a:p>
          <a:p>
            <a:r>
              <a:rPr lang="en-US" altLang="zh-CN" sz="2400" dirty="0">
                <a:solidFill>
                  <a:srgbClr val="D76213"/>
                </a:solidFill>
              </a:rPr>
              <a:t> </a:t>
            </a:r>
            <a:r>
              <a:rPr lang="en-US" altLang="zh-CN" sz="2400" dirty="0" smtClean="0">
                <a:solidFill>
                  <a:srgbClr val="D76213"/>
                </a:solidFill>
              </a:rPr>
              <a:t>  "</a:t>
            </a:r>
            <a:r>
              <a:rPr lang="zh-CN" altLang="en-US" sz="2400" dirty="0">
                <a:solidFill>
                  <a:srgbClr val="D76213"/>
                </a:solidFill>
              </a:rPr>
              <a:t>待分配</a:t>
            </a:r>
            <a:r>
              <a:rPr lang="en-US" altLang="zh-CN" sz="2400" dirty="0">
                <a:solidFill>
                  <a:srgbClr val="D76213"/>
                </a:solidFill>
              </a:rPr>
              <a:t>","</a:t>
            </a:r>
            <a:r>
              <a:rPr lang="zh-CN" altLang="en-US" sz="2400" dirty="0">
                <a:solidFill>
                  <a:srgbClr val="D76213"/>
                </a:solidFill>
              </a:rPr>
              <a:t>待分配</a:t>
            </a:r>
            <a:r>
              <a:rPr lang="en-US" altLang="zh-CN" sz="2400" dirty="0">
                <a:solidFill>
                  <a:srgbClr val="D76213"/>
                </a:solidFill>
              </a:rPr>
              <a:t>","</a:t>
            </a:r>
            <a:r>
              <a:rPr lang="zh-CN" altLang="en-US" sz="2400" dirty="0">
                <a:solidFill>
                  <a:srgbClr val="D76213"/>
                </a:solidFill>
              </a:rPr>
              <a:t>待分配</a:t>
            </a:r>
            <a:r>
              <a:rPr lang="en-US" altLang="zh-CN" sz="2400" dirty="0">
                <a:solidFill>
                  <a:srgbClr val="D76213"/>
                </a:solidFill>
              </a:rPr>
              <a:t>","</a:t>
            </a:r>
            <a:r>
              <a:rPr lang="zh-CN" altLang="en-US" sz="2400" dirty="0">
                <a:solidFill>
                  <a:srgbClr val="D76213"/>
                </a:solidFill>
              </a:rPr>
              <a:t>待分配</a:t>
            </a:r>
            <a:r>
              <a:rPr lang="en-US" altLang="zh-CN" sz="2400" dirty="0" smtClean="0">
                <a:solidFill>
                  <a:srgbClr val="D76213"/>
                </a:solidFill>
              </a:rPr>
              <a:t>",\</a:t>
            </a:r>
            <a:endParaRPr lang="en-US" altLang="zh-CN" sz="2400" dirty="0" smtClean="0">
              <a:solidFill>
                <a:srgbClr val="D76213"/>
              </a:solidFill>
            </a:endParaRPr>
          </a:p>
          <a:p>
            <a:r>
              <a:rPr lang="en-US" altLang="zh-CN" sz="2400" dirty="0" smtClean="0">
                <a:solidFill>
                  <a:srgbClr val="D76213"/>
                </a:solidFill>
              </a:rPr>
              <a:t>   "</a:t>
            </a:r>
            <a:r>
              <a:rPr lang="zh-CN" altLang="en-US" sz="2400" dirty="0">
                <a:solidFill>
                  <a:srgbClr val="D76213"/>
                </a:solidFill>
              </a:rPr>
              <a:t>待分配</a:t>
            </a:r>
            <a:r>
              <a:rPr lang="en-US" altLang="zh-CN" sz="2400" dirty="0" smtClean="0">
                <a:solidFill>
                  <a:srgbClr val="D76213"/>
                </a:solidFill>
              </a:rPr>
              <a:t>", "</a:t>
            </a:r>
            <a:r>
              <a:rPr lang="zh-CN" altLang="en-US" sz="2400" dirty="0">
                <a:solidFill>
                  <a:srgbClr val="D76213"/>
                </a:solidFill>
              </a:rPr>
              <a:t>待分配</a:t>
            </a:r>
            <a:r>
              <a:rPr lang="en-US" altLang="zh-CN" sz="2400" dirty="0">
                <a:solidFill>
                  <a:srgbClr val="D76213"/>
                </a:solidFill>
              </a:rPr>
              <a:t>","</a:t>
            </a:r>
            <a:r>
              <a:rPr lang="zh-CN" altLang="en-US" sz="2400" dirty="0">
                <a:solidFill>
                  <a:srgbClr val="D76213"/>
                </a:solidFill>
              </a:rPr>
              <a:t>待分配</a:t>
            </a:r>
            <a:r>
              <a:rPr lang="en-US" altLang="zh-CN" sz="2400" dirty="0">
                <a:solidFill>
                  <a:srgbClr val="D76213"/>
                </a:solidFill>
              </a:rPr>
              <a:t>","</a:t>
            </a:r>
            <a:r>
              <a:rPr lang="zh-CN" altLang="en-US" sz="2400" dirty="0">
                <a:solidFill>
                  <a:srgbClr val="D76213"/>
                </a:solidFill>
              </a:rPr>
              <a:t>待分配</a:t>
            </a:r>
            <a:r>
              <a:rPr lang="en-US" altLang="zh-CN" sz="2400" dirty="0">
                <a:solidFill>
                  <a:srgbClr val="D76213"/>
                </a:solidFill>
              </a:rPr>
              <a:t>"]</a:t>
            </a:r>
            <a:endParaRPr lang="en-US" altLang="zh-CN" sz="2400" dirty="0">
              <a:solidFill>
                <a:srgbClr val="D76213"/>
              </a:solidFill>
            </a:endParaRPr>
          </a:p>
          <a:p>
            <a:r>
              <a:rPr lang="en-US" altLang="zh-CN" sz="2400" dirty="0">
                <a:solidFill>
                  <a:srgbClr val="D76213"/>
                </a:solidFill>
              </a:rPr>
              <a:t>s[::3]=["</a:t>
            </a:r>
            <a:r>
              <a:rPr lang="zh-CN" altLang="en-US" sz="2400" dirty="0">
                <a:solidFill>
                  <a:srgbClr val="D76213"/>
                </a:solidFill>
              </a:rPr>
              <a:t>扫地</a:t>
            </a:r>
            <a:r>
              <a:rPr lang="en-US" altLang="zh-CN" sz="2400" dirty="0">
                <a:solidFill>
                  <a:srgbClr val="D76213"/>
                </a:solidFill>
              </a:rPr>
              <a:t>","</a:t>
            </a:r>
            <a:r>
              <a:rPr lang="zh-CN" altLang="en-US" sz="2400" dirty="0">
                <a:solidFill>
                  <a:srgbClr val="D76213"/>
                </a:solidFill>
              </a:rPr>
              <a:t>扫地</a:t>
            </a:r>
            <a:r>
              <a:rPr lang="en-US" altLang="zh-CN" sz="2400" dirty="0">
                <a:solidFill>
                  <a:srgbClr val="D76213"/>
                </a:solidFill>
              </a:rPr>
              <a:t>","</a:t>
            </a:r>
            <a:r>
              <a:rPr lang="zh-CN" altLang="en-US" sz="2400" dirty="0">
                <a:solidFill>
                  <a:srgbClr val="D76213"/>
                </a:solidFill>
              </a:rPr>
              <a:t>扫地</a:t>
            </a:r>
            <a:r>
              <a:rPr lang="en-US" altLang="zh-CN" sz="2400" dirty="0">
                <a:solidFill>
                  <a:srgbClr val="D76213"/>
                </a:solidFill>
              </a:rPr>
              <a:t>","</a:t>
            </a:r>
            <a:r>
              <a:rPr lang="zh-CN" altLang="en-US" sz="2400" dirty="0">
                <a:solidFill>
                  <a:srgbClr val="D76213"/>
                </a:solidFill>
              </a:rPr>
              <a:t>扫地</a:t>
            </a:r>
            <a:r>
              <a:rPr lang="en-US" altLang="zh-CN" sz="2400" dirty="0">
                <a:solidFill>
                  <a:srgbClr val="D76213"/>
                </a:solidFill>
              </a:rPr>
              <a:t>"]</a:t>
            </a:r>
            <a:endParaRPr lang="en-US" altLang="zh-CN" sz="2400" dirty="0">
              <a:solidFill>
                <a:srgbClr val="D76213"/>
              </a:solidFill>
            </a:endParaRPr>
          </a:p>
          <a:p>
            <a:r>
              <a:rPr lang="en-US" altLang="zh-CN" sz="2400" dirty="0">
                <a:solidFill>
                  <a:srgbClr val="D76213"/>
                </a:solidFill>
              </a:rPr>
              <a:t>print(s)</a:t>
            </a:r>
            <a:endParaRPr lang="zh-CN" altLang="en-US" sz="2400" dirty="0">
              <a:solidFill>
                <a:srgbClr val="D76213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14" y="5716948"/>
            <a:ext cx="1728192" cy="1728192"/>
          </a:xfrm>
          <a:prstGeom prst="rect">
            <a:avLst/>
          </a:prstGeom>
        </p:spPr>
      </p:pic>
      <p:pic>
        <p:nvPicPr>
          <p:cNvPr id="5122" name="Picture 2" descr="C:\Users\ADMINI~1.USE\AppData\Local\Temp\WeChat Files\0ff10fa8e887ede1941535783475a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4" y="1456146"/>
            <a:ext cx="9945489" cy="11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333139" y="5193728"/>
            <a:ext cx="5767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s[1::3]=["</a:t>
            </a:r>
            <a:r>
              <a:rPr lang="zh-CN" altLang="en-US" sz="2800" dirty="0">
                <a:solidFill>
                  <a:srgbClr val="0070C0"/>
                </a:solidFill>
              </a:rPr>
              <a:t>整理</a:t>
            </a:r>
            <a:r>
              <a:rPr lang="en-US" altLang="zh-CN" sz="2800" dirty="0">
                <a:solidFill>
                  <a:srgbClr val="0070C0"/>
                </a:solidFill>
              </a:rPr>
              <a:t>","</a:t>
            </a:r>
            <a:r>
              <a:rPr lang="zh-CN" altLang="en-US" sz="2800" dirty="0">
                <a:solidFill>
                  <a:srgbClr val="0070C0"/>
                </a:solidFill>
              </a:rPr>
              <a:t>整理</a:t>
            </a:r>
            <a:r>
              <a:rPr lang="en-US" altLang="zh-CN" sz="2800" dirty="0">
                <a:solidFill>
                  <a:srgbClr val="0070C0"/>
                </a:solidFill>
              </a:rPr>
              <a:t>","</a:t>
            </a:r>
            <a:r>
              <a:rPr lang="zh-CN" altLang="en-US" sz="2800" dirty="0">
                <a:solidFill>
                  <a:srgbClr val="0070C0"/>
                </a:solidFill>
              </a:rPr>
              <a:t>整理</a:t>
            </a:r>
            <a:r>
              <a:rPr lang="en-US" altLang="zh-CN" sz="2800" dirty="0">
                <a:solidFill>
                  <a:srgbClr val="0070C0"/>
                </a:solidFill>
              </a:rPr>
              <a:t>","</a:t>
            </a:r>
            <a:r>
              <a:rPr lang="zh-CN" altLang="en-US" sz="2800" dirty="0">
                <a:solidFill>
                  <a:srgbClr val="0070C0"/>
                </a:solidFill>
              </a:rPr>
              <a:t>整理</a:t>
            </a:r>
            <a:r>
              <a:rPr lang="en-US" altLang="zh-CN" sz="2800" dirty="0">
                <a:solidFill>
                  <a:srgbClr val="0070C0"/>
                </a:solidFill>
              </a:rPr>
              <a:t>"]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1276948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79" cy="750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4870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38" y="4067033"/>
            <a:ext cx="2104738" cy="3027588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067313" y="3348872"/>
            <a:ext cx="6299317" cy="3061952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70630" y="375864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老师在校对学生成绩的时候，</a:t>
            </a:r>
            <a:r>
              <a:rPr lang="zh-CN" altLang="en-US" sz="2400" dirty="0"/>
              <a:t>又</a:t>
            </a:r>
            <a:r>
              <a:rPr lang="zh-CN" altLang="en-US" sz="2400" dirty="0" smtClean="0"/>
              <a:t>发现学生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的成绩漏掉了，没有登记，现在需要把学生成绩</a:t>
            </a:r>
            <a:r>
              <a:rPr lang="en-US" altLang="zh-CN" sz="2400" dirty="0" smtClean="0"/>
              <a:t>96</a:t>
            </a:r>
            <a:r>
              <a:rPr lang="zh-CN" altLang="en-US" sz="2400" dirty="0" smtClean="0"/>
              <a:t>分补在最后的位置，如何操作呢？</a:t>
            </a:r>
            <a:endParaRPr lang="en-US" altLang="zh-C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169496" y="2759579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D76213"/>
                </a:solidFill>
              </a:rPr>
              <a:t>s.append(96)</a:t>
            </a:r>
            <a:endParaRPr lang="zh-CN" altLang="en-US" sz="3600" dirty="0">
              <a:solidFill>
                <a:srgbClr val="D76213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14" y="5716948"/>
            <a:ext cx="1728192" cy="1728192"/>
          </a:xfrm>
          <a:prstGeom prst="rect">
            <a:avLst/>
          </a:prstGeom>
        </p:spPr>
      </p:pic>
      <p:pic>
        <p:nvPicPr>
          <p:cNvPr id="6146" name="Picture 2" descr="C:\Users\ADMINI~1.USE\AppData\Local\Temp\WeChat Files\453204d88b9908e10c42175e6092d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63" y="1629345"/>
            <a:ext cx="5115639" cy="10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830</Words>
  <Application>WPS 演示</Application>
  <PresentationFormat>自定义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Microsoft JhengHei</vt:lpstr>
      <vt:lpstr>微软雅黑</vt:lpstr>
      <vt:lpstr>Calibri</vt:lpstr>
      <vt:lpstr>Adobe Gothic Std B</vt:lpstr>
      <vt:lpstr>Yu Gothic UI Semibold</vt:lpstr>
      <vt:lpstr>Segoe UI Semibold</vt:lpstr>
      <vt:lpstr>新宋体</vt:lpstr>
      <vt:lpstr>Times New Roman</vt:lpstr>
      <vt:lpstr>Vrinda</vt:lpstr>
      <vt:lpstr>Segoe UI Symbol</vt:lpstr>
      <vt:lpstr>Arial Unicode MS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南大Ablock蜘蛛侠编程</Company>
  <LinksUpToDate>false</LinksUpToDate>
  <SharedDoc>false</SharedDoc>
  <HyperlinksChanged>false</HyperlinksChanged>
  <AppVersion>14.0000</AppVersion>
  <Manager>南大Ablock蜘蛛侠编程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</dc:title>
  <dc:creator>南大Ablock蜘蛛侠编程</dc:creator>
  <dc:subject>南大Ablock蜘蛛侠编程</dc:subject>
  <cp:lastModifiedBy>〆XXLLO メ  、  </cp:lastModifiedBy>
  <cp:revision>440</cp:revision>
  <cp:lastPrinted>2018-10-24T16:00:00Z</cp:lastPrinted>
  <dcterms:created xsi:type="dcterms:W3CDTF">2018-10-24T16:00:00Z</dcterms:created>
  <dcterms:modified xsi:type="dcterms:W3CDTF">2021-01-27T14:53:39Z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