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sldIdLst>
    <p:sldId id="461" r:id="rId2"/>
    <p:sldId id="307" r:id="rId3"/>
    <p:sldId id="423" r:id="rId4"/>
    <p:sldId id="302" r:id="rId5"/>
    <p:sldId id="424" r:id="rId6"/>
    <p:sldId id="425" r:id="rId7"/>
    <p:sldId id="436" r:id="rId8"/>
    <p:sldId id="434" r:id="rId9"/>
    <p:sldId id="437" r:id="rId10"/>
    <p:sldId id="435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19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21" r:id="rId30"/>
    <p:sldId id="460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WwgQ7hf/h7tlgWdMhDN7JQ==" hashData="mt4sz9YfjC0H0aLewGSKTfuMFuk="/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orient="horz" pos="648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4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213"/>
    <a:srgbClr val="ED7D31"/>
    <a:srgbClr val="EE7D19"/>
    <a:srgbClr val="EE7D16"/>
    <a:srgbClr val="FFC000"/>
    <a:srgbClr val="00B0F0"/>
    <a:srgbClr val="FFC108"/>
    <a:srgbClr val="FFF7EA"/>
    <a:srgbClr val="1465CF"/>
    <a:srgbClr val="146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3" autoAdjust="0"/>
    <p:restoredTop sz="95271" autoAdjust="0"/>
  </p:normalViewPr>
  <p:slideViewPr>
    <p:cSldViewPr snapToGrid="0">
      <p:cViewPr varScale="1">
        <p:scale>
          <a:sx n="68" d="100"/>
          <a:sy n="68" d="100"/>
        </p:scale>
        <p:origin x="876" y="54"/>
      </p:cViewPr>
      <p:guideLst>
        <p:guide orient="horz" pos="2319"/>
        <p:guide orient="horz" pos="648"/>
        <p:guide orient="horz" pos="712"/>
        <p:guide orient="horz" pos="3929"/>
        <p:guide pos="4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  <a:t>30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项目讨论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1771932"/>
            <a:ext cx="10858500" cy="4463768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4105275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660400" y="1771932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巩固扩展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131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</a:t>
            </a:r>
            <a:r>
              <a:rPr lang="zh-CN" altLang="en-US" sz="251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可变序列及列表的通用操作</a:t>
            </a:r>
            <a:endParaRPr lang="zh-CN" altLang="en-US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等级考试二级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7" y="3497219"/>
            <a:ext cx="2421373" cy="3140398"/>
          </a:xfrm>
          <a:prstGeom prst="rect">
            <a:avLst/>
          </a:prstGeom>
        </p:spPr>
      </p:pic>
      <p:pic>
        <p:nvPicPr>
          <p:cNvPr id="60" name="Picture 2" descr="C:\Users\ADMINI~1.USE\AppData\Local\Temp\WeChat Files\e2e5a12a9ecfc35268da4fc22bb728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59" y="1276949"/>
            <a:ext cx="7672411" cy="493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377682" y="164487"/>
              <a:ext cx="512832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可变序列及列表的通用操作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026" name="Picture 2" descr="C:\Users\ADMINI~1.USE\AppData\Local\Temp\WeChat Files\ea63a05118fb8220b7d2165bcecb8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94" y="1813034"/>
            <a:ext cx="6468295" cy="401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377682" y="164487"/>
              <a:ext cx="512832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可变序列及列表的通用操作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2050" name="Picture 2" descr="C:\Users\ADMINI~1.USE\AppData\Local\Temp\WeChat Files\d0bdd0fc25de02dd2a5777e925db2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54" y="1430473"/>
            <a:ext cx="5315692" cy="119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7"/>
          <p:cNvSpPr txBox="1"/>
          <p:nvPr/>
        </p:nvSpPr>
        <p:spPr>
          <a:xfrm>
            <a:off x="1710877" y="3447666"/>
            <a:ext cx="6976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定义列表</a:t>
            </a:r>
            <a:r>
              <a:rPr lang="en-US" altLang="zh-CN" sz="2400" dirty="0"/>
              <a:t>a = [1,3,6,44,22,11,45,16]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，如果要删除列表中第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，如何实现呢？</a:t>
            </a:r>
            <a:endParaRPr lang="en-US" altLang="zh-CN" sz="2400" dirty="0"/>
          </a:p>
        </p:txBody>
      </p:sp>
      <p:sp>
        <p:nvSpPr>
          <p:cNvPr id="14" name="文本框 17"/>
          <p:cNvSpPr txBox="1"/>
          <p:nvPr/>
        </p:nvSpPr>
        <p:spPr>
          <a:xfrm>
            <a:off x="4301677" y="4955900"/>
            <a:ext cx="1794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del a[2]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377682" y="164487"/>
              <a:ext cx="512832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可变序列及列表的通用操作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3074" name="Picture 2" descr="C:\Users\ADMINI~1.USE\AppData\Local\Temp\WeChat Files\4f81a1d39ae80c7e1d2bce9fa46202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02" y="1785708"/>
            <a:ext cx="7230485" cy="109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7"/>
          <p:cNvSpPr txBox="1"/>
          <p:nvPr/>
        </p:nvSpPr>
        <p:spPr>
          <a:xfrm>
            <a:off x="1710877" y="3447666"/>
            <a:ext cx="6976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定义列表</a:t>
            </a:r>
            <a:r>
              <a:rPr lang="en-US" altLang="zh-CN" sz="2400" dirty="0"/>
              <a:t>a = [1,3,6,44,22,11,45,16]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，如果要删除列表中第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2,3,4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6,44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，如何实现呢？</a:t>
            </a:r>
            <a:endParaRPr lang="en-US" altLang="zh-CN" sz="2400" dirty="0"/>
          </a:p>
        </p:txBody>
      </p:sp>
      <p:sp>
        <p:nvSpPr>
          <p:cNvPr id="12" name="文本框 17"/>
          <p:cNvSpPr txBox="1"/>
          <p:nvPr/>
        </p:nvSpPr>
        <p:spPr>
          <a:xfrm>
            <a:off x="4301677" y="4955900"/>
            <a:ext cx="1794323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del a[2:5]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377682" y="164487"/>
              <a:ext cx="512832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可变序列及列表的通用操作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4098" name="Picture 2" descr="C:\Users\ADMINI~1.USE\AppData\Local\Temp\WeChat Files\30c146a44d3582203a52e0b4d7870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64" y="1614234"/>
            <a:ext cx="9030961" cy="120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7"/>
          <p:cNvSpPr txBox="1"/>
          <p:nvPr/>
        </p:nvSpPr>
        <p:spPr>
          <a:xfrm>
            <a:off x="1710877" y="3447666"/>
            <a:ext cx="6976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定义列表</a:t>
            </a:r>
            <a:r>
              <a:rPr lang="en-US" altLang="zh-CN" sz="2400" dirty="0"/>
              <a:t>a = [1,3,6,44,22,11,45,16]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，如果要删除列表中奇数项元素，如何实现呢？</a:t>
            </a:r>
            <a:endParaRPr lang="en-US" altLang="zh-CN" sz="2400" dirty="0"/>
          </a:p>
        </p:txBody>
      </p:sp>
      <p:sp>
        <p:nvSpPr>
          <p:cNvPr id="12" name="文本框 17"/>
          <p:cNvSpPr txBox="1"/>
          <p:nvPr/>
        </p:nvSpPr>
        <p:spPr>
          <a:xfrm>
            <a:off x="4301677" y="4955900"/>
            <a:ext cx="3029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del a[1::2]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377682" y="164487"/>
              <a:ext cx="512832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可变序列及列表的通用操作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5122" name="Picture 2" descr="C:\Users\ADMINI~1.USE\AppData\Local\Temp\WeChat Files\745d761f78f51e98f6fdda1ea6cc7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95" y="1608992"/>
            <a:ext cx="6325483" cy="10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7"/>
          <p:cNvSpPr txBox="1"/>
          <p:nvPr/>
        </p:nvSpPr>
        <p:spPr>
          <a:xfrm>
            <a:off x="1710877" y="3227493"/>
            <a:ext cx="6976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在运动会比赛中，各评委老师为某个学生的打分为</a:t>
            </a:r>
            <a:r>
              <a:rPr lang="en-US" altLang="zh-CN" sz="2400" dirty="0"/>
              <a:t>a = [6,7,9,8,8,7]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，如果要去掉一个最高分和一个最低分，如何实现呢？</a:t>
            </a:r>
            <a:endParaRPr lang="en-US" altLang="zh-CN" sz="2400" dirty="0"/>
          </a:p>
        </p:txBody>
      </p:sp>
      <p:sp>
        <p:nvSpPr>
          <p:cNvPr id="12" name="文本框 17"/>
          <p:cNvSpPr txBox="1"/>
          <p:nvPr/>
        </p:nvSpPr>
        <p:spPr>
          <a:xfrm>
            <a:off x="8506009" y="1367163"/>
            <a:ext cx="3128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a.remove(9)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a.remove(6)</a:t>
            </a:r>
          </a:p>
        </p:txBody>
      </p:sp>
      <p:sp>
        <p:nvSpPr>
          <p:cNvPr id="2" name="矩形 1"/>
          <p:cNvSpPr/>
          <p:nvPr/>
        </p:nvSpPr>
        <p:spPr>
          <a:xfrm>
            <a:off x="3616529" y="5293041"/>
            <a:ext cx="549541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如果列表里有两个元素</a:t>
            </a:r>
            <a:r>
              <a:rPr lang="en-US" altLang="zh-CN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6</a:t>
            </a:r>
            <a:r>
              <a:rPr lang="zh-CN" alt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，执行</a:t>
            </a:r>
            <a:endParaRPr lang="en-US" altLang="zh-CN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altLang="zh-CN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remove(6)</a:t>
            </a:r>
            <a:r>
              <a:rPr lang="zh-CN" alt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操作后会删除几个元素</a:t>
            </a:r>
            <a:endParaRPr lang="zh-CN" alt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377682" y="164487"/>
              <a:ext cx="512832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可变序列及列表的通用操作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6146" name="Picture 2" descr="C:\Users\ADMINI~1.USE\AppData\Local\Temp\WeChat Files\3d012d42dd60c37f77bdc94cf1f22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631" y="1537880"/>
            <a:ext cx="6287378" cy="113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7"/>
          <p:cNvSpPr txBox="1"/>
          <p:nvPr/>
        </p:nvSpPr>
        <p:spPr>
          <a:xfrm>
            <a:off x="1710877" y="3447666"/>
            <a:ext cx="6976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定义列表</a:t>
            </a:r>
            <a:r>
              <a:rPr lang="en-US" altLang="zh-CN" sz="2400" dirty="0"/>
              <a:t>a = [1,3,6,44,22,11,45,16]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，如果要删除列表中最后一个元素，如何实现呢？</a:t>
            </a:r>
            <a:endParaRPr lang="en-US" altLang="zh-CN" sz="2400" dirty="0"/>
          </a:p>
        </p:txBody>
      </p:sp>
      <p:sp>
        <p:nvSpPr>
          <p:cNvPr id="12" name="文本框 17"/>
          <p:cNvSpPr txBox="1"/>
          <p:nvPr/>
        </p:nvSpPr>
        <p:spPr>
          <a:xfrm>
            <a:off x="4301676" y="4955900"/>
            <a:ext cx="3029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del a[-1]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s.pop()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377682" y="164487"/>
              <a:ext cx="512832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可变序列及列表的通用操作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7170" name="Picture 2" descr="C:\Users\ADMINI~1.USE\AppData\Local\Temp\WeChat Files\a9d78f1947adb044ead281cc3ebf59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48" y="1416519"/>
            <a:ext cx="4010585" cy="112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7"/>
          <p:cNvSpPr txBox="1"/>
          <p:nvPr/>
        </p:nvSpPr>
        <p:spPr>
          <a:xfrm>
            <a:off x="1710877" y="3447666"/>
            <a:ext cx="6976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定义列表</a:t>
            </a:r>
            <a:r>
              <a:rPr lang="en-US" altLang="zh-CN" sz="2400" dirty="0"/>
              <a:t>a = [1,3,6,44,22,11,45,16]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，如果要清空列表，如何实现呢？</a:t>
            </a:r>
            <a:endParaRPr lang="en-US" altLang="zh-CN" sz="2400" dirty="0"/>
          </a:p>
        </p:txBody>
      </p:sp>
      <p:sp>
        <p:nvSpPr>
          <p:cNvPr id="12" name="文本框 17"/>
          <p:cNvSpPr txBox="1"/>
          <p:nvPr/>
        </p:nvSpPr>
        <p:spPr>
          <a:xfrm>
            <a:off x="4301676" y="4955900"/>
            <a:ext cx="302928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a.clear()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518" y="2418030"/>
            <a:ext cx="2870200" cy="3873998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695654" y="1585558"/>
            <a:ext cx="7402903" cy="4903076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26080" y="1799516"/>
            <a:ext cx="69420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已知一个列表，</a:t>
            </a:r>
            <a:r>
              <a:rPr lang="en-US" altLang="zh-CN" sz="2000" dirty="0"/>
              <a:t>list=[1,2,3,4,5]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求列表的长度 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判断数字</a:t>
            </a:r>
            <a:r>
              <a:rPr lang="en-US" altLang="zh-CN" sz="2000" dirty="0"/>
              <a:t>6</a:t>
            </a:r>
            <a:r>
              <a:rPr lang="zh-CN" altLang="en-US" sz="2000" dirty="0"/>
              <a:t>是否在列表内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 扩展列表，将</a:t>
            </a:r>
            <a:r>
              <a:rPr lang="en-US" altLang="zh-CN" sz="2000" dirty="0"/>
              <a:t>[6</a:t>
            </a:r>
            <a:r>
              <a:rPr lang="zh-CN" altLang="en-US" sz="2000" dirty="0"/>
              <a:t>，</a:t>
            </a:r>
            <a:r>
              <a:rPr lang="en-US" altLang="zh-CN" sz="2000" dirty="0"/>
              <a:t>7</a:t>
            </a:r>
            <a:r>
              <a:rPr lang="zh-CN" altLang="en-US" sz="2000" dirty="0"/>
              <a:t>，</a:t>
            </a:r>
            <a:r>
              <a:rPr lang="en-US" altLang="zh-CN" sz="2000" dirty="0"/>
              <a:t>8]</a:t>
            </a:r>
            <a:r>
              <a:rPr lang="zh-CN" altLang="en-US" sz="2000" dirty="0"/>
              <a:t>插入列表内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4.</a:t>
            </a:r>
            <a:r>
              <a:rPr lang="zh-CN" altLang="en-US" sz="2000" dirty="0"/>
              <a:t>列表所有元素的和是多少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 </a:t>
            </a:r>
            <a:r>
              <a:rPr lang="en-US" altLang="zh-CN" sz="2000" dirty="0"/>
              <a:t>5.</a:t>
            </a:r>
            <a:r>
              <a:rPr lang="zh-CN" altLang="en-US" sz="2000" dirty="0"/>
              <a:t>在索引</a:t>
            </a:r>
            <a:r>
              <a:rPr lang="en-US" altLang="zh-CN" sz="2000" dirty="0"/>
              <a:t>1</a:t>
            </a:r>
            <a:r>
              <a:rPr lang="zh-CN" altLang="en-US" sz="2000" dirty="0"/>
              <a:t>的位置新增一个元素</a:t>
            </a:r>
            <a:r>
              <a:rPr lang="en-US" altLang="zh-CN" sz="2000" dirty="0"/>
              <a:t>10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6.</a:t>
            </a:r>
            <a:r>
              <a:rPr lang="zh-CN" altLang="en-US" sz="2000" dirty="0"/>
              <a:t>在列表的末尾新增元素</a:t>
            </a:r>
            <a:r>
              <a:rPr lang="en-US" altLang="zh-CN" sz="2000" dirty="0"/>
              <a:t>20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7.</a:t>
            </a:r>
            <a:r>
              <a:rPr lang="zh-CN" altLang="en-US" sz="2000" dirty="0"/>
              <a:t>删除索引</a:t>
            </a:r>
            <a:r>
              <a:rPr lang="en-US" altLang="zh-CN" sz="2000" dirty="0"/>
              <a:t>4</a:t>
            </a:r>
            <a:r>
              <a:rPr lang="zh-CN" altLang="en-US" sz="2000" dirty="0"/>
              <a:t>的位置元素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8.list[2:4]</a:t>
            </a:r>
            <a:r>
              <a:rPr lang="zh-CN" altLang="en-US" sz="2000" dirty="0"/>
              <a:t>的值是什么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9.list[1:-3]</a:t>
            </a:r>
            <a:r>
              <a:rPr lang="zh-CN" altLang="en-US" sz="2000" dirty="0"/>
              <a:t>的值是什么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10.list[-5]</a:t>
            </a:r>
            <a:r>
              <a:rPr lang="zh-CN" altLang="en-US" sz="2000" dirty="0"/>
              <a:t>的值是什么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11.list[:-4]</a:t>
            </a:r>
            <a:r>
              <a:rPr lang="zh-CN" altLang="en-US" sz="2000" dirty="0"/>
              <a:t>和</a:t>
            </a:r>
            <a:r>
              <a:rPr lang="en-US" altLang="zh-CN" sz="2000" dirty="0"/>
              <a:t>list[-4:]</a:t>
            </a:r>
            <a:r>
              <a:rPr lang="zh-CN" altLang="en-US" sz="2000" dirty="0"/>
              <a:t>的值是什么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547358" y="1371600"/>
            <a:ext cx="7402903" cy="4903076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77784" y="1585558"/>
            <a:ext cx="6942050" cy="449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绘制左图所示同心圆，颜色分别为黄色</a:t>
            </a:r>
            <a:r>
              <a:rPr lang="en-US" altLang="zh-CN" sz="2000" dirty="0"/>
              <a:t>yellow</a:t>
            </a:r>
            <a:r>
              <a:rPr lang="zh-CN" altLang="en-US" sz="2000" dirty="0"/>
              <a:t>、绿色</a:t>
            </a:r>
            <a:r>
              <a:rPr lang="en-US" altLang="zh-CN" sz="2000" dirty="0"/>
              <a:t>green</a:t>
            </a:r>
            <a:r>
              <a:rPr lang="zh-CN" altLang="en-US" sz="2000" dirty="0"/>
              <a:t>、青色</a:t>
            </a:r>
            <a:r>
              <a:rPr lang="en-US" altLang="zh-CN" sz="2000" dirty="0"/>
              <a:t>cyan</a:t>
            </a:r>
            <a:r>
              <a:rPr lang="zh-CN" altLang="en-US" sz="2000" dirty="0"/>
              <a:t>和紫色</a:t>
            </a:r>
            <a:r>
              <a:rPr lang="en-US" altLang="zh-CN" sz="2000" dirty="0"/>
              <a:t>purple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从内到外，第</a:t>
            </a:r>
            <a:r>
              <a:rPr lang="en-US" altLang="zh-CN" sz="2000" dirty="0"/>
              <a:t>2</a:t>
            </a:r>
            <a:r>
              <a:rPr lang="zh-CN" altLang="en-US" sz="2000" dirty="0"/>
              <a:t>个位置添加蓝色</a:t>
            </a:r>
            <a:r>
              <a:rPr lang="en-US" altLang="zh-CN" sz="2000" dirty="0"/>
              <a:t>blue</a:t>
            </a:r>
            <a:r>
              <a:rPr lang="zh-CN" altLang="en-US" sz="2000" dirty="0"/>
              <a:t> 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在黄色圈之外，追加颜色橙色</a:t>
            </a:r>
            <a:r>
              <a:rPr lang="en-US" altLang="zh-CN" sz="2000" dirty="0"/>
              <a:t>orange</a:t>
            </a:r>
            <a:r>
              <a:rPr lang="zh-CN" altLang="en-US" sz="2000" dirty="0"/>
              <a:t>和红色</a:t>
            </a:r>
            <a:r>
              <a:rPr lang="en-US" altLang="zh-CN" sz="2000" dirty="0"/>
              <a:t>red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在橘色圈之外，红色圈之内，插入颜色粉色</a:t>
            </a:r>
            <a:r>
              <a:rPr lang="en-US" altLang="zh-CN" sz="2000" dirty="0"/>
              <a:t>pink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4.</a:t>
            </a:r>
            <a:r>
              <a:rPr lang="zh-CN" altLang="en-US" sz="2000" dirty="0">
                <a:solidFill>
                  <a:srgbClr val="FF0000"/>
                </a:solidFill>
              </a:rPr>
              <a:t>将粉色</a:t>
            </a:r>
            <a:r>
              <a:rPr lang="en-US" altLang="zh-CN" sz="2000" dirty="0">
                <a:solidFill>
                  <a:srgbClr val="FF0000"/>
                </a:solidFill>
              </a:rPr>
              <a:t>pink</a:t>
            </a:r>
            <a:r>
              <a:rPr lang="zh-CN" altLang="en-US" sz="2000" dirty="0">
                <a:solidFill>
                  <a:srgbClr val="FF0000"/>
                </a:solidFill>
              </a:rPr>
              <a:t>改为颜色值</a:t>
            </a:r>
            <a:r>
              <a:rPr lang="en-US" altLang="zh-CN" sz="2000" dirty="0">
                <a:solidFill>
                  <a:srgbClr val="FF0000"/>
                </a:solidFill>
              </a:rPr>
              <a:t>#F96939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5.</a:t>
            </a:r>
            <a:r>
              <a:rPr lang="zh-CN" altLang="en-US" sz="2000" dirty="0">
                <a:solidFill>
                  <a:srgbClr val="FF0000"/>
                </a:solidFill>
              </a:rPr>
              <a:t>将同心圆的圆环颜色反转  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6.</a:t>
            </a:r>
            <a:r>
              <a:rPr lang="zh-CN" altLang="en-US" sz="2000" dirty="0">
                <a:solidFill>
                  <a:srgbClr val="FF0000"/>
                </a:solidFill>
              </a:rPr>
              <a:t>去掉最外圈的颜色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/>
              <a:t>7.</a:t>
            </a:r>
            <a:r>
              <a:rPr lang="zh-CN" altLang="en-US" sz="2000" dirty="0"/>
              <a:t>删除颜色值为</a:t>
            </a:r>
            <a:r>
              <a:rPr lang="en-US" altLang="zh-CN" sz="2000" dirty="0"/>
              <a:t>#F96939</a:t>
            </a:r>
            <a:r>
              <a:rPr lang="zh-CN" altLang="en-US" sz="2000" dirty="0"/>
              <a:t>的圆环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8.</a:t>
            </a:r>
            <a:r>
              <a:rPr lang="zh-CN" altLang="en-US" sz="2000" dirty="0"/>
              <a:t>删除前</a:t>
            </a:r>
            <a:r>
              <a:rPr lang="en-US" altLang="zh-CN" sz="2000" dirty="0"/>
              <a:t>2</a:t>
            </a:r>
            <a:r>
              <a:rPr lang="zh-CN" altLang="en-US" sz="2000" dirty="0"/>
              <a:t>个颜色值对应的圆环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9.</a:t>
            </a:r>
            <a:r>
              <a:rPr lang="zh-CN" altLang="en-US" sz="2000" dirty="0"/>
              <a:t>删除序号为偶数的圆环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10.</a:t>
            </a:r>
            <a:r>
              <a:rPr lang="zh-CN" altLang="en-US" sz="2000" dirty="0"/>
              <a:t>清空圆环</a:t>
            </a:r>
            <a:endParaRPr lang="en-US" altLang="zh-CN" sz="2000" dirty="0"/>
          </a:p>
        </p:txBody>
      </p:sp>
      <p:pic>
        <p:nvPicPr>
          <p:cNvPr id="1026" name="Picture 2" descr="C:\Users\ADMINI~1.USE\AppData\Local\Temp\WeChat Files\5a31038435d75e3f45ed9934efef4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7" y="2282481"/>
            <a:ext cx="1973679" cy="203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57" y="1019004"/>
            <a:ext cx="5191295" cy="519129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303239" y="1466439"/>
            <a:ext cx="4176780" cy="757064"/>
            <a:chOff x="5248038" y="1233537"/>
            <a:chExt cx="2780916" cy="504056"/>
          </a:xfrm>
        </p:grpSpPr>
        <p:sp>
          <p:nvSpPr>
            <p:cNvPr id="8" name="矩形 7"/>
            <p:cNvSpPr/>
            <p:nvPr/>
          </p:nvSpPr>
          <p:spPr>
            <a:xfrm>
              <a:off x="5248038" y="1233537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40455" y="1285510"/>
              <a:ext cx="1336371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知识回顾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03239" y="4466293"/>
            <a:ext cx="4176780" cy="757064"/>
            <a:chOff x="5248038" y="3230851"/>
            <a:chExt cx="2780916" cy="504056"/>
          </a:xfrm>
        </p:grpSpPr>
        <p:sp>
          <p:nvSpPr>
            <p:cNvPr id="11" name="矩形 10"/>
            <p:cNvSpPr/>
            <p:nvPr/>
          </p:nvSpPr>
          <p:spPr>
            <a:xfrm>
              <a:off x="5248038" y="3230851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40455" y="3282823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巩固与扩展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03239" y="2466390"/>
            <a:ext cx="4176780" cy="757064"/>
            <a:chOff x="5248038" y="1899308"/>
            <a:chExt cx="2780916" cy="504056"/>
          </a:xfrm>
        </p:grpSpPr>
        <p:sp>
          <p:nvSpPr>
            <p:cNvPr id="14" name="矩形 13"/>
            <p:cNvSpPr/>
            <p:nvPr/>
          </p:nvSpPr>
          <p:spPr>
            <a:xfrm>
              <a:off x="5248038" y="1899308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40455" y="1951280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可变序列通用操作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03239" y="3466340"/>
            <a:ext cx="4176780" cy="757064"/>
            <a:chOff x="5248038" y="2565079"/>
            <a:chExt cx="2780916" cy="504056"/>
          </a:xfrm>
        </p:grpSpPr>
        <p:sp>
          <p:nvSpPr>
            <p:cNvPr id="17" name="矩形 16"/>
            <p:cNvSpPr/>
            <p:nvPr/>
          </p:nvSpPr>
          <p:spPr>
            <a:xfrm>
              <a:off x="5248038" y="2565079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40455" y="2617051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编程与实践</a:t>
              </a:r>
            </a:p>
          </p:txBody>
        </p:sp>
      </p:grpSp>
      <p:sp>
        <p:nvSpPr>
          <p:cNvPr id="20" name="同心圆 19"/>
          <p:cNvSpPr/>
          <p:nvPr/>
        </p:nvSpPr>
        <p:spPr>
          <a:xfrm>
            <a:off x="6301261" y="1452133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>
            <a:off x="6301261" y="1452133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08168" y="1609897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6313179" y="245208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6313179" y="245208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07386" y="260984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8" name="同心圆 27"/>
          <p:cNvSpPr/>
          <p:nvPr/>
        </p:nvSpPr>
        <p:spPr>
          <a:xfrm>
            <a:off x="6313179" y="345203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6313179" y="345203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07386" y="360979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32" name="同心圆 31"/>
          <p:cNvSpPr/>
          <p:nvPr/>
        </p:nvSpPr>
        <p:spPr>
          <a:xfrm>
            <a:off x="6313179" y="4451985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空心弧 32"/>
          <p:cNvSpPr/>
          <p:nvPr/>
        </p:nvSpPr>
        <p:spPr>
          <a:xfrm>
            <a:off x="6313179" y="4451985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07386" y="4609749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40533" y="997544"/>
            <a:ext cx="1946736" cy="1874675"/>
            <a:chOff x="811983" y="921345"/>
            <a:chExt cx="1296144" cy="1248166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9" b="26725"/>
            <a:stretch>
              <a:fillRect/>
            </a:stretch>
          </p:blipFill>
          <p:spPr>
            <a:xfrm>
              <a:off x="811983" y="921345"/>
              <a:ext cx="1296144" cy="102274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915" r="3309" b="9991"/>
            <a:stretch>
              <a:fillRect/>
            </a:stretch>
          </p:blipFill>
          <p:spPr>
            <a:xfrm>
              <a:off x="1029051" y="2026598"/>
              <a:ext cx="879223" cy="1429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200516" y="1601324"/>
            <a:ext cx="7402903" cy="4477407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30942" y="1815282"/>
            <a:ext cx="6942050" cy="4040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t.goto(</a:t>
            </a:r>
            <a:r>
              <a:rPr lang="en-US" altLang="zh-CN" sz="2400" b="1" dirty="0">
                <a:solidFill>
                  <a:srgbClr val="FF0000"/>
                </a:solidFill>
              </a:rPr>
              <a:t>0,-10*i</a:t>
            </a:r>
            <a:r>
              <a:rPr lang="en-US" altLang="zh-CN" sz="24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t.pencolor(</a:t>
            </a:r>
            <a:r>
              <a:rPr lang="en-US" altLang="zh-CN" sz="2400" b="1" dirty="0">
                <a:solidFill>
                  <a:srgbClr val="FF0000"/>
                </a:solidFill>
              </a:rPr>
              <a:t>s[i]</a:t>
            </a:r>
            <a:r>
              <a:rPr lang="en-US" altLang="zh-CN" sz="24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r+=10</a:t>
            </a:r>
          </a:p>
        </p:txBody>
      </p:sp>
      <p:pic>
        <p:nvPicPr>
          <p:cNvPr id="1026" name="Picture 2" descr="C:\Users\ADMINI~1.USE\AppData\Local\Temp\WeChat Files\5a31038435d75e3f45ed9934efef4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7" y="1267049"/>
            <a:ext cx="2775447" cy="28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>
            <a:off x="7356144" y="1955536"/>
            <a:ext cx="941608" cy="326945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297752" y="1719618"/>
            <a:ext cx="1542197" cy="471836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创建列表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581934" y="2963968"/>
            <a:ext cx="1326022" cy="0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907956" y="2692793"/>
            <a:ext cx="2454408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定义变量：圆的半径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6244945" y="3362650"/>
            <a:ext cx="1443208" cy="271175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88153" y="3362650"/>
            <a:ext cx="2151796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设置画笔粗细</a:t>
            </a:r>
          </a:p>
        </p:txBody>
      </p:sp>
      <p:sp>
        <p:nvSpPr>
          <p:cNvPr id="12" name="椭圆 11"/>
          <p:cNvSpPr/>
          <p:nvPr/>
        </p:nvSpPr>
        <p:spPr>
          <a:xfrm>
            <a:off x="6223691" y="3498237"/>
            <a:ext cx="840418" cy="677978"/>
          </a:xfrm>
          <a:prstGeom prst="ellipse">
            <a:avLst/>
          </a:prstGeom>
          <a:noFill/>
          <a:ln>
            <a:solidFill>
              <a:srgbClr val="D7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064109" y="3840027"/>
            <a:ext cx="1071051" cy="568200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135160" y="4176215"/>
            <a:ext cx="3468259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循环次数：即每种颜色绘一个圆</a:t>
            </a:r>
          </a:p>
        </p:txBody>
      </p:sp>
      <p:sp>
        <p:nvSpPr>
          <p:cNvPr id="31" name="椭圆 30"/>
          <p:cNvSpPr/>
          <p:nvPr/>
        </p:nvSpPr>
        <p:spPr>
          <a:xfrm>
            <a:off x="4819584" y="3504922"/>
            <a:ext cx="342141" cy="619205"/>
          </a:xfrm>
          <a:prstGeom prst="ellipse">
            <a:avLst/>
          </a:prstGeom>
          <a:noFill/>
          <a:ln>
            <a:solidFill>
              <a:srgbClr val="D76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788744" y="4066881"/>
            <a:ext cx="1030840" cy="682691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56460" y="4541521"/>
            <a:ext cx="3468259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代表当前循环的次数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6617102" y="4408226"/>
            <a:ext cx="1071051" cy="568200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688153" y="4812695"/>
            <a:ext cx="3468259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移动到每个圆的起始位置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244945" y="4976426"/>
            <a:ext cx="819164" cy="723687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064110" y="5536382"/>
            <a:ext cx="2298254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设置圆的颜色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3752769" y="5058181"/>
            <a:ext cx="1030840" cy="682691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320119" y="5532821"/>
            <a:ext cx="1468625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绘圆</a:t>
            </a:r>
          </a:p>
        </p:txBody>
      </p:sp>
      <p:cxnSp>
        <p:nvCxnSpPr>
          <p:cNvPr id="47" name="直接箭头连接符 46"/>
          <p:cNvCxnSpPr>
            <a:endCxn id="48" idx="0"/>
          </p:cNvCxnSpPr>
          <p:nvPr/>
        </p:nvCxnSpPr>
        <p:spPr>
          <a:xfrm>
            <a:off x="5359214" y="5740872"/>
            <a:ext cx="1" cy="486698"/>
          </a:xfrm>
          <a:prstGeom prst="straightConnector1">
            <a:avLst/>
          </a:prstGeom>
          <a:ln>
            <a:solidFill>
              <a:srgbClr val="D762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851808" y="6227570"/>
            <a:ext cx="3014813" cy="542349"/>
          </a:xfrm>
          <a:prstGeom prst="rect">
            <a:avLst/>
          </a:prstGeom>
          <a:solidFill>
            <a:srgbClr val="D76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改变半径，执行下一次循环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4" grpId="0" animBg="1"/>
      <p:bldP spid="16" grpId="0" animBg="1"/>
      <p:bldP spid="24" grpId="0" animBg="1"/>
      <p:bldP spid="12" grpId="0" animBg="1"/>
      <p:bldP spid="28" grpId="0" animBg="1"/>
      <p:bldP spid="31" grpId="0" animBg="1"/>
      <p:bldP spid="35" grpId="0" animBg="1"/>
      <p:bldP spid="37" grpId="0" animBg="1"/>
      <p:bldP spid="39" grpId="0" animBg="1"/>
      <p:bldP spid="46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200516" y="964706"/>
            <a:ext cx="7402903" cy="5603392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30942" y="1081436"/>
            <a:ext cx="6942050" cy="5369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r+=10</a:t>
            </a:r>
          </a:p>
        </p:txBody>
      </p:sp>
      <p:pic>
        <p:nvPicPr>
          <p:cNvPr id="2050" name="Picture 2" descr="C:\Users\ADMINI~1.USE\AppData\Local\Temp\WeChat Files\b59d7c3f1a4caeac74728904de2f4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5" y="2476366"/>
            <a:ext cx="2372158" cy="253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200516" y="1140563"/>
            <a:ext cx="7402903" cy="515231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30942" y="1257293"/>
            <a:ext cx="6942050" cy="5598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 = list(['</a:t>
            </a:r>
            <a:r>
              <a:rPr lang="en-US" altLang="zh-CN" sz="2000" dirty="0" err="1"/>
              <a:t>purple','cyan','green','yellow</a:t>
            </a:r>
            <a:r>
              <a:rPr lang="en-US" altLang="zh-CN" sz="2000" dirty="0"/>
              <a:t>’])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#  ([‘purple’, </a:t>
            </a:r>
            <a:r>
              <a:rPr lang="en-US" altLang="zh-CN" sz="2000" dirty="0">
                <a:solidFill>
                  <a:schemeClr val="accent1"/>
                </a:solidFill>
              </a:rPr>
              <a:t>‘blue’</a:t>
            </a:r>
            <a:r>
              <a:rPr lang="zh-CN" altLang="en-US" sz="2000" dirty="0"/>
              <a:t>，</a:t>
            </a:r>
            <a:r>
              <a:rPr lang="en-US" altLang="zh-CN" sz="2000" dirty="0"/>
              <a:t>‘</a:t>
            </a:r>
            <a:r>
              <a:rPr lang="en-US" altLang="zh-CN" sz="2000" dirty="0" err="1"/>
              <a:t>cyan’,‘green’,‘yellow’‘orange‘,pink</a:t>
            </a:r>
            <a:r>
              <a:rPr lang="zh-CN" altLang="en-US" sz="2000" dirty="0"/>
              <a:t>’</a:t>
            </a:r>
            <a:r>
              <a:rPr lang="en-US" altLang="zh-CN" sz="2000" dirty="0"/>
              <a:t>'red'])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s[6] = "#f96939"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r+=10</a:t>
            </a:r>
          </a:p>
        </p:txBody>
      </p:sp>
      <p:pic>
        <p:nvPicPr>
          <p:cNvPr id="3074" name="Picture 2" descr="C:\Users\ADMINI~1.USE\AppData\Local\Temp\WeChat Files\64895ecafc4500f06e862b4b66028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02" y="2562271"/>
            <a:ext cx="2635532" cy="25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200516" y="1140563"/>
            <a:ext cx="7402903" cy="5379709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30942" y="1257293"/>
            <a:ext cx="69420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s[6] = "#f96939“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s.reverse()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r+=10</a:t>
            </a:r>
          </a:p>
        </p:txBody>
      </p:sp>
      <p:pic>
        <p:nvPicPr>
          <p:cNvPr id="4098" name="Picture 2" descr="C:\Users\ADMINI~1.USE\AppData\Local\Temp\WeChat Files\e04ef0f910b3ccd28fe47af7394f92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2" y="2600208"/>
            <a:ext cx="2310498" cy="227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200516" y="1024748"/>
            <a:ext cx="7402903" cy="5675597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30942" y="1068034"/>
            <a:ext cx="69420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s[6] = "#f96939“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s.reverse()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s.pop()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r+=10</a:t>
            </a:r>
          </a:p>
        </p:txBody>
      </p:sp>
      <p:pic>
        <p:nvPicPr>
          <p:cNvPr id="5122" name="Picture 2" descr="C:\Users\ADMINI~1.USE\AppData\Local\Temp\WeChat Files\ee2932a7e621d710ed998fc479af3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30" y="2652435"/>
            <a:ext cx="2130072" cy="2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200516" y="1024748"/>
            <a:ext cx="7402903" cy="5675597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30942" y="1068034"/>
            <a:ext cx="694205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s[6] = "#f96939“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s.reverse()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s.pop()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s.remove('#f96939')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r+=10</a:t>
            </a:r>
          </a:p>
        </p:txBody>
      </p:sp>
      <p:pic>
        <p:nvPicPr>
          <p:cNvPr id="6146" name="Picture 2" descr="C:\Users\ADMINI~1.USE\AppData\Local\Temp\WeChat Files\525f3da24832992151842bd31d052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7" y="2699314"/>
            <a:ext cx="2162865" cy="21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818005" y="1318583"/>
            <a:ext cx="8911540" cy="4619307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96745" y="1550744"/>
            <a:ext cx="41770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s[6] = "#f96939“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s.reverse()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s.pop()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s.remove('#f96939')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del s[:2]</a:t>
            </a:r>
          </a:p>
        </p:txBody>
      </p:sp>
      <p:sp>
        <p:nvSpPr>
          <p:cNvPr id="2" name="矩形 1"/>
          <p:cNvSpPr/>
          <p:nvPr/>
        </p:nvSpPr>
        <p:spPr>
          <a:xfrm>
            <a:off x="8071944" y="1550744"/>
            <a:ext cx="29901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r+=10</a:t>
            </a:r>
          </a:p>
        </p:txBody>
      </p:sp>
      <p:pic>
        <p:nvPicPr>
          <p:cNvPr id="7170" name="Picture 2" descr="C:\Users\ADMINI~1.USE\AppData\Local\Temp\WeChat Files\420a63d1ae87f0cf2e6f0dade0943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7" y="2005504"/>
            <a:ext cx="1531633" cy="154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818005" y="1318583"/>
            <a:ext cx="8911540" cy="4619307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96745" y="1466595"/>
            <a:ext cx="41770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s[6] = "#f96939“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s.reverse()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s.pop()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s.remove('#f96939')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del s[:2]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del s[::2]</a:t>
            </a:r>
          </a:p>
        </p:txBody>
      </p:sp>
      <p:sp>
        <p:nvSpPr>
          <p:cNvPr id="2" name="矩形 1"/>
          <p:cNvSpPr/>
          <p:nvPr/>
        </p:nvSpPr>
        <p:spPr>
          <a:xfrm>
            <a:off x="8071944" y="1550744"/>
            <a:ext cx="29901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r+=10</a:t>
            </a:r>
          </a:p>
        </p:txBody>
      </p:sp>
      <p:pic>
        <p:nvPicPr>
          <p:cNvPr id="8194" name="Picture 2" descr="C:\Users\ADMINI~1.USE\AppData\Local\Temp\WeChat Files\9e05691a3456dd5aa219e9219cbf2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3" y="3010667"/>
            <a:ext cx="1142765" cy="126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1799135" y="1375925"/>
            <a:ext cx="8911540" cy="5041659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276938" y="1449930"/>
            <a:ext cx="4675654" cy="4490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import turtle as t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 = list(['purple','cyan','green','yellow'])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s.insert(1,'blue')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s.extend(['orange','red'])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s.insert(6,'pink')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s[6] = "#f96939“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s.reverse()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s.pop()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s.remove('#f96939')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del s[:2]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del s[::2]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s.clear()</a:t>
            </a:r>
          </a:p>
        </p:txBody>
      </p:sp>
      <p:sp>
        <p:nvSpPr>
          <p:cNvPr id="2" name="矩形 1"/>
          <p:cNvSpPr/>
          <p:nvPr/>
        </p:nvSpPr>
        <p:spPr>
          <a:xfrm>
            <a:off x="6952592" y="1587998"/>
            <a:ext cx="29901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r = 10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t.pensize(10)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for i in range(len(s)):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t.goto(0,-10*i)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t.pencolor(s[i])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t.circle(r)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r+=10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547358" y="1371600"/>
            <a:ext cx="7402903" cy="4461641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77783" y="1783460"/>
            <a:ext cx="7172477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lst = [1,4,5,[1,3,5,6,[8,9,10,12]]]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列表</a:t>
            </a:r>
            <a:r>
              <a:rPr lang="en-US" altLang="zh-CN" sz="2400" dirty="0"/>
              <a:t>lst</a:t>
            </a:r>
            <a:r>
              <a:rPr lang="zh-CN" altLang="en-US" sz="2400" dirty="0"/>
              <a:t>的长度是多少     </a:t>
            </a:r>
            <a:r>
              <a:rPr lang="en-US" altLang="zh-CN" sz="2400" dirty="0"/>
              <a:t>print(lens(</a:t>
            </a:r>
            <a:r>
              <a:rPr lang="en-US" altLang="zh-CN" sz="2400" dirty="0" err="1"/>
              <a:t>lst</a:t>
            </a:r>
            <a:r>
              <a:rPr lang="en-US" altLang="zh-CN" sz="2400" dirty="0"/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lst[1]</a:t>
            </a:r>
            <a:r>
              <a:rPr lang="zh-CN" altLang="en-US" sz="2400" dirty="0"/>
              <a:t>的数据类型是什么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3. lst[1]</a:t>
            </a:r>
            <a:r>
              <a:rPr lang="zh-CN" altLang="en-US" sz="2400" dirty="0"/>
              <a:t>的数据类型是什么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4.lst[3][4]</a:t>
            </a:r>
            <a:r>
              <a:rPr lang="zh-CN" altLang="en-US" sz="2400" dirty="0"/>
              <a:t>的值是什么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如何才能访问到</a:t>
            </a:r>
            <a:r>
              <a:rPr lang="en-US" altLang="zh-CN" sz="2400" dirty="0"/>
              <a:t>9</a:t>
            </a:r>
            <a:r>
              <a:rPr lang="zh-CN" altLang="en-US" sz="2400" dirty="0"/>
              <a:t>这个值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6.</a:t>
            </a:r>
            <a:r>
              <a:rPr lang="zh-CN" altLang="en-US" sz="2400" dirty="0"/>
              <a:t>执行</a:t>
            </a:r>
            <a:r>
              <a:rPr lang="en-US" altLang="zh-CN" sz="2400" dirty="0"/>
              <a:t>lst[3][4].append([5,6])</a:t>
            </a:r>
            <a:r>
              <a:rPr lang="zh-CN" altLang="en-US" sz="2400" dirty="0"/>
              <a:t>后，列表的内容是什么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7.</a:t>
            </a:r>
            <a:r>
              <a:rPr lang="zh-CN" altLang="en-US" sz="2400" dirty="0"/>
              <a:t>列出对应的元素</a:t>
            </a:r>
            <a:r>
              <a:rPr lang="en-US" altLang="zh-CN" sz="2400" dirty="0"/>
              <a:t>lst[3][2]; lst[4][3]; lst[3][4];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07" y="1959243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221760" y="1733529"/>
            <a:ext cx="7833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学生成绩信息列表</a:t>
            </a:r>
            <a:r>
              <a:rPr lang="en-US" altLang="zh-CN" sz="2400" dirty="0"/>
              <a:t>a = [92,95,99,86,90,91]</a:t>
            </a:r>
            <a:r>
              <a:rPr lang="zh-CN" altLang="en-US" sz="2400" dirty="0"/>
              <a:t>，老师在校验登记信息的时候发现，序号为</a:t>
            </a:r>
            <a:r>
              <a:rPr lang="en-US" altLang="zh-CN" sz="2400" dirty="0"/>
              <a:t>3</a:t>
            </a:r>
            <a:r>
              <a:rPr lang="zh-CN" altLang="en-US" sz="2400" dirty="0"/>
              <a:t>的学生的成绩登记错了，实际成绩为</a:t>
            </a:r>
            <a:r>
              <a:rPr lang="en-US" altLang="zh-CN" sz="2400" dirty="0"/>
              <a:t>89</a:t>
            </a:r>
            <a:r>
              <a:rPr lang="zh-CN" altLang="en-US" sz="2400" dirty="0"/>
              <a:t>分，如何改正？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716453" y="5232890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B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099" y="3610302"/>
            <a:ext cx="4508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a[3]=[89]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a[3]=89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244975"/>
            <a:ext cx="1384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525780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321745" y="1823818"/>
            <a:ext cx="7833107" cy="168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学生成绩信息列表</a:t>
            </a:r>
            <a:r>
              <a:rPr lang="en-US" altLang="zh-CN" sz="2400" dirty="0"/>
              <a:t>a = [92,95,99,92,90,91]</a:t>
            </a:r>
            <a:r>
              <a:rPr lang="zh-CN" altLang="en-US" sz="2400" dirty="0"/>
              <a:t>，老师在校验登记信息的时候发现，序号为</a:t>
            </a:r>
            <a:r>
              <a:rPr lang="en-US" altLang="zh-CN" sz="2400" dirty="0"/>
              <a:t>3,4,5</a:t>
            </a:r>
            <a:r>
              <a:rPr lang="zh-CN" altLang="en-US" sz="2400" dirty="0"/>
              <a:t>的学生的成绩是某个学生的各分项成绩，没有进行合计，请你帮他改过来吧。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6281388" y="5553438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A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04" y="2054650"/>
            <a:ext cx="3094840" cy="4013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71099" y="3783723"/>
            <a:ext cx="4508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a[3:7]=[92]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a[3:7]=92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a[3:6]=[92]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221760" y="1807375"/>
            <a:ext cx="7833107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列表</a:t>
            </a:r>
            <a:r>
              <a:rPr lang="en-US" altLang="zh-CN" sz="2400" dirty="0"/>
              <a:t>a = [1,2,6,44,22,11,45]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，请把其中的偶数序号部分元素值改为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，奇数序号部分元素值改为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432674" y="3766697"/>
            <a:ext cx="46137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</a:t>
            </a:r>
            <a:endParaRPr lang="en-US" altLang="zh-CN" sz="2800" b="1" dirty="0">
              <a:solidFill>
                <a:srgbClr val="ED7D31"/>
              </a:solidFill>
            </a:endParaRPr>
          </a:p>
          <a:p>
            <a:r>
              <a:rPr lang="en-US" altLang="zh-CN" sz="2800" b="1" dirty="0">
                <a:solidFill>
                  <a:srgbClr val="ED7D31"/>
                </a:solidFill>
              </a:rPr>
              <a:t>         a[::2]=[50,50,50,50]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         a[1::2]=[100,100,100]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63" y="2600633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823818"/>
            <a:ext cx="6103814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定义列表</a:t>
            </a:r>
            <a:r>
              <a:rPr lang="en-US" altLang="zh-CN" sz="2400" dirty="0"/>
              <a:t>a = [1,3,6,44,22,11,45,16]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，如果在列表最后增加一个元素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，如何实现呢？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409567" y="5540024"/>
            <a:ext cx="15215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C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        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71099" y="3276304"/>
            <a:ext cx="4508938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a.append([50])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a.extend(50)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800" dirty="0">
                <a:solidFill>
                  <a:srgbClr val="FF0000"/>
                </a:solidFill>
              </a:rPr>
              <a:t>a.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append(50)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221760" y="1823818"/>
            <a:ext cx="6976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定义列表</a:t>
            </a:r>
            <a:r>
              <a:rPr lang="en-US" altLang="zh-CN" sz="2400" dirty="0"/>
              <a:t>a = [1,3,6,44,22,11,45,16]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，如果在列表最后增加三个元素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，如何实现呢？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409567" y="5540024"/>
            <a:ext cx="15215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B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        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71099" y="3276304"/>
            <a:ext cx="4508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a.append([50,60,70])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a.extend([50,60,70])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a.extend(50,60,70)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823818"/>
            <a:ext cx="6103814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定义列表</a:t>
            </a:r>
            <a:r>
              <a:rPr lang="en-US" altLang="zh-CN" sz="2400" dirty="0"/>
              <a:t>a = [1,3,6,44,22,11,45,16]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a.insert(2,50)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操作后，列表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的结果是？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094256" y="4830576"/>
            <a:ext cx="528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[1,3,</a:t>
            </a:r>
            <a:r>
              <a:rPr lang="en-US" altLang="zh-CN" sz="2800" b="1" dirty="0">
                <a:solidFill>
                  <a:srgbClr val="FF0000"/>
                </a:solidFill>
              </a:rPr>
              <a:t>50</a:t>
            </a:r>
            <a:r>
              <a:rPr lang="en-US" altLang="zh-CN" sz="2800" b="1" dirty="0">
                <a:solidFill>
                  <a:srgbClr val="ED7D31"/>
                </a:solidFill>
              </a:rPr>
              <a:t>,6,44,22,11,45,16]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823818"/>
            <a:ext cx="610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定义列表</a:t>
            </a:r>
            <a:r>
              <a:rPr lang="en-US" altLang="zh-CN" sz="2400" dirty="0"/>
              <a:t>a = [1,3,6,44,22,11,45,16]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进行反转如何实现？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094256" y="4830576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B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71099" y="3264565"/>
            <a:ext cx="4508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reverse(a)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a.reverse()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75e40d2f-30b3-49f7-b9bb-f0631459a692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465CF"/>
      </a:accent1>
      <a:accent2>
        <a:srgbClr val="181863"/>
      </a:accent2>
      <a:accent3>
        <a:srgbClr val="9EC300"/>
      </a:accent3>
      <a:accent4>
        <a:srgbClr val="F3AA05"/>
      </a:accent4>
      <a:accent5>
        <a:srgbClr val="FF3C0C"/>
      </a:accent5>
      <a:accent6>
        <a:srgbClr val="9EC3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75</TotalTime>
  <Words>2095</Words>
  <Application>Microsoft Office PowerPoint</Application>
  <PresentationFormat>宽屏</PresentationFormat>
  <Paragraphs>320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Adobe Gothic Std B</vt:lpstr>
      <vt:lpstr>微软雅黑</vt:lpstr>
      <vt:lpstr>Arial</vt:lpstr>
      <vt:lpstr>Calibri</vt:lpstr>
      <vt:lpstr>Segoe UI Semibold</vt:lpstr>
      <vt:lpstr>Vrinda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南大Ablock蜘蛛侠编程</Manager>
  <Company>南大Ablock蜘蛛侠编程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南大Ablock蜘蛛侠编程</dc:title>
  <dc:subject>南大Ablock蜘蛛侠编程</dc:subject>
  <dc:creator>南大Ablock蜘蛛侠编程</dc:creator>
  <cp:lastModifiedBy>O365</cp:lastModifiedBy>
  <cp:revision>436</cp:revision>
  <cp:lastPrinted>2018-10-24T16:00:00Z</cp:lastPrinted>
  <dcterms:created xsi:type="dcterms:W3CDTF">2018-10-24T16:00:00Z</dcterms:created>
  <dcterms:modified xsi:type="dcterms:W3CDTF">2021-07-10T12:44:49Z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2052-11.1.0.9998</vt:lpwstr>
  </property>
</Properties>
</file>