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7"/>
  </p:notesMasterIdLst>
  <p:sldIdLst>
    <p:sldId id="494" r:id="rId2"/>
    <p:sldId id="435" r:id="rId3"/>
    <p:sldId id="471" r:id="rId4"/>
    <p:sldId id="463" r:id="rId5"/>
    <p:sldId id="464" r:id="rId6"/>
    <p:sldId id="465" r:id="rId7"/>
    <p:sldId id="466" r:id="rId8"/>
    <p:sldId id="467" r:id="rId9"/>
    <p:sldId id="468" r:id="rId10"/>
    <p:sldId id="469" r:id="rId11"/>
    <p:sldId id="470" r:id="rId12"/>
    <p:sldId id="449" r:id="rId13"/>
    <p:sldId id="425" r:id="rId14"/>
    <p:sldId id="436" r:id="rId15"/>
    <p:sldId id="437" r:id="rId16"/>
    <p:sldId id="438" r:id="rId17"/>
    <p:sldId id="439" r:id="rId18"/>
    <p:sldId id="440" r:id="rId19"/>
    <p:sldId id="441" r:id="rId20"/>
    <p:sldId id="442" r:id="rId21"/>
    <p:sldId id="443" r:id="rId22"/>
    <p:sldId id="423" r:id="rId23"/>
    <p:sldId id="424" r:id="rId24"/>
    <p:sldId id="444" r:id="rId25"/>
    <p:sldId id="496" r:id="rId26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pBS3S+MLtrDE89+4EnoA0g==" hashData="TyGxDbfqbgbhAir7Ptyv5LR7iUo="/>
  <p:extLst>
    <p:ext uri="{EFAFB233-063F-42B5-8137-9DF3F51BA10A}">
      <p15:sldGuideLst xmlns:p15="http://schemas.microsoft.com/office/powerpoint/2012/main">
        <p15:guide id="1" orient="horz" pos="2337">
          <p15:clr>
            <a:srgbClr val="A4A3A4"/>
          </p15:clr>
        </p15:guide>
        <p15:guide id="2" orient="horz" pos="626">
          <p15:clr>
            <a:srgbClr val="A4A3A4"/>
          </p15:clr>
        </p15:guide>
        <p15:guide id="3" orient="horz" pos="712">
          <p15:clr>
            <a:srgbClr val="A4A3A4"/>
          </p15:clr>
        </p15:guide>
        <p15:guide id="4" orient="horz" pos="3929">
          <p15:clr>
            <a:srgbClr val="A4A3A4"/>
          </p15:clr>
        </p15:guide>
        <p15:guide id="5" pos="4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6213"/>
    <a:srgbClr val="ED7D31"/>
    <a:srgbClr val="EE7D19"/>
    <a:srgbClr val="EE7D16"/>
    <a:srgbClr val="FFC000"/>
    <a:srgbClr val="00B0F0"/>
    <a:srgbClr val="FFC108"/>
    <a:srgbClr val="FFF7EA"/>
    <a:srgbClr val="1465CF"/>
    <a:srgbClr val="1464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03" autoAdjust="0"/>
    <p:restoredTop sz="95271" autoAdjust="0"/>
  </p:normalViewPr>
  <p:slideViewPr>
    <p:cSldViewPr snapToGrid="0">
      <p:cViewPr varScale="1">
        <p:scale>
          <a:sx n="68" d="100"/>
          <a:sy n="68" d="100"/>
        </p:scale>
        <p:origin x="876" y="54"/>
      </p:cViewPr>
      <p:guideLst>
        <p:guide orient="horz" pos="2337"/>
        <p:guide orient="horz" pos="626"/>
        <p:guide orient="horz" pos="712"/>
        <p:guide orient="horz" pos="3929"/>
        <p:guide pos="43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505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4505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39070A53-F26F-498F-AADD-2F1183B29BAA}" type="slidenum">
              <a:rPr lang="zh-CN" altLang="en-US" smtClean="0">
                <a:ea typeface="宋体" panose="02010600030101010101" pitchFamily="2" charset="-122"/>
              </a:rPr>
              <a:t>25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 userDrawn="1"/>
        </p:nvSpPr>
        <p:spPr bwMode="auto">
          <a:xfrm>
            <a:off x="0" y="-23352"/>
            <a:ext cx="12192000" cy="905262"/>
          </a:xfrm>
          <a:prstGeom prst="rect">
            <a:avLst/>
          </a:prstGeom>
          <a:solidFill>
            <a:srgbClr val="3A383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矩形 3"/>
          <p:cNvSpPr>
            <a:spLocks noChangeArrowheads="1"/>
          </p:cNvSpPr>
          <p:nvPr userDrawn="1"/>
        </p:nvSpPr>
        <p:spPr bwMode="auto">
          <a:xfrm>
            <a:off x="397800" y="-23352"/>
            <a:ext cx="1223500" cy="1223501"/>
          </a:xfrm>
          <a:prstGeom prst="rect">
            <a:avLst/>
          </a:prstGeom>
          <a:solidFill>
            <a:srgbClr val="F5821F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  <a:sym typeface="微软雅黑" panose="020B0503020204020204" pitchFamily="34" charset="-122"/>
              </a:rPr>
              <a:t>1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直角三角形 4"/>
          <p:cNvSpPr>
            <a:spLocks noChangeArrowheads="1"/>
          </p:cNvSpPr>
          <p:nvPr userDrawn="1"/>
        </p:nvSpPr>
        <p:spPr bwMode="auto">
          <a:xfrm flipV="1">
            <a:off x="1621299" y="881910"/>
            <a:ext cx="176322" cy="318239"/>
          </a:xfrm>
          <a:prstGeom prst="rtTriangle">
            <a:avLst/>
          </a:prstGeom>
          <a:solidFill>
            <a:srgbClr val="C55A11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TextBox 1"/>
          <p:cNvSpPr txBox="1">
            <a:spLocks noChangeArrowheads="1"/>
          </p:cNvSpPr>
          <p:nvPr userDrawn="1"/>
        </p:nvSpPr>
        <p:spPr bwMode="auto">
          <a:xfrm>
            <a:off x="4096540" y="167669"/>
            <a:ext cx="399892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学习目标</a:t>
            </a:r>
            <a:endParaRPr lang="en-US" altLang="ko-KR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>
            <a:spLocks noChangeArrowheads="1"/>
          </p:cNvSpPr>
          <p:nvPr userDrawn="1"/>
        </p:nvSpPr>
        <p:spPr bwMode="auto">
          <a:xfrm>
            <a:off x="0" y="-23352"/>
            <a:ext cx="12192000" cy="905262"/>
          </a:xfrm>
          <a:prstGeom prst="rect">
            <a:avLst/>
          </a:prstGeom>
          <a:solidFill>
            <a:srgbClr val="3A383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矩形 3"/>
          <p:cNvSpPr>
            <a:spLocks noChangeArrowheads="1"/>
          </p:cNvSpPr>
          <p:nvPr userDrawn="1"/>
        </p:nvSpPr>
        <p:spPr bwMode="auto">
          <a:xfrm>
            <a:off x="397800" y="-23352"/>
            <a:ext cx="1223500" cy="1223501"/>
          </a:xfrm>
          <a:prstGeom prst="rect">
            <a:avLst/>
          </a:prstGeom>
          <a:solidFill>
            <a:srgbClr val="F5821F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  <a:sym typeface="微软雅黑" panose="020B0503020204020204" pitchFamily="34" charset="-122"/>
              </a:rPr>
              <a:t>2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直角三角形 4"/>
          <p:cNvSpPr>
            <a:spLocks noChangeArrowheads="1"/>
          </p:cNvSpPr>
          <p:nvPr userDrawn="1"/>
        </p:nvSpPr>
        <p:spPr bwMode="auto">
          <a:xfrm flipV="1">
            <a:off x="1621299" y="881910"/>
            <a:ext cx="176322" cy="318239"/>
          </a:xfrm>
          <a:prstGeom prst="rtTriangle">
            <a:avLst/>
          </a:prstGeom>
          <a:solidFill>
            <a:srgbClr val="C55A11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TextBox 1"/>
          <p:cNvSpPr txBox="1">
            <a:spLocks noChangeArrowheads="1"/>
          </p:cNvSpPr>
          <p:nvPr userDrawn="1"/>
        </p:nvSpPr>
        <p:spPr bwMode="auto">
          <a:xfrm>
            <a:off x="4096540" y="167669"/>
            <a:ext cx="399892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项目讨论</a:t>
            </a:r>
            <a:endParaRPr lang="en-US" altLang="ko-KR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-23352"/>
            <a:ext cx="12192000" cy="905262"/>
          </a:xfrm>
          <a:prstGeom prst="rect">
            <a:avLst/>
          </a:prstGeom>
          <a:solidFill>
            <a:srgbClr val="3A383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3"/>
          <p:cNvSpPr>
            <a:spLocks noChangeArrowheads="1"/>
          </p:cNvSpPr>
          <p:nvPr userDrawn="1"/>
        </p:nvSpPr>
        <p:spPr bwMode="auto">
          <a:xfrm>
            <a:off x="397800" y="-23352"/>
            <a:ext cx="1223500" cy="1223501"/>
          </a:xfrm>
          <a:prstGeom prst="rect">
            <a:avLst/>
          </a:prstGeom>
          <a:solidFill>
            <a:srgbClr val="F5821F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  <a:sym typeface="微软雅黑" panose="020B0503020204020204" pitchFamily="34" charset="-122"/>
              </a:rPr>
              <a:t>3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直角三角形 4"/>
          <p:cNvSpPr>
            <a:spLocks noChangeArrowheads="1"/>
          </p:cNvSpPr>
          <p:nvPr userDrawn="1"/>
        </p:nvSpPr>
        <p:spPr bwMode="auto">
          <a:xfrm flipV="1">
            <a:off x="1621299" y="881910"/>
            <a:ext cx="176322" cy="318239"/>
          </a:xfrm>
          <a:prstGeom prst="rtTriangle">
            <a:avLst/>
          </a:prstGeom>
          <a:solidFill>
            <a:srgbClr val="C55A11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 userDrawn="1"/>
        </p:nvSpPr>
        <p:spPr bwMode="auto">
          <a:xfrm>
            <a:off x="4096540" y="167669"/>
            <a:ext cx="399892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逻辑编程</a:t>
            </a:r>
            <a:endParaRPr lang="en-US" altLang="ko-KR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-23352"/>
            <a:ext cx="12192000" cy="905262"/>
          </a:xfrm>
          <a:prstGeom prst="rect">
            <a:avLst/>
          </a:prstGeom>
          <a:solidFill>
            <a:srgbClr val="3A383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3"/>
          <p:cNvSpPr>
            <a:spLocks noChangeArrowheads="1"/>
          </p:cNvSpPr>
          <p:nvPr userDrawn="1"/>
        </p:nvSpPr>
        <p:spPr bwMode="auto">
          <a:xfrm>
            <a:off x="397800" y="-23352"/>
            <a:ext cx="1223500" cy="1223501"/>
          </a:xfrm>
          <a:prstGeom prst="rect">
            <a:avLst/>
          </a:prstGeom>
          <a:solidFill>
            <a:srgbClr val="F5821F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  <a:sym typeface="微软雅黑" panose="020B0503020204020204" pitchFamily="34" charset="-122"/>
              </a:rPr>
              <a:t>3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直角三角形 4"/>
          <p:cNvSpPr>
            <a:spLocks noChangeArrowheads="1"/>
          </p:cNvSpPr>
          <p:nvPr userDrawn="1"/>
        </p:nvSpPr>
        <p:spPr bwMode="auto">
          <a:xfrm flipV="1">
            <a:off x="1621299" y="881910"/>
            <a:ext cx="176322" cy="318239"/>
          </a:xfrm>
          <a:prstGeom prst="rtTriangle">
            <a:avLst/>
          </a:prstGeom>
          <a:solidFill>
            <a:srgbClr val="C55A11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 userDrawn="1"/>
        </p:nvSpPr>
        <p:spPr bwMode="auto">
          <a:xfrm>
            <a:off x="4096540" y="167669"/>
            <a:ext cx="399892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逻辑编程</a:t>
            </a:r>
            <a:endParaRPr lang="en-US" altLang="ko-KR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圆角矩形 9"/>
          <p:cNvSpPr/>
          <p:nvPr userDrawn="1"/>
        </p:nvSpPr>
        <p:spPr>
          <a:xfrm>
            <a:off x="660400" y="1771932"/>
            <a:ext cx="10858500" cy="4463768"/>
          </a:xfrm>
          <a:prstGeom prst="roundRect">
            <a:avLst>
              <a:gd name="adj" fmla="val 2302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-23352"/>
            <a:ext cx="12192000" cy="905262"/>
          </a:xfrm>
          <a:prstGeom prst="rect">
            <a:avLst/>
          </a:prstGeom>
          <a:solidFill>
            <a:srgbClr val="3A383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3"/>
          <p:cNvSpPr>
            <a:spLocks noChangeArrowheads="1"/>
          </p:cNvSpPr>
          <p:nvPr userDrawn="1"/>
        </p:nvSpPr>
        <p:spPr bwMode="auto">
          <a:xfrm>
            <a:off x="397800" y="-23352"/>
            <a:ext cx="1223500" cy="1223501"/>
          </a:xfrm>
          <a:prstGeom prst="rect">
            <a:avLst/>
          </a:prstGeom>
          <a:solidFill>
            <a:srgbClr val="F5821F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  <a:sym typeface="微软雅黑" panose="020B0503020204020204" pitchFamily="34" charset="-122"/>
              </a:rPr>
              <a:t>3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直角三角形 4"/>
          <p:cNvSpPr>
            <a:spLocks noChangeArrowheads="1"/>
          </p:cNvSpPr>
          <p:nvPr userDrawn="1"/>
        </p:nvSpPr>
        <p:spPr bwMode="auto">
          <a:xfrm flipV="1">
            <a:off x="1621299" y="881910"/>
            <a:ext cx="176322" cy="318239"/>
          </a:xfrm>
          <a:prstGeom prst="rtTriangle">
            <a:avLst/>
          </a:prstGeom>
          <a:solidFill>
            <a:srgbClr val="C55A11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 userDrawn="1"/>
        </p:nvSpPr>
        <p:spPr bwMode="auto">
          <a:xfrm>
            <a:off x="4096540" y="167669"/>
            <a:ext cx="399892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逻辑编程</a:t>
            </a:r>
            <a:endParaRPr lang="en-US" altLang="ko-KR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圆角矩形 9"/>
          <p:cNvSpPr/>
          <p:nvPr userDrawn="1"/>
        </p:nvSpPr>
        <p:spPr>
          <a:xfrm>
            <a:off x="660400" y="4105275"/>
            <a:ext cx="10858500" cy="2130425"/>
          </a:xfrm>
          <a:prstGeom prst="roundRect">
            <a:avLst>
              <a:gd name="adj" fmla="val 2302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 userDrawn="1"/>
        </p:nvSpPr>
        <p:spPr>
          <a:xfrm>
            <a:off x="660400" y="1771932"/>
            <a:ext cx="10858500" cy="2130425"/>
          </a:xfrm>
          <a:prstGeom prst="roundRect">
            <a:avLst>
              <a:gd name="adj" fmla="val 2302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-23352"/>
            <a:ext cx="12192000" cy="905262"/>
          </a:xfrm>
          <a:prstGeom prst="rect">
            <a:avLst/>
          </a:prstGeom>
          <a:solidFill>
            <a:srgbClr val="3A383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3"/>
          <p:cNvSpPr>
            <a:spLocks noChangeArrowheads="1"/>
          </p:cNvSpPr>
          <p:nvPr userDrawn="1"/>
        </p:nvSpPr>
        <p:spPr bwMode="auto">
          <a:xfrm>
            <a:off x="397800" y="-23352"/>
            <a:ext cx="1223500" cy="1223501"/>
          </a:xfrm>
          <a:prstGeom prst="rect">
            <a:avLst/>
          </a:prstGeom>
          <a:solidFill>
            <a:srgbClr val="F5821F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  <a:sym typeface="微软雅黑" panose="020B0503020204020204" pitchFamily="34" charset="-122"/>
              </a:rPr>
              <a:t>4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直角三角形 4"/>
          <p:cNvSpPr>
            <a:spLocks noChangeArrowheads="1"/>
          </p:cNvSpPr>
          <p:nvPr userDrawn="1"/>
        </p:nvSpPr>
        <p:spPr bwMode="auto">
          <a:xfrm flipV="1">
            <a:off x="1621299" y="881910"/>
            <a:ext cx="176322" cy="318239"/>
          </a:xfrm>
          <a:prstGeom prst="rtTriangle">
            <a:avLst/>
          </a:prstGeom>
          <a:solidFill>
            <a:srgbClr val="C55A11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 userDrawn="1"/>
        </p:nvSpPr>
        <p:spPr bwMode="auto">
          <a:xfrm>
            <a:off x="4096540" y="167669"/>
            <a:ext cx="399892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巩固扩展</a:t>
            </a:r>
            <a:endParaRPr lang="en-US" altLang="ko-KR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40" t="20132"/>
          <a:stretch>
            <a:fillRect/>
          </a:stretch>
        </p:blipFill>
        <p:spPr>
          <a:xfrm>
            <a:off x="5929632" y="1585595"/>
            <a:ext cx="6262033" cy="527221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6" y="151836"/>
            <a:ext cx="1638582" cy="1638582"/>
          </a:xfrm>
          <a:prstGeom prst="rect">
            <a:avLst/>
          </a:prstGeom>
        </p:spPr>
      </p:pic>
      <p:sp>
        <p:nvSpPr>
          <p:cNvPr id="6" name="矩形 259"/>
          <p:cNvSpPr>
            <a:spLocks noChangeArrowheads="1"/>
          </p:cNvSpPr>
          <p:nvPr/>
        </p:nvSpPr>
        <p:spPr bwMode="auto">
          <a:xfrm>
            <a:off x="923925" y="4248150"/>
            <a:ext cx="5474970" cy="1315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9pPr>
          </a:lstStyle>
          <a:p>
            <a:pPr algn="ctr" defTabSz="866775" fontAlgn="base">
              <a:spcAft>
                <a:spcPct val="0"/>
              </a:spcAft>
              <a:buNone/>
            </a:pPr>
            <a:r>
              <a:rPr lang="zh-CN" altLang="en-US" sz="2515" b="1" dirty="0">
                <a:solidFill>
                  <a:srgbClr val="3947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第</a:t>
            </a:r>
            <a:r>
              <a:rPr lang="en-US" altLang="zh-CN" sz="2515" b="1" dirty="0">
                <a:solidFill>
                  <a:srgbClr val="3947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zh-CN" altLang="en-US" sz="2515" b="1" dirty="0">
                <a:solidFill>
                  <a:srgbClr val="3947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课：</a:t>
            </a:r>
            <a:r>
              <a:rPr lang="zh-CN" altLang="en-US" sz="251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  <a:sym typeface="+mn-ea"/>
              </a:rPr>
              <a:t>列表总复习</a:t>
            </a:r>
            <a:endParaRPr lang="zh-CN" altLang="en-US" sz="251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 defTabSz="866775" fontAlgn="base">
              <a:spcAft>
                <a:spcPct val="0"/>
              </a:spcAft>
              <a:buNone/>
            </a:pPr>
            <a:endParaRPr lang="zh-CN" altLang="en-US" sz="2515" b="1" dirty="0">
              <a:solidFill>
                <a:srgbClr val="3947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866775" fontAlgn="base">
              <a:spcAft>
                <a:spcPct val="0"/>
              </a:spcAft>
              <a:buNone/>
            </a:pPr>
            <a:endParaRPr lang="zh-CN" altLang="en-US" sz="2515" b="1" dirty="0">
              <a:solidFill>
                <a:srgbClr val="3947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矩形 259"/>
          <p:cNvSpPr>
            <a:spLocks noChangeArrowheads="1"/>
          </p:cNvSpPr>
          <p:nvPr/>
        </p:nvSpPr>
        <p:spPr bwMode="auto">
          <a:xfrm>
            <a:off x="429237" y="1968387"/>
            <a:ext cx="6076408" cy="1925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9pPr>
          </a:lstStyle>
          <a:p>
            <a:pPr algn="ctr">
              <a:buNone/>
            </a:pPr>
            <a:r>
              <a:rPr lang="en-US" altLang="zh-CN" sz="5690" b="1" dirty="0">
                <a:solidFill>
                  <a:srgbClr val="0093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Python</a:t>
            </a:r>
            <a:endParaRPr lang="en-US" altLang="zh-CN" sz="5690" b="1" dirty="0">
              <a:solidFill>
                <a:srgbClr val="EA552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zh-CN" altLang="en-US" sz="5690" b="1" dirty="0">
                <a:solidFill>
                  <a:srgbClr val="EA55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等级考试二级</a:t>
            </a:r>
            <a:endParaRPr lang="en-US" sz="5690" b="1" dirty="0">
              <a:solidFill>
                <a:srgbClr val="EA552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3612" y="1722144"/>
            <a:ext cx="1472071" cy="1354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本框 3"/>
          <p:cNvSpPr txBox="1"/>
          <p:nvPr/>
        </p:nvSpPr>
        <p:spPr>
          <a:xfrm>
            <a:off x="2655570" y="511810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/>
              <a:t>主讲老师：祝老师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20000" fill="hold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2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1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025568" y="164487"/>
              <a:ext cx="1832553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知识回顾</a:t>
              </a:r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0627" y="3497219"/>
            <a:ext cx="2421373" cy="314039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465370" y="1837809"/>
            <a:ext cx="8952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列表</a:t>
            </a:r>
            <a:r>
              <a:rPr lang="en-US" altLang="zh-CN" sz="2800" dirty="0"/>
              <a:t>s = [22,34,56,45,33,45]</a:t>
            </a:r>
            <a:r>
              <a:rPr lang="zh-CN" altLang="en-US" sz="2800" dirty="0"/>
              <a:t> ，删除索引为</a:t>
            </a:r>
            <a:r>
              <a:rPr lang="en-US" altLang="zh-CN" sz="2800" dirty="0"/>
              <a:t>3</a:t>
            </a:r>
            <a:r>
              <a:rPr lang="zh-CN" altLang="en-US" sz="2800" dirty="0"/>
              <a:t>的元素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293815" y="3980419"/>
            <a:ext cx="74768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EE7D16"/>
                </a:solidFill>
              </a:rPr>
              <a:t>答案：</a:t>
            </a:r>
            <a:r>
              <a:rPr lang="en-US" altLang="zh-CN" sz="2800" dirty="0">
                <a:solidFill>
                  <a:srgbClr val="EE7D16"/>
                </a:solidFill>
              </a:rPr>
              <a:t>s.pop([3])</a:t>
            </a:r>
          </a:p>
          <a:p>
            <a:endParaRPr lang="en-US" altLang="zh-CN" sz="2800" dirty="0">
              <a:solidFill>
                <a:srgbClr val="EE7D16"/>
              </a:solidFill>
            </a:endParaRPr>
          </a:p>
          <a:p>
            <a:r>
              <a:rPr lang="zh-CN" altLang="en-US" sz="2800" dirty="0"/>
              <a:t>检索并删除特定元素</a:t>
            </a:r>
            <a:r>
              <a:rPr lang="en-US" altLang="zh-CN" sz="2800" dirty="0">
                <a:solidFill>
                  <a:srgbClr val="FF0000"/>
                </a:solidFill>
              </a:rPr>
              <a:t>s.pop([i])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1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025568" y="164487"/>
              <a:ext cx="1832553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知识回顾</a:t>
              </a:r>
            </a:p>
          </p:txBody>
        </p:sp>
        <p:sp>
          <p:nvSpPr>
            <p:cNvPr id="2" name="矩形 1"/>
            <p:cNvSpPr/>
            <p:nvPr/>
          </p:nvSpPr>
          <p:spPr>
            <a:xfrm>
              <a:off x="696289" y="142262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1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5026203" y="142262"/>
              <a:ext cx="1832553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知识回顾</a:t>
              </a:r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0627" y="3497219"/>
            <a:ext cx="2421373" cy="314039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465370" y="1837809"/>
            <a:ext cx="8952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列表</a:t>
            </a:r>
            <a:r>
              <a:rPr lang="en-US" altLang="zh-CN" sz="2800" dirty="0"/>
              <a:t>s = [22,34,56,45,33,45]</a:t>
            </a:r>
            <a:r>
              <a:rPr lang="zh-CN" altLang="en-US" sz="2800" dirty="0"/>
              <a:t> ，反转列表</a:t>
            </a:r>
            <a:r>
              <a:rPr lang="en-US" altLang="zh-CN" sz="2800" dirty="0"/>
              <a:t>s</a:t>
            </a:r>
            <a:endParaRPr lang="zh-CN" altLang="en-US" sz="2800" dirty="0"/>
          </a:p>
        </p:txBody>
      </p:sp>
      <p:sp>
        <p:nvSpPr>
          <p:cNvPr id="60" name="TextBox 59"/>
          <p:cNvSpPr txBox="1"/>
          <p:nvPr/>
        </p:nvSpPr>
        <p:spPr>
          <a:xfrm>
            <a:off x="2293815" y="3980419"/>
            <a:ext cx="74768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EE7D16"/>
                </a:solidFill>
              </a:rPr>
              <a:t>答案：</a:t>
            </a:r>
            <a:r>
              <a:rPr lang="en-US" altLang="zh-CN" sz="2800" dirty="0">
                <a:solidFill>
                  <a:srgbClr val="EE7D16"/>
                </a:solidFill>
              </a:rPr>
              <a:t>s.reverse()</a:t>
            </a:r>
          </a:p>
          <a:p>
            <a:endParaRPr lang="en-US" altLang="zh-CN" sz="2800" dirty="0">
              <a:solidFill>
                <a:srgbClr val="EE7D16"/>
              </a:solidFill>
            </a:endParaRPr>
          </a:p>
          <a:p>
            <a:r>
              <a:rPr lang="zh-CN" altLang="en-US" sz="2800" dirty="0"/>
              <a:t>反转序列</a:t>
            </a:r>
            <a:r>
              <a:rPr lang="en-US" altLang="zh-CN" sz="2800" dirty="0">
                <a:solidFill>
                  <a:srgbClr val="FF0000"/>
                </a:solidFill>
              </a:rPr>
              <a:t>s.reverse()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9" name="圆角矩形 18"/>
          <p:cNvSpPr/>
          <p:nvPr/>
        </p:nvSpPr>
        <p:spPr>
          <a:xfrm>
            <a:off x="4547358" y="1371600"/>
            <a:ext cx="7402903" cy="4461641"/>
          </a:xfrm>
          <a:prstGeom prst="roundRect">
            <a:avLst>
              <a:gd name="adj" fmla="val 5038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777783" y="1783460"/>
            <a:ext cx="7172477" cy="363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/>
              <a:t>lst = [1,4,5,[1,3,5,6,[8,9,10,12]]]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1.</a:t>
            </a:r>
            <a:r>
              <a:rPr lang="zh-CN" altLang="en-US" sz="2400" dirty="0"/>
              <a:t>列表</a:t>
            </a:r>
            <a:r>
              <a:rPr lang="en-US" altLang="zh-CN" sz="2400" dirty="0"/>
              <a:t>lst</a:t>
            </a:r>
            <a:r>
              <a:rPr lang="zh-CN" altLang="en-US" sz="2400" dirty="0"/>
              <a:t>的长度是多少 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en-US" altLang="zh-CN" sz="2400" dirty="0"/>
              <a:t>2.</a:t>
            </a:r>
            <a:r>
              <a:rPr lang="zh-CN" altLang="en-US" sz="2400" dirty="0"/>
              <a:t> </a:t>
            </a:r>
            <a:r>
              <a:rPr lang="en-US" altLang="zh-CN" sz="2400" dirty="0"/>
              <a:t>lst[1]</a:t>
            </a:r>
            <a:r>
              <a:rPr lang="zh-CN" altLang="en-US" sz="2400" dirty="0"/>
              <a:t>的数据类型是什么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en-US" altLang="zh-CN" sz="2400" dirty="0"/>
              <a:t>3. lst[1]</a:t>
            </a:r>
            <a:r>
              <a:rPr lang="zh-CN" altLang="en-US" sz="2400" dirty="0"/>
              <a:t>的数据类型是什么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en-US" altLang="zh-CN" sz="2400" dirty="0"/>
              <a:t>4.lst[3][4]</a:t>
            </a:r>
            <a:r>
              <a:rPr lang="zh-CN" altLang="en-US" sz="2400" dirty="0"/>
              <a:t>的值是什么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en-US" altLang="zh-CN" sz="2400" dirty="0"/>
              <a:t>5.</a:t>
            </a:r>
            <a:r>
              <a:rPr lang="zh-CN" altLang="en-US" sz="2400" dirty="0"/>
              <a:t>如何才能访问到</a:t>
            </a:r>
            <a:r>
              <a:rPr lang="en-US" altLang="zh-CN" sz="2400" dirty="0"/>
              <a:t>9</a:t>
            </a:r>
            <a:r>
              <a:rPr lang="zh-CN" altLang="en-US" sz="2400" dirty="0"/>
              <a:t>这个值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en-US" altLang="zh-CN" sz="2400" dirty="0"/>
              <a:t>6.</a:t>
            </a:r>
            <a:r>
              <a:rPr lang="zh-CN" altLang="en-US" sz="2400" dirty="0"/>
              <a:t>执行</a:t>
            </a:r>
            <a:r>
              <a:rPr lang="en-US" altLang="zh-CN" sz="2400" dirty="0"/>
              <a:t>lst[3][4].append([5,6])</a:t>
            </a:r>
            <a:r>
              <a:rPr lang="zh-CN" altLang="en-US" sz="2400" dirty="0"/>
              <a:t>后，列表的内容是什么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en-US" altLang="zh-CN" sz="2400" dirty="0"/>
              <a:t>7.</a:t>
            </a:r>
            <a:r>
              <a:rPr lang="zh-CN" altLang="en-US" sz="2400" dirty="0"/>
              <a:t>列出对应的元素</a:t>
            </a:r>
            <a:r>
              <a:rPr lang="en-US" altLang="zh-CN" sz="2400" dirty="0"/>
              <a:t>lst[3][2]; lst[4][3]; lst[3][4]; 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07" y="1959243"/>
            <a:ext cx="2870200" cy="3873998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749475" y="164487"/>
            <a:ext cx="418465" cy="7988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rPr>
              <a:t>1</a:t>
            </a:r>
            <a:endParaRPr lang="zh-CN" altLang="en-US" sz="4600" b="1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latin typeface="Segoe UI Semibold" panose="020B0702040204020203" pitchFamily="34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442101" y="164487"/>
            <a:ext cx="999490" cy="5835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rPr>
              <a:t>练习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2094256" y="1823818"/>
            <a:ext cx="61038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定义列表：</a:t>
            </a:r>
            <a:r>
              <a:rPr lang="en-US" altLang="zh-CN" sz="2400" dirty="0"/>
              <a:t>s=[23,56,45,66,24,78]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执行</a:t>
            </a:r>
            <a:r>
              <a:rPr lang="en-US" altLang="zh-CN" sz="2400" dirty="0"/>
              <a:t>s.sort()</a:t>
            </a:r>
            <a:r>
              <a:rPr lang="zh-CN" altLang="en-US" sz="2400" dirty="0"/>
              <a:t>操作后会是什么结果？</a:t>
            </a:r>
            <a:endParaRPr lang="en-US" altLang="zh-CN" sz="2400" dirty="0"/>
          </a:p>
        </p:txBody>
      </p:sp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2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4819583" y="164487"/>
              <a:ext cx="2244525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遍历与排序</a:t>
              </a:r>
            </a:p>
          </p:txBody>
        </p:sp>
      </p:grpSp>
      <p:sp>
        <p:nvSpPr>
          <p:cNvPr id="11" name="文本框 6"/>
          <p:cNvSpPr txBox="1"/>
          <p:nvPr/>
        </p:nvSpPr>
        <p:spPr>
          <a:xfrm>
            <a:off x="3450091" y="3884645"/>
            <a:ext cx="22220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rgbClr val="ED7D31"/>
                </a:solidFill>
              </a:rPr>
              <a:t>sort()</a:t>
            </a:r>
            <a:r>
              <a:rPr lang="en-US" altLang="zh-CN" sz="2800" b="1" dirty="0">
                <a:solidFill>
                  <a:srgbClr val="ED7D31"/>
                </a:solidFill>
              </a:rPr>
              <a:t>      </a:t>
            </a:r>
            <a:endParaRPr lang="zh-CN" altLang="en-US" sz="2800" b="1" dirty="0">
              <a:solidFill>
                <a:srgbClr val="ED7D31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387" y="1733529"/>
            <a:ext cx="3094840" cy="4013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2094256" y="1823818"/>
            <a:ext cx="61038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对列表：</a:t>
            </a:r>
            <a:r>
              <a:rPr lang="en-US" altLang="zh-CN" sz="2400" dirty="0"/>
              <a:t>s=[23,56,45,66,24,78]</a:t>
            </a:r>
            <a:r>
              <a:rPr lang="zh-CN" altLang="en-US" sz="2400" dirty="0"/>
              <a:t>进行从大到小排序如何操作呢？</a:t>
            </a:r>
            <a:endParaRPr lang="en-US" altLang="zh-CN" sz="2400" dirty="0"/>
          </a:p>
        </p:txBody>
      </p:sp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2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4819583" y="164487"/>
              <a:ext cx="2244525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遍历与排序</a:t>
              </a:r>
            </a:p>
          </p:txBody>
        </p:sp>
      </p:grpSp>
      <p:sp>
        <p:nvSpPr>
          <p:cNvPr id="11" name="文本框 6"/>
          <p:cNvSpPr txBox="1"/>
          <p:nvPr/>
        </p:nvSpPr>
        <p:spPr>
          <a:xfrm>
            <a:off x="2951123" y="3585100"/>
            <a:ext cx="37369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ED7D31"/>
                </a:solidFill>
              </a:rPr>
              <a:t>s=[23,56,45,66,24,78]</a:t>
            </a:r>
          </a:p>
          <a:p>
            <a:r>
              <a:rPr lang="en-US" altLang="zh-CN" sz="2800" b="1" dirty="0">
                <a:solidFill>
                  <a:srgbClr val="ED7D31"/>
                </a:solidFill>
              </a:rPr>
              <a:t>s.sort()</a:t>
            </a:r>
          </a:p>
          <a:p>
            <a:r>
              <a:rPr lang="en-US" altLang="zh-CN" sz="2800" b="1" dirty="0">
                <a:solidFill>
                  <a:srgbClr val="ED7D31"/>
                </a:solidFill>
              </a:rPr>
              <a:t>s.reverse()</a:t>
            </a:r>
          </a:p>
          <a:p>
            <a:r>
              <a:rPr lang="en-US" altLang="zh-CN" sz="2800" b="1" dirty="0">
                <a:solidFill>
                  <a:srgbClr val="ED7D31"/>
                </a:solidFill>
              </a:rPr>
              <a:t>print(s)</a:t>
            </a:r>
            <a:endParaRPr lang="zh-CN" altLang="en-US" sz="2800" b="1" dirty="0">
              <a:solidFill>
                <a:srgbClr val="ED7D31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387" y="1733529"/>
            <a:ext cx="3094840" cy="4013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2094256" y="1823818"/>
            <a:ext cx="61038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对列表：</a:t>
            </a:r>
            <a:r>
              <a:rPr lang="en-US" altLang="zh-CN" sz="2400" dirty="0"/>
              <a:t>s=[23,56,45,66,24,78]</a:t>
            </a:r>
            <a:r>
              <a:rPr lang="zh-CN" altLang="en-US" sz="2400" dirty="0"/>
              <a:t>进行从大到小排序如何操作呢？</a:t>
            </a:r>
            <a:endParaRPr lang="en-US" altLang="zh-CN" sz="2400" dirty="0"/>
          </a:p>
        </p:txBody>
      </p:sp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2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4819583" y="164487"/>
              <a:ext cx="2244525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遍历与排序</a:t>
              </a:r>
            </a:p>
          </p:txBody>
        </p:sp>
      </p:grpSp>
      <p:sp>
        <p:nvSpPr>
          <p:cNvPr id="11" name="文本框 6"/>
          <p:cNvSpPr txBox="1"/>
          <p:nvPr/>
        </p:nvSpPr>
        <p:spPr>
          <a:xfrm>
            <a:off x="2951123" y="3585100"/>
            <a:ext cx="37369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ED7D31"/>
                </a:solidFill>
              </a:rPr>
              <a:t>s=[23,56,45,66,24,78]</a:t>
            </a:r>
          </a:p>
          <a:p>
            <a:r>
              <a:rPr lang="en-US" altLang="zh-CN" sz="2800" b="1" dirty="0">
                <a:solidFill>
                  <a:srgbClr val="ED7D31"/>
                </a:solidFill>
              </a:rPr>
              <a:t>s.sort(reverse=True)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387" y="1733529"/>
            <a:ext cx="3094840" cy="4013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2094256" y="1712782"/>
            <a:ext cx="6103814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不改变原有列表</a:t>
            </a:r>
            <a:endParaRPr lang="en-US" altLang="zh-CN" sz="2400" dirty="0"/>
          </a:p>
        </p:txBody>
      </p:sp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2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4819583" y="164487"/>
              <a:ext cx="2244525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遍历与排序</a:t>
              </a:r>
            </a:p>
          </p:txBody>
        </p:sp>
      </p:grpSp>
      <p:sp>
        <p:nvSpPr>
          <p:cNvPr id="11" name="文本框 6"/>
          <p:cNvSpPr txBox="1"/>
          <p:nvPr/>
        </p:nvSpPr>
        <p:spPr>
          <a:xfrm>
            <a:off x="3957007" y="3638724"/>
            <a:ext cx="1725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ED7D31"/>
                </a:solidFill>
              </a:rPr>
              <a:t>sorted(s)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387" y="1733529"/>
            <a:ext cx="3094840" cy="4013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2094256" y="1712782"/>
            <a:ext cx="61038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列表：</a:t>
            </a:r>
            <a:r>
              <a:rPr lang="en-US" altLang="zh-CN" sz="2400" dirty="0"/>
              <a:t>s=[23,56,45,66,24,78]</a:t>
            </a:r>
            <a:r>
              <a:rPr lang="zh-CN" altLang="en-US" sz="2400" dirty="0"/>
              <a:t>对列表</a:t>
            </a:r>
            <a:r>
              <a:rPr lang="en-US" altLang="zh-CN" sz="2400" dirty="0"/>
              <a:t>s</a:t>
            </a:r>
            <a:r>
              <a:rPr lang="zh-CN" altLang="en-US" sz="2400" dirty="0"/>
              <a:t>中的元素进行从小到大排序，并存放在新列表中？</a:t>
            </a:r>
            <a:endParaRPr lang="en-US" altLang="zh-CN" sz="2400" dirty="0"/>
          </a:p>
        </p:txBody>
      </p:sp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2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4819583" y="164487"/>
              <a:ext cx="2244525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遍历与排序</a:t>
              </a:r>
            </a:p>
          </p:txBody>
        </p:sp>
      </p:grpSp>
      <p:sp>
        <p:nvSpPr>
          <p:cNvPr id="11" name="文本框 6"/>
          <p:cNvSpPr txBox="1"/>
          <p:nvPr/>
        </p:nvSpPr>
        <p:spPr>
          <a:xfrm>
            <a:off x="3957007" y="3638724"/>
            <a:ext cx="23535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ED7D31"/>
                </a:solidFill>
              </a:rPr>
              <a:t>p = sorted(s)</a:t>
            </a:r>
          </a:p>
          <a:p>
            <a:r>
              <a:rPr lang="en-US" altLang="zh-CN" sz="2800" b="1" dirty="0">
                <a:solidFill>
                  <a:srgbClr val="ED7D31"/>
                </a:solidFill>
              </a:rPr>
              <a:t>print(p)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387" y="1733529"/>
            <a:ext cx="3094840" cy="4013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2094256" y="1712782"/>
            <a:ext cx="6103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列表：</a:t>
            </a:r>
            <a:r>
              <a:rPr lang="en-US" altLang="zh-CN" sz="2400" dirty="0"/>
              <a:t>s=[23,56,45,66,24,78]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2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4819583" y="164487"/>
              <a:ext cx="2244525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遍历与排序</a:t>
              </a:r>
            </a:p>
          </p:txBody>
        </p:sp>
      </p:grpSp>
      <p:sp>
        <p:nvSpPr>
          <p:cNvPr id="11" name="文本框 6"/>
          <p:cNvSpPr txBox="1"/>
          <p:nvPr/>
        </p:nvSpPr>
        <p:spPr>
          <a:xfrm>
            <a:off x="3152965" y="3039634"/>
            <a:ext cx="191911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ED7D31"/>
                </a:solidFill>
              </a:rPr>
              <a:t>for i in s:</a:t>
            </a:r>
          </a:p>
          <a:p>
            <a:r>
              <a:rPr lang="en-US" altLang="zh-CN" sz="2800" b="1" dirty="0">
                <a:solidFill>
                  <a:srgbClr val="ED7D31"/>
                </a:solidFill>
              </a:rPr>
              <a:t>      print(i)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387" y="1733529"/>
            <a:ext cx="3094840" cy="4013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2094256" y="1733529"/>
            <a:ext cx="61038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生成一个列表，长度为</a:t>
            </a:r>
            <a:r>
              <a:rPr lang="en-US" altLang="zh-CN" sz="2400" dirty="0"/>
              <a:t>10</a:t>
            </a:r>
            <a:r>
              <a:rPr lang="zh-CN" altLang="en-US" sz="2400" dirty="0"/>
              <a:t>，元素值为所在索引乘以</a:t>
            </a:r>
            <a:r>
              <a:rPr lang="en-US" altLang="zh-CN" sz="2400" dirty="0"/>
              <a:t>2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2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4819583" y="164487"/>
              <a:ext cx="2244525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遍历与排序</a:t>
              </a:r>
            </a:p>
          </p:txBody>
        </p:sp>
      </p:grpSp>
      <p:sp>
        <p:nvSpPr>
          <p:cNvPr id="11" name="文本框 6"/>
          <p:cNvSpPr txBox="1"/>
          <p:nvPr/>
        </p:nvSpPr>
        <p:spPr>
          <a:xfrm>
            <a:off x="3152965" y="3039634"/>
            <a:ext cx="312136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ED7D31"/>
                </a:solidFill>
              </a:rPr>
              <a:t>s=[]</a:t>
            </a:r>
          </a:p>
          <a:p>
            <a:r>
              <a:rPr lang="en-US" altLang="zh-CN" sz="2800" b="1" dirty="0">
                <a:solidFill>
                  <a:srgbClr val="ED7D31"/>
                </a:solidFill>
              </a:rPr>
              <a:t>for i in range(10):</a:t>
            </a:r>
          </a:p>
          <a:p>
            <a:r>
              <a:rPr lang="en-US" altLang="zh-CN" sz="2800" b="1" dirty="0">
                <a:solidFill>
                  <a:srgbClr val="ED7D31"/>
                </a:solidFill>
              </a:rPr>
              <a:t>      a=i*2</a:t>
            </a:r>
          </a:p>
          <a:p>
            <a:r>
              <a:rPr lang="en-US" altLang="zh-CN" sz="2800" b="1" dirty="0">
                <a:solidFill>
                  <a:srgbClr val="ED7D31"/>
                </a:solidFill>
              </a:rPr>
              <a:t>      s.append(a)</a:t>
            </a:r>
          </a:p>
          <a:p>
            <a:r>
              <a:rPr lang="en-US" altLang="zh-CN" sz="2800" b="1" dirty="0">
                <a:solidFill>
                  <a:srgbClr val="ED7D31"/>
                </a:solidFill>
              </a:rPr>
              <a:t>print(s)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387" y="1733529"/>
            <a:ext cx="3094840" cy="4013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1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025568" y="164487"/>
              <a:ext cx="1832553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知识回顾</a:t>
              </a:r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0627" y="3497219"/>
            <a:ext cx="2421373" cy="3140398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2264572" y="1279366"/>
            <a:ext cx="534808" cy="534808"/>
            <a:chOff x="681345" y="4573201"/>
            <a:chExt cx="534808" cy="534808"/>
          </a:xfrm>
        </p:grpSpPr>
        <p:sp>
          <p:nvSpPr>
            <p:cNvPr id="14" name="同心圆 13"/>
            <p:cNvSpPr/>
            <p:nvPr/>
          </p:nvSpPr>
          <p:spPr>
            <a:xfrm>
              <a:off x="681345" y="4573201"/>
              <a:ext cx="534808" cy="534808"/>
            </a:xfrm>
            <a:prstGeom prst="donut">
              <a:avLst>
                <a:gd name="adj" fmla="val 12500"/>
              </a:avLst>
            </a:prstGeom>
            <a:solidFill>
              <a:srgbClr val="EE7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ED7D31"/>
                </a:solidFill>
              </a:endParaRPr>
            </a:p>
          </p:txBody>
        </p:sp>
        <p:sp>
          <p:nvSpPr>
            <p:cNvPr id="15" name="空心弧 14"/>
            <p:cNvSpPr/>
            <p:nvPr/>
          </p:nvSpPr>
          <p:spPr>
            <a:xfrm>
              <a:off x="681345" y="4573201"/>
              <a:ext cx="534808" cy="534808"/>
            </a:xfrm>
            <a:prstGeom prst="blockArc">
              <a:avLst>
                <a:gd name="adj1" fmla="val 10795232"/>
                <a:gd name="adj2" fmla="val 512995"/>
                <a:gd name="adj3" fmla="val 12460"/>
              </a:avLst>
            </a:prstGeom>
            <a:solidFill>
              <a:srgbClr val="EE7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ED7D31"/>
                </a:solidFill>
              </a:endParaRPr>
            </a:p>
          </p:txBody>
        </p:sp>
        <p:sp>
          <p:nvSpPr>
            <p:cNvPr id="16" name="文本框 33"/>
            <p:cNvSpPr txBox="1"/>
            <p:nvPr/>
          </p:nvSpPr>
          <p:spPr>
            <a:xfrm>
              <a:off x="778962" y="4654656"/>
              <a:ext cx="2824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rgbClr val="ED7D31"/>
                  </a:solidFill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1</a:t>
              </a:r>
              <a:endParaRPr lang="zh-CN" altLang="en-US" sz="2000" dirty="0">
                <a:solidFill>
                  <a:srgbClr val="ED7D31"/>
                </a:solidFill>
                <a:latin typeface="Adobe Gothic Std B" panose="020B0800000000000000" pitchFamily="34" charset="-128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264572" y="1910708"/>
            <a:ext cx="534808" cy="534808"/>
            <a:chOff x="681345" y="4573201"/>
            <a:chExt cx="534808" cy="534808"/>
          </a:xfrm>
        </p:grpSpPr>
        <p:sp>
          <p:nvSpPr>
            <p:cNvPr id="19" name="同心圆 18"/>
            <p:cNvSpPr/>
            <p:nvPr/>
          </p:nvSpPr>
          <p:spPr>
            <a:xfrm>
              <a:off x="681345" y="4573201"/>
              <a:ext cx="534808" cy="534808"/>
            </a:xfrm>
            <a:prstGeom prst="donut">
              <a:avLst>
                <a:gd name="adj" fmla="val 12500"/>
              </a:avLst>
            </a:prstGeom>
            <a:solidFill>
              <a:srgbClr val="EE7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ED7D31"/>
                </a:solidFill>
              </a:endParaRPr>
            </a:p>
          </p:txBody>
        </p:sp>
        <p:sp>
          <p:nvSpPr>
            <p:cNvPr id="20" name="空心弧 19"/>
            <p:cNvSpPr/>
            <p:nvPr/>
          </p:nvSpPr>
          <p:spPr>
            <a:xfrm>
              <a:off x="681345" y="4573201"/>
              <a:ext cx="534808" cy="534808"/>
            </a:xfrm>
            <a:prstGeom prst="blockArc">
              <a:avLst>
                <a:gd name="adj1" fmla="val 10795232"/>
                <a:gd name="adj2" fmla="val 512995"/>
                <a:gd name="adj3" fmla="val 12460"/>
              </a:avLst>
            </a:prstGeom>
            <a:solidFill>
              <a:srgbClr val="EE7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ED7D31"/>
                </a:solidFill>
              </a:endParaRPr>
            </a:p>
          </p:txBody>
        </p:sp>
        <p:sp>
          <p:nvSpPr>
            <p:cNvPr id="21" name="文本框 33"/>
            <p:cNvSpPr txBox="1"/>
            <p:nvPr/>
          </p:nvSpPr>
          <p:spPr>
            <a:xfrm>
              <a:off x="778962" y="4654656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rgbClr val="ED7D31"/>
                  </a:solidFill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2</a:t>
              </a:r>
              <a:endParaRPr lang="zh-CN" altLang="en-US" sz="2000" dirty="0">
                <a:solidFill>
                  <a:srgbClr val="ED7D31"/>
                </a:solidFill>
                <a:latin typeface="Adobe Gothic Std B" panose="020B0800000000000000" pitchFamily="34" charset="-128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392213" y="1362062"/>
            <a:ext cx="5407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改变某个元素值</a:t>
            </a:r>
            <a:r>
              <a:rPr lang="en-US" altLang="zh-CN" sz="2000" dirty="0">
                <a:solidFill>
                  <a:srgbClr val="FF0000"/>
                </a:solidFill>
              </a:rPr>
              <a:t>s[i]=x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92213" y="1990488"/>
            <a:ext cx="5407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改变特定范围元素值</a:t>
            </a:r>
            <a:r>
              <a:rPr lang="en-US" altLang="zh-CN" sz="2000" dirty="0">
                <a:solidFill>
                  <a:srgbClr val="FF0000"/>
                </a:solidFill>
              </a:rPr>
              <a:t>s[i:j]=t</a:t>
            </a:r>
            <a:r>
              <a:rPr lang="zh-CN" altLang="en-US" sz="2000" dirty="0"/>
              <a:t>和</a:t>
            </a:r>
            <a:r>
              <a:rPr lang="en-US" altLang="zh-CN" sz="2000" dirty="0">
                <a:solidFill>
                  <a:srgbClr val="FF0000"/>
                </a:solidFill>
              </a:rPr>
              <a:t>s[i:j:k]=t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392212" y="2618914"/>
            <a:ext cx="7690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删除元素</a:t>
            </a:r>
            <a:r>
              <a:rPr lang="en-US" altLang="zh-CN" sz="2000" dirty="0">
                <a:solidFill>
                  <a:srgbClr val="FF0000"/>
                </a:solidFill>
              </a:rPr>
              <a:t>del s[i]</a:t>
            </a:r>
            <a:r>
              <a:rPr lang="zh-CN" altLang="en-US" sz="2000" dirty="0">
                <a:solidFill>
                  <a:srgbClr val="FF0000"/>
                </a:solidFill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</a:rPr>
              <a:t>del s[i:j]</a:t>
            </a:r>
            <a:r>
              <a:rPr lang="zh-CN" altLang="en-US" sz="2000" dirty="0">
                <a:solidFill>
                  <a:srgbClr val="FF0000"/>
                </a:solidFill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</a:rPr>
              <a:t>del s[i:j:k]</a:t>
            </a:r>
            <a:r>
              <a:rPr lang="zh-CN" altLang="en-US" sz="2000" dirty="0">
                <a:solidFill>
                  <a:srgbClr val="FF0000"/>
                </a:solidFill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</a:rPr>
              <a:t>s.remove(x)</a:t>
            </a:r>
            <a:r>
              <a:rPr lang="zh-CN" altLang="en-US" sz="2000" dirty="0">
                <a:solidFill>
                  <a:srgbClr val="FF0000"/>
                </a:solidFill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</a:rPr>
              <a:t>s.clear()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92213" y="3247340"/>
            <a:ext cx="5407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追加元素</a:t>
            </a:r>
            <a:r>
              <a:rPr lang="en-US" altLang="zh-CN" sz="2000" dirty="0">
                <a:solidFill>
                  <a:srgbClr val="FF0000"/>
                </a:solidFill>
              </a:rPr>
              <a:t>s.append(x)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92213" y="3875766"/>
            <a:ext cx="5407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扩展序列</a:t>
            </a:r>
            <a:r>
              <a:rPr lang="en-US" altLang="zh-CN" sz="2000" dirty="0">
                <a:solidFill>
                  <a:srgbClr val="FF0000"/>
                </a:solidFill>
              </a:rPr>
              <a:t>s.extend(x)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92213" y="5132618"/>
            <a:ext cx="5407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检索并删除特定元素</a:t>
            </a:r>
            <a:r>
              <a:rPr lang="en-US" altLang="zh-CN" sz="2000" dirty="0">
                <a:solidFill>
                  <a:srgbClr val="FF0000"/>
                </a:solidFill>
              </a:rPr>
              <a:t>s.pop([i])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2267933" y="2542050"/>
            <a:ext cx="534808" cy="534808"/>
            <a:chOff x="681345" y="4573201"/>
            <a:chExt cx="534808" cy="534808"/>
          </a:xfrm>
        </p:grpSpPr>
        <p:sp>
          <p:nvSpPr>
            <p:cNvPr id="30" name="同心圆 29"/>
            <p:cNvSpPr/>
            <p:nvPr/>
          </p:nvSpPr>
          <p:spPr>
            <a:xfrm>
              <a:off x="681345" y="4573201"/>
              <a:ext cx="534808" cy="534808"/>
            </a:xfrm>
            <a:prstGeom prst="donut">
              <a:avLst>
                <a:gd name="adj" fmla="val 12500"/>
              </a:avLst>
            </a:prstGeom>
            <a:solidFill>
              <a:srgbClr val="EE7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ED7D31"/>
                </a:solidFill>
              </a:endParaRPr>
            </a:p>
          </p:txBody>
        </p:sp>
        <p:sp>
          <p:nvSpPr>
            <p:cNvPr id="31" name="空心弧 30"/>
            <p:cNvSpPr/>
            <p:nvPr/>
          </p:nvSpPr>
          <p:spPr>
            <a:xfrm>
              <a:off x="681345" y="4573201"/>
              <a:ext cx="534808" cy="534808"/>
            </a:xfrm>
            <a:prstGeom prst="blockArc">
              <a:avLst>
                <a:gd name="adj1" fmla="val 10795232"/>
                <a:gd name="adj2" fmla="val 512995"/>
                <a:gd name="adj3" fmla="val 12460"/>
              </a:avLst>
            </a:prstGeom>
            <a:solidFill>
              <a:srgbClr val="EE7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ED7D31"/>
                </a:solidFill>
              </a:endParaRPr>
            </a:p>
          </p:txBody>
        </p:sp>
        <p:sp>
          <p:nvSpPr>
            <p:cNvPr id="32" name="文本框 33"/>
            <p:cNvSpPr txBox="1"/>
            <p:nvPr/>
          </p:nvSpPr>
          <p:spPr>
            <a:xfrm>
              <a:off x="778962" y="4654656"/>
              <a:ext cx="3209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rgbClr val="ED7D31"/>
                  </a:solidFill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3</a:t>
              </a:r>
              <a:endParaRPr lang="zh-CN" altLang="en-US" sz="2000" dirty="0">
                <a:solidFill>
                  <a:srgbClr val="ED7D31"/>
                </a:solidFill>
                <a:latin typeface="Adobe Gothic Std B" panose="020B0800000000000000" pitchFamily="34" charset="-128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264572" y="3173392"/>
            <a:ext cx="534808" cy="534808"/>
            <a:chOff x="681345" y="4573201"/>
            <a:chExt cx="534808" cy="534808"/>
          </a:xfrm>
        </p:grpSpPr>
        <p:sp>
          <p:nvSpPr>
            <p:cNvPr id="34" name="同心圆 33"/>
            <p:cNvSpPr/>
            <p:nvPr/>
          </p:nvSpPr>
          <p:spPr>
            <a:xfrm>
              <a:off x="681345" y="4573201"/>
              <a:ext cx="534808" cy="534808"/>
            </a:xfrm>
            <a:prstGeom prst="donut">
              <a:avLst>
                <a:gd name="adj" fmla="val 12500"/>
              </a:avLst>
            </a:prstGeom>
            <a:solidFill>
              <a:srgbClr val="EE7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ED7D31"/>
                </a:solidFill>
              </a:endParaRPr>
            </a:p>
          </p:txBody>
        </p:sp>
        <p:sp>
          <p:nvSpPr>
            <p:cNvPr id="35" name="空心弧 34"/>
            <p:cNvSpPr/>
            <p:nvPr/>
          </p:nvSpPr>
          <p:spPr>
            <a:xfrm>
              <a:off x="681345" y="4573201"/>
              <a:ext cx="534808" cy="534808"/>
            </a:xfrm>
            <a:prstGeom prst="blockArc">
              <a:avLst>
                <a:gd name="adj1" fmla="val 10795232"/>
                <a:gd name="adj2" fmla="val 512995"/>
                <a:gd name="adj3" fmla="val 12460"/>
              </a:avLst>
            </a:prstGeom>
            <a:solidFill>
              <a:srgbClr val="EE7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ED7D31"/>
                </a:solidFill>
              </a:endParaRPr>
            </a:p>
          </p:txBody>
        </p:sp>
        <p:sp>
          <p:nvSpPr>
            <p:cNvPr id="36" name="文本框 33"/>
            <p:cNvSpPr txBox="1"/>
            <p:nvPr/>
          </p:nvSpPr>
          <p:spPr>
            <a:xfrm>
              <a:off x="778962" y="4654656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rgbClr val="ED7D31"/>
                  </a:solidFill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4</a:t>
              </a:r>
              <a:endParaRPr lang="zh-CN" altLang="en-US" sz="2000" dirty="0">
                <a:solidFill>
                  <a:srgbClr val="ED7D31"/>
                </a:solidFill>
                <a:latin typeface="Adobe Gothic Std B" panose="020B0800000000000000" pitchFamily="34" charset="-128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2264572" y="3804734"/>
            <a:ext cx="534808" cy="534808"/>
            <a:chOff x="681345" y="4573201"/>
            <a:chExt cx="534808" cy="534808"/>
          </a:xfrm>
        </p:grpSpPr>
        <p:sp>
          <p:nvSpPr>
            <p:cNvPr id="38" name="同心圆 37"/>
            <p:cNvSpPr/>
            <p:nvPr/>
          </p:nvSpPr>
          <p:spPr>
            <a:xfrm>
              <a:off x="681345" y="4573201"/>
              <a:ext cx="534808" cy="534808"/>
            </a:xfrm>
            <a:prstGeom prst="donut">
              <a:avLst>
                <a:gd name="adj" fmla="val 12500"/>
              </a:avLst>
            </a:prstGeom>
            <a:solidFill>
              <a:srgbClr val="EE7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ED7D31"/>
                </a:solidFill>
              </a:endParaRPr>
            </a:p>
          </p:txBody>
        </p:sp>
        <p:sp>
          <p:nvSpPr>
            <p:cNvPr id="39" name="空心弧 38"/>
            <p:cNvSpPr/>
            <p:nvPr/>
          </p:nvSpPr>
          <p:spPr>
            <a:xfrm>
              <a:off x="681345" y="4573201"/>
              <a:ext cx="534808" cy="534808"/>
            </a:xfrm>
            <a:prstGeom prst="blockArc">
              <a:avLst>
                <a:gd name="adj1" fmla="val 10795232"/>
                <a:gd name="adj2" fmla="val 512995"/>
                <a:gd name="adj3" fmla="val 12460"/>
              </a:avLst>
            </a:prstGeom>
            <a:solidFill>
              <a:srgbClr val="EE7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ED7D31"/>
                </a:solidFill>
              </a:endParaRPr>
            </a:p>
          </p:txBody>
        </p:sp>
        <p:sp>
          <p:nvSpPr>
            <p:cNvPr id="45" name="文本框 33"/>
            <p:cNvSpPr txBox="1"/>
            <p:nvPr/>
          </p:nvSpPr>
          <p:spPr>
            <a:xfrm>
              <a:off x="778962" y="4654656"/>
              <a:ext cx="3225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rgbClr val="ED7D31"/>
                  </a:solidFill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5</a:t>
              </a:r>
              <a:endParaRPr lang="zh-CN" altLang="en-US" sz="2000" dirty="0">
                <a:solidFill>
                  <a:srgbClr val="ED7D31"/>
                </a:solidFill>
                <a:latin typeface="Adobe Gothic Std B" panose="020B0800000000000000" pitchFamily="34" charset="-128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2264572" y="4436076"/>
            <a:ext cx="534808" cy="534808"/>
            <a:chOff x="681345" y="4573201"/>
            <a:chExt cx="534808" cy="534808"/>
          </a:xfrm>
        </p:grpSpPr>
        <p:sp>
          <p:nvSpPr>
            <p:cNvPr id="47" name="同心圆 46"/>
            <p:cNvSpPr/>
            <p:nvPr/>
          </p:nvSpPr>
          <p:spPr>
            <a:xfrm>
              <a:off x="681345" y="4573201"/>
              <a:ext cx="534808" cy="534808"/>
            </a:xfrm>
            <a:prstGeom prst="donut">
              <a:avLst>
                <a:gd name="adj" fmla="val 12500"/>
              </a:avLst>
            </a:prstGeom>
            <a:solidFill>
              <a:srgbClr val="EE7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ED7D31"/>
                </a:solidFill>
              </a:endParaRPr>
            </a:p>
          </p:txBody>
        </p:sp>
        <p:sp>
          <p:nvSpPr>
            <p:cNvPr id="48" name="空心弧 47"/>
            <p:cNvSpPr/>
            <p:nvPr/>
          </p:nvSpPr>
          <p:spPr>
            <a:xfrm>
              <a:off x="681345" y="4573201"/>
              <a:ext cx="534808" cy="534808"/>
            </a:xfrm>
            <a:prstGeom prst="blockArc">
              <a:avLst>
                <a:gd name="adj1" fmla="val 10795232"/>
                <a:gd name="adj2" fmla="val 512995"/>
                <a:gd name="adj3" fmla="val 12460"/>
              </a:avLst>
            </a:prstGeom>
            <a:solidFill>
              <a:srgbClr val="EE7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ED7D31"/>
                </a:solidFill>
              </a:endParaRPr>
            </a:p>
          </p:txBody>
        </p:sp>
        <p:sp>
          <p:nvSpPr>
            <p:cNvPr id="49" name="文本框 33"/>
            <p:cNvSpPr txBox="1"/>
            <p:nvPr/>
          </p:nvSpPr>
          <p:spPr>
            <a:xfrm>
              <a:off x="778962" y="4654656"/>
              <a:ext cx="3241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rgbClr val="ED7D31"/>
                  </a:solidFill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6</a:t>
              </a:r>
              <a:endParaRPr lang="zh-CN" altLang="en-US" sz="2000" dirty="0">
                <a:solidFill>
                  <a:srgbClr val="ED7D31"/>
                </a:solidFill>
                <a:latin typeface="Adobe Gothic Std B" panose="020B0800000000000000" pitchFamily="34" charset="-128"/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3392213" y="4504192"/>
            <a:ext cx="5407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插入元素</a:t>
            </a:r>
            <a:r>
              <a:rPr lang="en-US" altLang="zh-CN" sz="2000" dirty="0">
                <a:solidFill>
                  <a:srgbClr val="FF0000"/>
                </a:solidFill>
              </a:rPr>
              <a:t>s.insert(i,x)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2267933" y="5067418"/>
            <a:ext cx="534808" cy="534808"/>
            <a:chOff x="681345" y="4573201"/>
            <a:chExt cx="534808" cy="534808"/>
          </a:xfrm>
        </p:grpSpPr>
        <p:sp>
          <p:nvSpPr>
            <p:cNvPr id="52" name="同心圆 51"/>
            <p:cNvSpPr/>
            <p:nvPr/>
          </p:nvSpPr>
          <p:spPr>
            <a:xfrm>
              <a:off x="681345" y="4573201"/>
              <a:ext cx="534808" cy="534808"/>
            </a:xfrm>
            <a:prstGeom prst="donut">
              <a:avLst>
                <a:gd name="adj" fmla="val 12500"/>
              </a:avLst>
            </a:prstGeom>
            <a:solidFill>
              <a:srgbClr val="EE7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ED7D31"/>
                </a:solidFill>
              </a:endParaRPr>
            </a:p>
          </p:txBody>
        </p:sp>
        <p:sp>
          <p:nvSpPr>
            <p:cNvPr id="53" name="空心弧 52"/>
            <p:cNvSpPr/>
            <p:nvPr/>
          </p:nvSpPr>
          <p:spPr>
            <a:xfrm>
              <a:off x="681345" y="4573201"/>
              <a:ext cx="534808" cy="534808"/>
            </a:xfrm>
            <a:prstGeom prst="blockArc">
              <a:avLst>
                <a:gd name="adj1" fmla="val 10795232"/>
                <a:gd name="adj2" fmla="val 512995"/>
                <a:gd name="adj3" fmla="val 12460"/>
              </a:avLst>
            </a:prstGeom>
            <a:solidFill>
              <a:srgbClr val="EE7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ED7D31"/>
                </a:solidFill>
              </a:endParaRPr>
            </a:p>
          </p:txBody>
        </p:sp>
        <p:sp>
          <p:nvSpPr>
            <p:cNvPr id="54" name="文本框 33"/>
            <p:cNvSpPr txBox="1"/>
            <p:nvPr/>
          </p:nvSpPr>
          <p:spPr>
            <a:xfrm>
              <a:off x="778962" y="4654656"/>
              <a:ext cx="2856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rgbClr val="ED7D31"/>
                  </a:solidFill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7</a:t>
              </a:r>
              <a:endParaRPr lang="zh-CN" altLang="en-US" sz="2000" dirty="0">
                <a:solidFill>
                  <a:srgbClr val="ED7D31"/>
                </a:solidFill>
                <a:latin typeface="Adobe Gothic Std B" panose="020B0800000000000000" pitchFamily="34" charset="-128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2251238" y="5698760"/>
            <a:ext cx="534808" cy="534808"/>
            <a:chOff x="681345" y="4573201"/>
            <a:chExt cx="534808" cy="534808"/>
          </a:xfrm>
        </p:grpSpPr>
        <p:sp>
          <p:nvSpPr>
            <p:cNvPr id="56" name="同心圆 55"/>
            <p:cNvSpPr/>
            <p:nvPr/>
          </p:nvSpPr>
          <p:spPr>
            <a:xfrm>
              <a:off x="681345" y="4573201"/>
              <a:ext cx="534808" cy="534808"/>
            </a:xfrm>
            <a:prstGeom prst="donut">
              <a:avLst>
                <a:gd name="adj" fmla="val 12500"/>
              </a:avLst>
            </a:prstGeom>
            <a:solidFill>
              <a:srgbClr val="EE7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ED7D31"/>
                </a:solidFill>
              </a:endParaRPr>
            </a:p>
          </p:txBody>
        </p:sp>
        <p:sp>
          <p:nvSpPr>
            <p:cNvPr id="57" name="空心弧 56"/>
            <p:cNvSpPr/>
            <p:nvPr/>
          </p:nvSpPr>
          <p:spPr>
            <a:xfrm>
              <a:off x="681345" y="4573201"/>
              <a:ext cx="534808" cy="534808"/>
            </a:xfrm>
            <a:prstGeom prst="blockArc">
              <a:avLst>
                <a:gd name="adj1" fmla="val 10795232"/>
                <a:gd name="adj2" fmla="val 512995"/>
                <a:gd name="adj3" fmla="val 12460"/>
              </a:avLst>
            </a:prstGeom>
            <a:solidFill>
              <a:srgbClr val="EE7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ED7D31"/>
                </a:solidFill>
              </a:endParaRPr>
            </a:p>
          </p:txBody>
        </p:sp>
        <p:sp>
          <p:nvSpPr>
            <p:cNvPr id="58" name="文本框 33"/>
            <p:cNvSpPr txBox="1"/>
            <p:nvPr/>
          </p:nvSpPr>
          <p:spPr>
            <a:xfrm>
              <a:off x="778962" y="4654656"/>
              <a:ext cx="3225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rgbClr val="ED7D31"/>
                  </a:solidFill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8</a:t>
              </a:r>
              <a:endParaRPr lang="zh-CN" altLang="en-US" sz="2000" dirty="0">
                <a:solidFill>
                  <a:srgbClr val="ED7D31"/>
                </a:solidFill>
                <a:latin typeface="Adobe Gothic Std B" panose="020B0800000000000000" pitchFamily="34" charset="-128"/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3392213" y="5761044"/>
            <a:ext cx="5407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反转序列</a:t>
            </a:r>
            <a:r>
              <a:rPr lang="en-US" altLang="zh-CN" sz="2000" dirty="0">
                <a:solidFill>
                  <a:srgbClr val="FF0000"/>
                </a:solidFill>
              </a:rPr>
              <a:t>s.reverse()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2094256" y="1733529"/>
            <a:ext cx="61038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生成一个列表，长度为</a:t>
            </a:r>
            <a:r>
              <a:rPr lang="en-US" altLang="zh-CN" sz="2400" dirty="0"/>
              <a:t>10</a:t>
            </a:r>
            <a:r>
              <a:rPr lang="zh-CN" altLang="en-US" sz="2400" dirty="0"/>
              <a:t>，元素值为所在索引乘以</a:t>
            </a:r>
            <a:r>
              <a:rPr lang="en-US" altLang="zh-CN" sz="2400" dirty="0"/>
              <a:t>2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2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4819583" y="164487"/>
              <a:ext cx="2244525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遍历与排序</a:t>
              </a:r>
            </a:p>
          </p:txBody>
        </p:sp>
      </p:grpSp>
      <p:sp>
        <p:nvSpPr>
          <p:cNvPr id="11" name="文本框 6"/>
          <p:cNvSpPr txBox="1"/>
          <p:nvPr/>
        </p:nvSpPr>
        <p:spPr>
          <a:xfrm>
            <a:off x="3152965" y="3039634"/>
            <a:ext cx="312136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ED7D31"/>
                </a:solidFill>
              </a:rPr>
              <a:t>s=[]</a:t>
            </a:r>
          </a:p>
          <a:p>
            <a:r>
              <a:rPr lang="en-US" altLang="zh-CN" sz="2800" b="1" dirty="0">
                <a:solidFill>
                  <a:srgbClr val="ED7D31"/>
                </a:solidFill>
              </a:rPr>
              <a:t>for i in range(10):</a:t>
            </a:r>
          </a:p>
          <a:p>
            <a:r>
              <a:rPr lang="en-US" altLang="zh-CN" sz="2800" b="1" dirty="0">
                <a:solidFill>
                  <a:srgbClr val="ED7D31"/>
                </a:solidFill>
              </a:rPr>
              <a:t>      s.append(i*2)</a:t>
            </a:r>
          </a:p>
          <a:p>
            <a:r>
              <a:rPr lang="en-US" altLang="zh-CN" sz="2800" b="1" dirty="0">
                <a:solidFill>
                  <a:srgbClr val="ED7D31"/>
                </a:solidFill>
              </a:rPr>
              <a:t>print(s)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387" y="1733529"/>
            <a:ext cx="3094840" cy="4013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2094256" y="1733529"/>
            <a:ext cx="61038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生成一个列表，长度为</a:t>
            </a:r>
            <a:r>
              <a:rPr lang="en-US" altLang="zh-CN" sz="2400" dirty="0"/>
              <a:t>10</a:t>
            </a:r>
            <a:r>
              <a:rPr lang="zh-CN" altLang="en-US" sz="2400" dirty="0"/>
              <a:t>，元素值为所在索引乘以</a:t>
            </a:r>
            <a:r>
              <a:rPr lang="en-US" altLang="zh-CN" sz="2400" dirty="0"/>
              <a:t>2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2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4819583" y="164487"/>
              <a:ext cx="2244525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遍历与排序</a:t>
              </a:r>
            </a:p>
          </p:txBody>
        </p:sp>
      </p:grpSp>
      <p:sp>
        <p:nvSpPr>
          <p:cNvPr id="11" name="文本框 6"/>
          <p:cNvSpPr txBox="1"/>
          <p:nvPr/>
        </p:nvSpPr>
        <p:spPr>
          <a:xfrm>
            <a:off x="3050877" y="3713255"/>
            <a:ext cx="419057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ED7D31"/>
                </a:solidFill>
              </a:rPr>
              <a:t>s=[]</a:t>
            </a:r>
          </a:p>
          <a:p>
            <a:r>
              <a:rPr lang="en-US" altLang="zh-CN" sz="2800" b="1" dirty="0">
                <a:solidFill>
                  <a:srgbClr val="ED7D31"/>
                </a:solidFill>
              </a:rPr>
              <a:t>s=[i*2 for i in range(10)]</a:t>
            </a:r>
          </a:p>
          <a:p>
            <a:r>
              <a:rPr lang="en-US" altLang="zh-CN" sz="2800" b="1" dirty="0">
                <a:solidFill>
                  <a:srgbClr val="ED7D31"/>
                </a:solidFill>
              </a:rPr>
              <a:t>print(s)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387" y="1733529"/>
            <a:ext cx="3094840" cy="4013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1321745" y="1823818"/>
            <a:ext cx="78331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学校要组织一次考察，在每个班级的学生名单里面，提取偶数学号的学生进行网络问卷调查，请编写一段程序，把下面这个班的学号为偶数的同学打印出来。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a=[“</a:t>
            </a:r>
            <a:r>
              <a:rPr lang="zh-CN" altLang="en-US" sz="2400" dirty="0"/>
              <a:t>李小六</a:t>
            </a:r>
            <a:r>
              <a:rPr lang="en-US" altLang="zh-CN" sz="2400" dirty="0"/>
              <a:t>”,”</a:t>
            </a:r>
            <a:r>
              <a:rPr lang="zh-CN" altLang="en-US" sz="2400" dirty="0"/>
              <a:t>王大花</a:t>
            </a:r>
            <a:r>
              <a:rPr lang="en-US" altLang="zh-CN" sz="2400" dirty="0"/>
              <a:t>”,”</a:t>
            </a:r>
            <a:r>
              <a:rPr lang="zh-CN" altLang="en-US" sz="2400" dirty="0"/>
              <a:t>孙明</a:t>
            </a:r>
            <a:r>
              <a:rPr lang="en-US" altLang="zh-CN" sz="2400" dirty="0"/>
              <a:t>”,”</a:t>
            </a:r>
            <a:r>
              <a:rPr lang="zh-CN" altLang="en-US" sz="2400" dirty="0"/>
              <a:t>刘备</a:t>
            </a:r>
            <a:r>
              <a:rPr lang="en-US" altLang="zh-CN" sz="2400" dirty="0"/>
              <a:t>”,”</a:t>
            </a:r>
            <a:r>
              <a:rPr lang="zh-CN" altLang="en-US" sz="2400" dirty="0"/>
              <a:t>赵小涵</a:t>
            </a:r>
            <a:r>
              <a:rPr lang="en-US" altLang="zh-CN" sz="2400" dirty="0"/>
              <a:t>”,”</a:t>
            </a:r>
            <a:r>
              <a:rPr lang="zh-CN" altLang="en-US" sz="2400" dirty="0"/>
              <a:t>孙旋</a:t>
            </a:r>
            <a:r>
              <a:rPr lang="en-US" altLang="zh-CN" sz="2400" dirty="0"/>
              <a:t>”,”</a:t>
            </a:r>
            <a:r>
              <a:rPr lang="zh-CN" altLang="en-US" sz="2400" dirty="0"/>
              <a:t>周薇</a:t>
            </a:r>
            <a:r>
              <a:rPr lang="en-US" altLang="zh-CN" sz="2400" dirty="0"/>
              <a:t>”,”</a:t>
            </a:r>
            <a:r>
              <a:rPr lang="zh-CN" altLang="en-US" sz="2400" dirty="0"/>
              <a:t>徐光</a:t>
            </a:r>
            <a:r>
              <a:rPr lang="en-US" altLang="zh-CN" sz="2400" dirty="0"/>
              <a:t>”,”</a:t>
            </a:r>
            <a:r>
              <a:rPr lang="zh-CN" altLang="en-US" sz="2400" dirty="0"/>
              <a:t>沈腾</a:t>
            </a:r>
            <a:r>
              <a:rPr lang="en-US" altLang="zh-CN" sz="2400" dirty="0"/>
              <a:t>”]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3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437541" y="164487"/>
              <a:ext cx="1008609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编程</a:t>
              </a:r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7160" y="2285322"/>
            <a:ext cx="3094840" cy="4013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1221760" y="1807375"/>
            <a:ext cx="78331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学校马上要开学了，开学之前需要老师对学生就行电话家访，老师根据学生家长提供的家访时间，按照先后顺序排序。时间表如下，请完成排序功能。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[11:00 </a:t>
            </a:r>
            <a:r>
              <a:rPr lang="zh-CN" altLang="en-US" sz="2400" dirty="0"/>
              <a:t>李小六</a:t>
            </a:r>
            <a:r>
              <a:rPr lang="en-US" altLang="zh-CN" sz="2400" dirty="0"/>
              <a:t>”,”08:00 </a:t>
            </a:r>
            <a:r>
              <a:rPr lang="zh-CN" altLang="en-US" sz="2400" dirty="0"/>
              <a:t>王大花</a:t>
            </a:r>
            <a:r>
              <a:rPr lang="en-US" altLang="zh-CN" sz="2400" dirty="0"/>
              <a:t>”,”13:00 </a:t>
            </a:r>
            <a:r>
              <a:rPr lang="zh-CN" altLang="en-US" sz="2400" dirty="0"/>
              <a:t>孙明</a:t>
            </a:r>
            <a:r>
              <a:rPr lang="en-US" altLang="zh-CN" sz="2400" dirty="0"/>
              <a:t>”,”09:00 </a:t>
            </a:r>
            <a:r>
              <a:rPr lang="zh-CN" altLang="en-US" sz="2400" dirty="0"/>
              <a:t>刘备</a:t>
            </a:r>
            <a:r>
              <a:rPr lang="en-US" altLang="zh-CN" sz="2400" dirty="0"/>
              <a:t>”,”11:00 </a:t>
            </a:r>
            <a:r>
              <a:rPr lang="zh-CN" altLang="en-US" sz="2400" dirty="0"/>
              <a:t>赵小涵</a:t>
            </a:r>
            <a:r>
              <a:rPr lang="en-US" altLang="zh-CN" sz="2400" dirty="0"/>
              <a:t>”,”15:00 </a:t>
            </a:r>
            <a:r>
              <a:rPr lang="zh-CN" altLang="en-US" sz="2400" dirty="0"/>
              <a:t>孙旋</a:t>
            </a:r>
            <a:r>
              <a:rPr lang="en-US" altLang="zh-CN" sz="2400" dirty="0"/>
              <a:t>”,”10:00 </a:t>
            </a:r>
            <a:r>
              <a:rPr lang="zh-CN" altLang="en-US" sz="2400" dirty="0"/>
              <a:t>周薇</a:t>
            </a:r>
            <a:r>
              <a:rPr lang="en-US" altLang="zh-CN" sz="2400" dirty="0"/>
              <a:t>”,”14:00 </a:t>
            </a:r>
            <a:r>
              <a:rPr lang="zh-CN" altLang="en-US" sz="2400" dirty="0"/>
              <a:t>徐光</a:t>
            </a:r>
            <a:r>
              <a:rPr lang="en-US" altLang="zh-CN" sz="2400" dirty="0"/>
              <a:t>”,”16:00 </a:t>
            </a:r>
            <a:r>
              <a:rPr lang="zh-CN" altLang="en-US" sz="2400" dirty="0"/>
              <a:t>沈腾</a:t>
            </a:r>
            <a:r>
              <a:rPr lang="en-US" altLang="zh-CN" sz="2400" dirty="0"/>
              <a:t>”]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3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437540" y="164487"/>
              <a:ext cx="1008609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编程</a:t>
              </a:r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463" y="2600633"/>
            <a:ext cx="3094840" cy="4013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1221760" y="1466219"/>
            <a:ext cx="7833107" cy="1134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期末考试结束了，老师在统计学生成绩，请把老师统计的学生成绩按照从高到底排序，并打印出来。</a:t>
            </a:r>
            <a:endParaRPr lang="en-US" altLang="zh-CN" sz="2400" dirty="0"/>
          </a:p>
        </p:txBody>
      </p:sp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3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437540" y="164487"/>
              <a:ext cx="1008609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编程</a:t>
              </a:r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11" y="3384382"/>
            <a:ext cx="2678299" cy="3473618"/>
          </a:xfrm>
          <a:prstGeom prst="rect">
            <a:avLst/>
          </a:prstGeom>
        </p:spPr>
      </p:pic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9244695" y="1875419"/>
          <a:ext cx="2183741" cy="402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05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8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816">
                <a:tc>
                  <a:txBody>
                    <a:bodyPr/>
                    <a:lstStyle/>
                    <a:p>
                      <a:r>
                        <a:rPr lang="zh-CN" altLang="en-US" dirty="0"/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成绩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816">
                <a:tc>
                  <a:txBody>
                    <a:bodyPr/>
                    <a:lstStyle/>
                    <a:p>
                      <a:r>
                        <a:rPr lang="zh-CN" altLang="en-US" dirty="0"/>
                        <a:t>李小六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816">
                <a:tc>
                  <a:txBody>
                    <a:bodyPr/>
                    <a:lstStyle/>
                    <a:p>
                      <a:r>
                        <a:rPr lang="zh-CN" altLang="en-US" dirty="0"/>
                        <a:t>王大花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816">
                <a:tc>
                  <a:txBody>
                    <a:bodyPr/>
                    <a:lstStyle/>
                    <a:p>
                      <a:r>
                        <a:rPr lang="zh-CN" altLang="en-US" dirty="0"/>
                        <a:t>孙明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816">
                <a:tc>
                  <a:txBody>
                    <a:bodyPr/>
                    <a:lstStyle/>
                    <a:p>
                      <a:r>
                        <a:rPr lang="zh-CN" altLang="en-US" dirty="0"/>
                        <a:t>刘备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816">
                <a:tc>
                  <a:txBody>
                    <a:bodyPr/>
                    <a:lstStyle/>
                    <a:p>
                      <a:r>
                        <a:rPr lang="zh-CN" altLang="en-US" dirty="0"/>
                        <a:t>赵小涵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1816">
                <a:tc>
                  <a:txBody>
                    <a:bodyPr/>
                    <a:lstStyle/>
                    <a:p>
                      <a:r>
                        <a:rPr lang="zh-CN" altLang="en-US" dirty="0"/>
                        <a:t>孙璇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1816">
                <a:tc>
                  <a:txBody>
                    <a:bodyPr/>
                    <a:lstStyle/>
                    <a:p>
                      <a:r>
                        <a:rPr lang="zh-CN" altLang="en-US" dirty="0"/>
                        <a:t>周薇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816">
                <a:tc>
                  <a:txBody>
                    <a:bodyPr/>
                    <a:lstStyle/>
                    <a:p>
                      <a:r>
                        <a:rPr lang="zh-CN" altLang="en-US" dirty="0"/>
                        <a:t>徐光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1816">
                <a:tc>
                  <a:txBody>
                    <a:bodyPr/>
                    <a:lstStyle/>
                    <a:p>
                      <a:r>
                        <a:rPr lang="zh-CN" altLang="en-US" dirty="0"/>
                        <a:t>沈腾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1816">
                <a:tc>
                  <a:txBody>
                    <a:bodyPr/>
                    <a:lstStyle/>
                    <a:p>
                      <a:r>
                        <a:rPr lang="zh-CN" altLang="en-US" dirty="0"/>
                        <a:t>黄琦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975360" y="2692965"/>
            <a:ext cx="5803994" cy="116713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7585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altLang="zh-CN" sz="7585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/>
          <a:srcRect l="46640" t="20132"/>
          <a:stretch>
            <a:fillRect/>
          </a:stretch>
        </p:blipFill>
        <p:spPr bwMode="auto">
          <a:xfrm>
            <a:off x="5928925" y="1585149"/>
            <a:ext cx="6263075" cy="527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5" name="图片 3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16" y="152212"/>
            <a:ext cx="1639146" cy="163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本框 5"/>
          <p:cNvSpPr txBox="1"/>
          <p:nvPr/>
        </p:nvSpPr>
        <p:spPr>
          <a:xfrm>
            <a:off x="1929765" y="4244975"/>
            <a:ext cx="4412615" cy="1026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705"/>
              <a:t>其他更好玩的热点资讯</a:t>
            </a:r>
            <a:br>
              <a:rPr lang="zh-CN" altLang="en-US" sz="1705"/>
            </a:br>
            <a:r>
              <a:rPr lang="zh-CN" altLang="en-US" sz="1705"/>
              <a:t>请手动关注微信公众号：</a:t>
            </a:r>
          </a:p>
          <a:p>
            <a:pPr algn="ctr"/>
            <a:r>
              <a:rPr lang="en-US" altLang="zh-CN" sz="2655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Ablock</a:t>
            </a:r>
            <a:r>
              <a:rPr lang="zh-CN" altLang="en-US" sz="2655"/>
              <a:t>创客教育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200" y="4244975"/>
            <a:ext cx="1384300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800" y="5257800"/>
            <a:ext cx="291465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899"/>
                            </p:stCondLst>
                            <p:childTnLst>
                              <p:par>
                                <p:cTn id="1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1" grpId="1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1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025568" y="164487"/>
              <a:ext cx="1832553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知识回顾</a:t>
              </a:r>
            </a:p>
          </p:txBody>
        </p:sp>
        <p:sp>
          <p:nvSpPr>
            <p:cNvPr id="2" name="矩形 1"/>
            <p:cNvSpPr/>
            <p:nvPr/>
          </p:nvSpPr>
          <p:spPr>
            <a:xfrm>
              <a:off x="696289" y="142262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1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5026203" y="142262"/>
              <a:ext cx="1832553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知识回顾</a:t>
              </a:r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0627" y="3497219"/>
            <a:ext cx="2421373" cy="314039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465370" y="1837809"/>
            <a:ext cx="8952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列表</a:t>
            </a:r>
            <a:r>
              <a:rPr lang="en-US" altLang="zh-CN" sz="2800" dirty="0"/>
              <a:t>s = [22,34,56,45,33,45]</a:t>
            </a:r>
            <a:r>
              <a:rPr lang="zh-CN" altLang="en-US" sz="2800" dirty="0"/>
              <a:t> ，反转列表</a:t>
            </a:r>
            <a:r>
              <a:rPr lang="en-US" altLang="zh-CN" sz="2800" dirty="0"/>
              <a:t>s</a:t>
            </a:r>
            <a:endParaRPr lang="zh-CN" altLang="en-US" sz="2800" dirty="0"/>
          </a:p>
        </p:txBody>
      </p:sp>
      <p:sp>
        <p:nvSpPr>
          <p:cNvPr id="60" name="TextBox 59"/>
          <p:cNvSpPr txBox="1"/>
          <p:nvPr/>
        </p:nvSpPr>
        <p:spPr>
          <a:xfrm>
            <a:off x="2293815" y="3980419"/>
            <a:ext cx="74768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EE7D16"/>
                </a:solidFill>
              </a:rPr>
              <a:t>答案：</a:t>
            </a:r>
            <a:r>
              <a:rPr lang="en-US" altLang="zh-CN" sz="2800" dirty="0">
                <a:solidFill>
                  <a:srgbClr val="EE7D16"/>
                </a:solidFill>
              </a:rPr>
              <a:t>s.reverse()</a:t>
            </a:r>
          </a:p>
          <a:p>
            <a:endParaRPr lang="en-US" altLang="zh-CN" sz="2800" dirty="0">
              <a:solidFill>
                <a:srgbClr val="EE7D16"/>
              </a:solidFill>
            </a:endParaRPr>
          </a:p>
          <a:p>
            <a:r>
              <a:rPr lang="zh-CN" altLang="en-US" sz="2800" dirty="0"/>
              <a:t>反转序列</a:t>
            </a:r>
            <a:r>
              <a:rPr lang="en-US" altLang="zh-CN" sz="2800" dirty="0">
                <a:solidFill>
                  <a:srgbClr val="FF0000"/>
                </a:solidFill>
              </a:rPr>
              <a:t>s.reverse()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2545" y="851535"/>
            <a:ext cx="8886825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1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025568" y="164487"/>
              <a:ext cx="1832553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知识回顾</a:t>
              </a:r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0627" y="3497219"/>
            <a:ext cx="2421373" cy="314039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465370" y="1837809"/>
            <a:ext cx="8952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列表</a:t>
            </a:r>
            <a:r>
              <a:rPr lang="en-US" altLang="zh-CN" sz="2800" dirty="0"/>
              <a:t>s = [22,34,56,45,33,45],</a:t>
            </a:r>
            <a:r>
              <a:rPr lang="zh-CN" altLang="en-US" sz="2800" dirty="0"/>
              <a:t>将索引为</a:t>
            </a:r>
            <a:r>
              <a:rPr lang="en-US" altLang="zh-CN" sz="2800" dirty="0"/>
              <a:t>3</a:t>
            </a:r>
            <a:r>
              <a:rPr lang="zh-CN" altLang="en-US" sz="2800" dirty="0"/>
              <a:t>的元素改为</a:t>
            </a:r>
            <a:r>
              <a:rPr lang="en-US" altLang="zh-CN" sz="2800" dirty="0"/>
              <a:t>100</a:t>
            </a:r>
            <a:endParaRPr lang="zh-CN" altLang="en-US" sz="2800" dirty="0"/>
          </a:p>
        </p:txBody>
      </p:sp>
      <p:sp>
        <p:nvSpPr>
          <p:cNvPr id="60" name="TextBox 59"/>
          <p:cNvSpPr txBox="1"/>
          <p:nvPr/>
        </p:nvSpPr>
        <p:spPr>
          <a:xfrm>
            <a:off x="2293815" y="4185371"/>
            <a:ext cx="59042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EE7D16"/>
                </a:solidFill>
              </a:rPr>
              <a:t>答案：</a:t>
            </a:r>
            <a:r>
              <a:rPr lang="en-US" altLang="zh-CN" sz="2800" dirty="0">
                <a:solidFill>
                  <a:srgbClr val="EE7D16"/>
                </a:solidFill>
              </a:rPr>
              <a:t>s[3]=100</a:t>
            </a:r>
          </a:p>
          <a:p>
            <a:endParaRPr lang="en-US" altLang="zh-CN" sz="2800" dirty="0">
              <a:solidFill>
                <a:srgbClr val="EE7D16"/>
              </a:solidFill>
            </a:endParaRPr>
          </a:p>
          <a:p>
            <a:r>
              <a:rPr lang="zh-CN" altLang="en-US" sz="2800" dirty="0">
                <a:solidFill>
                  <a:srgbClr val="EE7D16"/>
                </a:solidFill>
              </a:rPr>
              <a:t>           </a:t>
            </a:r>
            <a:r>
              <a:rPr lang="zh-CN" altLang="en-US" sz="2800" dirty="0">
                <a:solidFill>
                  <a:schemeClr val="accent2"/>
                </a:solidFill>
              </a:rPr>
              <a:t>改变某个元素值</a:t>
            </a:r>
            <a:r>
              <a:rPr lang="en-US" altLang="zh-CN" sz="2800" dirty="0">
                <a:solidFill>
                  <a:schemeClr val="accent2"/>
                </a:solidFill>
              </a:rPr>
              <a:t>s[i]=x</a:t>
            </a:r>
            <a:endParaRPr lang="zh-CN" altLang="en-US" sz="28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1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025568" y="164487"/>
              <a:ext cx="1832553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知识回顾</a:t>
              </a:r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0627" y="3497219"/>
            <a:ext cx="2421373" cy="314039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465370" y="1837809"/>
            <a:ext cx="8952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列表</a:t>
            </a:r>
            <a:r>
              <a:rPr lang="en-US" altLang="zh-CN" sz="2800" dirty="0"/>
              <a:t>s = [22,34,56,45,33,45],</a:t>
            </a:r>
            <a:r>
              <a:rPr lang="zh-CN" altLang="en-US" sz="2800" dirty="0"/>
              <a:t>将前三个元素改为</a:t>
            </a:r>
            <a:r>
              <a:rPr lang="en-US" altLang="zh-CN" sz="2800" dirty="0"/>
              <a:t>100</a:t>
            </a:r>
            <a:endParaRPr lang="zh-CN" altLang="en-US" sz="2800" dirty="0"/>
          </a:p>
        </p:txBody>
      </p:sp>
      <p:sp>
        <p:nvSpPr>
          <p:cNvPr id="60" name="TextBox 59"/>
          <p:cNvSpPr txBox="1"/>
          <p:nvPr/>
        </p:nvSpPr>
        <p:spPr>
          <a:xfrm>
            <a:off x="2293815" y="4185371"/>
            <a:ext cx="59042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EE7D16"/>
                </a:solidFill>
              </a:rPr>
              <a:t>答案：</a:t>
            </a:r>
            <a:r>
              <a:rPr lang="en-US" altLang="zh-CN" sz="2800" dirty="0">
                <a:solidFill>
                  <a:srgbClr val="EE7D16"/>
                </a:solidFill>
              </a:rPr>
              <a:t>s[0:3]=100</a:t>
            </a:r>
          </a:p>
          <a:p>
            <a:endParaRPr lang="en-US" altLang="zh-CN" sz="2800" dirty="0">
              <a:solidFill>
                <a:srgbClr val="EE7D16"/>
              </a:solidFill>
            </a:endParaRPr>
          </a:p>
          <a:p>
            <a:r>
              <a:rPr lang="zh-CN" altLang="en-US" sz="2800" dirty="0"/>
              <a:t>改变特定范围元素值</a:t>
            </a:r>
            <a:r>
              <a:rPr lang="en-US" altLang="zh-CN" sz="2800" dirty="0">
                <a:solidFill>
                  <a:srgbClr val="FF0000"/>
                </a:solidFill>
              </a:rPr>
              <a:t>s[i:j]=t</a:t>
            </a:r>
            <a:r>
              <a:rPr lang="zh-CN" altLang="en-US" sz="2800" dirty="0"/>
              <a:t>和</a:t>
            </a:r>
            <a:r>
              <a:rPr lang="en-US" altLang="zh-CN" sz="2800" dirty="0">
                <a:solidFill>
                  <a:srgbClr val="FF0000"/>
                </a:solidFill>
              </a:rPr>
              <a:t>s[i:j:k]=t</a:t>
            </a:r>
            <a:endParaRPr lang="zh-CN" altLang="en-US" sz="2800" dirty="0">
              <a:solidFill>
                <a:srgbClr val="FF0000"/>
              </a:solidFill>
            </a:endParaRPr>
          </a:p>
          <a:p>
            <a:endParaRPr lang="zh-CN" altLang="en-US" sz="28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1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025568" y="164487"/>
              <a:ext cx="1832553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知识回顾</a:t>
              </a:r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0627" y="3497219"/>
            <a:ext cx="2421373" cy="314039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465370" y="1837809"/>
            <a:ext cx="8952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列表</a:t>
            </a:r>
            <a:r>
              <a:rPr lang="en-US" altLang="zh-CN" sz="2800" dirty="0"/>
              <a:t>s = [22,34,56,45,33,45],</a:t>
            </a:r>
            <a:r>
              <a:rPr lang="zh-CN" altLang="en-US" sz="2800" dirty="0"/>
              <a:t>删除索引为</a:t>
            </a:r>
            <a:r>
              <a:rPr lang="en-US" altLang="zh-CN" sz="2800" dirty="0"/>
              <a:t>2</a:t>
            </a:r>
            <a:r>
              <a:rPr lang="zh-CN" altLang="en-US" sz="2800" dirty="0"/>
              <a:t>的元素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293815" y="3980419"/>
            <a:ext cx="74768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EE7D16"/>
                </a:solidFill>
              </a:rPr>
              <a:t>答案：</a:t>
            </a:r>
            <a:r>
              <a:rPr lang="en-US" altLang="zh-CN" sz="2800" dirty="0">
                <a:solidFill>
                  <a:srgbClr val="EE7D16"/>
                </a:solidFill>
              </a:rPr>
              <a:t>del s[2]</a:t>
            </a:r>
          </a:p>
          <a:p>
            <a:endParaRPr lang="en-US" altLang="zh-CN" sz="2800" dirty="0">
              <a:solidFill>
                <a:srgbClr val="EE7D16"/>
              </a:solidFill>
            </a:endParaRPr>
          </a:p>
          <a:p>
            <a:r>
              <a:rPr lang="zh-CN" altLang="en-US" sz="2800" dirty="0"/>
              <a:t>删除元素</a:t>
            </a:r>
            <a:r>
              <a:rPr lang="en-US" altLang="zh-CN" sz="2800" dirty="0">
                <a:solidFill>
                  <a:srgbClr val="FF0000"/>
                </a:solidFill>
              </a:rPr>
              <a:t>del s[i]</a:t>
            </a:r>
            <a:r>
              <a:rPr lang="zh-CN" altLang="en-US" sz="2800" dirty="0">
                <a:solidFill>
                  <a:srgbClr val="FF0000"/>
                </a:solidFill>
              </a:rPr>
              <a:t>、</a:t>
            </a:r>
            <a:r>
              <a:rPr lang="en-US" altLang="zh-CN" sz="2800" dirty="0">
                <a:solidFill>
                  <a:srgbClr val="FF0000"/>
                </a:solidFill>
              </a:rPr>
              <a:t>del s[i:j]</a:t>
            </a:r>
            <a:r>
              <a:rPr lang="zh-CN" altLang="en-US" sz="2800" dirty="0">
                <a:solidFill>
                  <a:srgbClr val="FF0000"/>
                </a:solidFill>
              </a:rPr>
              <a:t>、</a:t>
            </a:r>
            <a:r>
              <a:rPr lang="en-US" altLang="zh-CN" sz="2800" dirty="0">
                <a:solidFill>
                  <a:srgbClr val="FF0000"/>
                </a:solidFill>
              </a:rPr>
              <a:t>del s[i:j:k]</a:t>
            </a:r>
            <a:r>
              <a:rPr lang="zh-CN" altLang="en-US" sz="2800" dirty="0">
                <a:solidFill>
                  <a:srgbClr val="FF0000"/>
                </a:solidFill>
              </a:rPr>
              <a:t>、</a:t>
            </a:r>
            <a:r>
              <a:rPr lang="en-US" altLang="zh-CN" sz="2800" dirty="0">
                <a:solidFill>
                  <a:srgbClr val="FF0000"/>
                </a:solidFill>
              </a:rPr>
              <a:t>s.remove(x)</a:t>
            </a:r>
            <a:r>
              <a:rPr lang="zh-CN" altLang="en-US" sz="2800" dirty="0">
                <a:solidFill>
                  <a:srgbClr val="FF0000"/>
                </a:solidFill>
              </a:rPr>
              <a:t>、</a:t>
            </a:r>
            <a:r>
              <a:rPr lang="en-US" altLang="zh-CN" sz="2800" dirty="0">
                <a:solidFill>
                  <a:srgbClr val="FF0000"/>
                </a:solidFill>
              </a:rPr>
              <a:t>s.clear()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1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025568" y="164487"/>
              <a:ext cx="1832553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知识回顾</a:t>
              </a:r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0627" y="3497219"/>
            <a:ext cx="2421373" cy="314039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465370" y="1837809"/>
            <a:ext cx="8952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列表</a:t>
            </a:r>
            <a:r>
              <a:rPr lang="en-US" altLang="zh-CN" sz="2800" dirty="0"/>
              <a:t>s = [22,34,56,45,33,45],</a:t>
            </a:r>
            <a:r>
              <a:rPr lang="zh-CN" altLang="en-US" sz="2800" dirty="0"/>
              <a:t>在列表的结尾追加元素</a:t>
            </a:r>
            <a:r>
              <a:rPr lang="en-US" altLang="zh-CN" sz="2800" dirty="0"/>
              <a:t>50</a:t>
            </a:r>
            <a:endParaRPr lang="zh-CN" altLang="en-US" sz="2800" dirty="0"/>
          </a:p>
        </p:txBody>
      </p:sp>
      <p:sp>
        <p:nvSpPr>
          <p:cNvPr id="60" name="TextBox 59"/>
          <p:cNvSpPr txBox="1"/>
          <p:nvPr/>
        </p:nvSpPr>
        <p:spPr>
          <a:xfrm>
            <a:off x="2293815" y="3980419"/>
            <a:ext cx="74768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EE7D16"/>
                </a:solidFill>
              </a:rPr>
              <a:t>答案：</a:t>
            </a:r>
            <a:r>
              <a:rPr lang="en-US" altLang="zh-CN" sz="2800" dirty="0">
                <a:solidFill>
                  <a:srgbClr val="EE7D16"/>
                </a:solidFill>
              </a:rPr>
              <a:t>s.append(50)</a:t>
            </a:r>
          </a:p>
          <a:p>
            <a:endParaRPr lang="en-US" altLang="zh-CN" sz="2800" dirty="0">
              <a:solidFill>
                <a:srgbClr val="EE7D16"/>
              </a:solidFill>
            </a:endParaRPr>
          </a:p>
          <a:p>
            <a:r>
              <a:rPr lang="zh-CN" altLang="en-US" sz="2800" dirty="0"/>
              <a:t>追加元素</a:t>
            </a:r>
            <a:r>
              <a:rPr lang="en-US" altLang="zh-CN" sz="2800" dirty="0">
                <a:solidFill>
                  <a:srgbClr val="FF0000"/>
                </a:solidFill>
              </a:rPr>
              <a:t>s.append(x)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1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025568" y="164487"/>
              <a:ext cx="1832553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知识回顾</a:t>
              </a:r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0627" y="3497219"/>
            <a:ext cx="2421373" cy="314039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465370" y="1837809"/>
            <a:ext cx="89529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列表</a:t>
            </a:r>
            <a:r>
              <a:rPr lang="en-US" altLang="zh-CN" sz="2800" dirty="0"/>
              <a:t>s = [22,34,56,45,33,45],</a:t>
            </a:r>
            <a:r>
              <a:rPr lang="zh-CN" altLang="en-US" sz="2800" dirty="0"/>
              <a:t>扩展序列，在元素末尾增加</a:t>
            </a:r>
            <a:r>
              <a:rPr lang="en-US" altLang="zh-CN" sz="2800" dirty="0"/>
              <a:t>[60,70]</a:t>
            </a:r>
            <a:endParaRPr lang="zh-CN" altLang="en-US" sz="2800" dirty="0"/>
          </a:p>
        </p:txBody>
      </p:sp>
      <p:sp>
        <p:nvSpPr>
          <p:cNvPr id="60" name="TextBox 59"/>
          <p:cNvSpPr txBox="1"/>
          <p:nvPr/>
        </p:nvSpPr>
        <p:spPr>
          <a:xfrm>
            <a:off x="2293815" y="3980419"/>
            <a:ext cx="74768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EE7D16"/>
                </a:solidFill>
              </a:rPr>
              <a:t>答案：</a:t>
            </a:r>
            <a:r>
              <a:rPr lang="en-US" altLang="zh-CN" sz="2800" dirty="0">
                <a:solidFill>
                  <a:srgbClr val="EE7D16"/>
                </a:solidFill>
              </a:rPr>
              <a:t>s.extend([60,70])</a:t>
            </a:r>
          </a:p>
          <a:p>
            <a:endParaRPr lang="en-US" altLang="zh-CN" sz="2800" dirty="0">
              <a:solidFill>
                <a:srgbClr val="EE7D16"/>
              </a:solidFill>
            </a:endParaRPr>
          </a:p>
          <a:p>
            <a:r>
              <a:rPr lang="zh-CN" altLang="en-US" sz="2800" dirty="0"/>
              <a:t>扩展序列</a:t>
            </a:r>
            <a:r>
              <a:rPr lang="en-US" altLang="zh-CN" sz="2800" dirty="0">
                <a:solidFill>
                  <a:srgbClr val="FF0000"/>
                </a:solidFill>
              </a:rPr>
              <a:t>s.extend(x)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1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025568" y="164487"/>
              <a:ext cx="1832553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知识回顾</a:t>
              </a:r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0627" y="3497219"/>
            <a:ext cx="2421373" cy="314039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465370" y="1837809"/>
            <a:ext cx="89529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列表</a:t>
            </a:r>
            <a:r>
              <a:rPr lang="en-US" altLang="zh-CN" sz="2800" dirty="0"/>
              <a:t>s = [22,34,56,45,33,45]</a:t>
            </a:r>
            <a:r>
              <a:rPr lang="zh-CN" altLang="en-US" sz="2800" dirty="0"/>
              <a:t> ，在索引为</a:t>
            </a:r>
            <a:r>
              <a:rPr lang="en-US" altLang="zh-CN" sz="2800" dirty="0"/>
              <a:t>3</a:t>
            </a:r>
            <a:r>
              <a:rPr lang="zh-CN" altLang="en-US" sz="2800" dirty="0"/>
              <a:t>的位置插入元素</a:t>
            </a:r>
            <a:r>
              <a:rPr lang="en-US" altLang="zh-CN" sz="2800" dirty="0"/>
              <a:t>20</a:t>
            </a:r>
            <a:endParaRPr lang="zh-CN" altLang="en-US" sz="2800" dirty="0"/>
          </a:p>
        </p:txBody>
      </p:sp>
      <p:sp>
        <p:nvSpPr>
          <p:cNvPr id="60" name="TextBox 59"/>
          <p:cNvSpPr txBox="1"/>
          <p:nvPr/>
        </p:nvSpPr>
        <p:spPr>
          <a:xfrm>
            <a:off x="2293815" y="3980419"/>
            <a:ext cx="74768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EE7D16"/>
                </a:solidFill>
              </a:rPr>
              <a:t>答案：</a:t>
            </a:r>
            <a:r>
              <a:rPr lang="en-US" altLang="zh-CN" sz="2800" dirty="0">
                <a:solidFill>
                  <a:srgbClr val="EE7D16"/>
                </a:solidFill>
              </a:rPr>
              <a:t>s.insert(3,20)</a:t>
            </a:r>
          </a:p>
          <a:p>
            <a:endParaRPr lang="en-US" altLang="zh-CN" sz="2800" dirty="0">
              <a:solidFill>
                <a:srgbClr val="EE7D16"/>
              </a:solidFill>
            </a:endParaRPr>
          </a:p>
          <a:p>
            <a:r>
              <a:rPr lang="zh-CN" altLang="en-US" sz="2800" dirty="0"/>
              <a:t>插入元素</a:t>
            </a:r>
            <a:r>
              <a:rPr lang="en-US" altLang="zh-CN" sz="2800" dirty="0">
                <a:solidFill>
                  <a:srgbClr val="FF0000"/>
                </a:solidFill>
              </a:rPr>
              <a:t>s.insert(i,x)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THINKCELLUNDODONOTDELETE" val="0"/>
  <p:tag name="ISLIDE.THEME" val="75e40d2f-30b3-49f7-b9bb-f0631459a692"/>
  <p:tag name="ISLIDE.GUIDESSETTING" val="{&quot;Id&quot;:null,&quot;Name&quot;:&quot;正常&quot;,&quot;HeaderHeight&quot;:15.0,&quot;FooterHeight&quot;:9.0,&quot;SideMargin&quot;:5.5,&quot;TopMargin&quot;:0.0,&quot;BottomMargin&quot;:0.0,&quot;IntervalMargin&quot;:1.5,&quot;SettingType&quot;:&quot;System&quot;}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1465CF"/>
      </a:accent1>
      <a:accent2>
        <a:srgbClr val="181863"/>
      </a:accent2>
      <a:accent3>
        <a:srgbClr val="9EC300"/>
      </a:accent3>
      <a:accent4>
        <a:srgbClr val="F3AA05"/>
      </a:accent4>
      <a:accent5>
        <a:srgbClr val="FF3C0C"/>
      </a:accent5>
      <a:accent6>
        <a:srgbClr val="9EC300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18</TotalTime>
  <Words>1135</Words>
  <Application>Microsoft Office PowerPoint</Application>
  <PresentationFormat>宽屏</PresentationFormat>
  <Paragraphs>203</Paragraphs>
  <Slides>25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Adobe Gothic Std B</vt:lpstr>
      <vt:lpstr>微软雅黑</vt:lpstr>
      <vt:lpstr>Arial</vt:lpstr>
      <vt:lpstr>Calibri</vt:lpstr>
      <vt:lpstr>Segoe UI Semibold</vt:lpstr>
      <vt:lpstr>Vrinda</vt:lpstr>
      <vt:lpstr>主题5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南大Ablock蜘蛛侠编程</Manager>
  <Company>南大Ablock蜘蛛侠编程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南大Ablock蜘蛛侠编程</dc:title>
  <dc:subject>南大Ablock蜘蛛侠编程</dc:subject>
  <dc:creator>南大Ablock蜘蛛侠编程</dc:creator>
  <cp:lastModifiedBy>O365</cp:lastModifiedBy>
  <cp:revision>437</cp:revision>
  <cp:lastPrinted>2018-10-24T16:00:00Z</cp:lastPrinted>
  <dcterms:created xsi:type="dcterms:W3CDTF">2018-10-24T16:00:00Z</dcterms:created>
  <dcterms:modified xsi:type="dcterms:W3CDTF">2021-07-12T08:53:50Z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KSOProductBuildVer">
    <vt:lpwstr>2052-11.1.0.9998</vt:lpwstr>
  </property>
</Properties>
</file>