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505" r:id="rId2"/>
    <p:sldId id="307" r:id="rId3"/>
    <p:sldId id="466" r:id="rId4"/>
    <p:sldId id="489" r:id="rId5"/>
    <p:sldId id="432" r:id="rId6"/>
    <p:sldId id="480" r:id="rId7"/>
    <p:sldId id="467" r:id="rId8"/>
    <p:sldId id="468" r:id="rId9"/>
    <p:sldId id="499" r:id="rId10"/>
    <p:sldId id="469" r:id="rId11"/>
    <p:sldId id="475" r:id="rId12"/>
    <p:sldId id="452" r:id="rId13"/>
    <p:sldId id="504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SwktwGjOzYgFWoTXK4GTwA==" hashData="B+XLTY2nCbNc0Ejv9edgRYNWGV4="/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orient="horz" pos="648">
          <p15:clr>
            <a:srgbClr val="A4A3A4"/>
          </p15:clr>
        </p15:guide>
        <p15:guide id="3" orient="horz" pos="698">
          <p15:clr>
            <a:srgbClr val="A4A3A4"/>
          </p15:clr>
        </p15:guide>
        <p15:guide id="4" orient="horz" pos="3932">
          <p15:clr>
            <a:srgbClr val="A4A3A4"/>
          </p15:clr>
        </p15:guide>
        <p15:guide id="5" pos="4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5CF"/>
    <a:srgbClr val="EE7D16"/>
    <a:srgbClr val="EE7D19"/>
    <a:srgbClr val="D76213"/>
    <a:srgbClr val="ED7D31"/>
    <a:srgbClr val="FFC000"/>
    <a:srgbClr val="00B0F0"/>
    <a:srgbClr val="FFC108"/>
    <a:srgbClr val="FFF7EA"/>
    <a:srgbClr val="146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3" autoAdjust="0"/>
    <p:restoredTop sz="95271" autoAdjust="0"/>
  </p:normalViewPr>
  <p:slideViewPr>
    <p:cSldViewPr snapToGrid="0">
      <p:cViewPr varScale="1">
        <p:scale>
          <a:sx n="68" d="100"/>
          <a:sy n="68" d="100"/>
        </p:scale>
        <p:origin x="876" y="60"/>
      </p:cViewPr>
      <p:guideLst>
        <p:guide orient="horz" pos="2319"/>
        <p:guide orient="horz" pos="648"/>
        <p:guide orient="horz" pos="698"/>
        <p:guide orient="horz" pos="3932"/>
        <p:guide pos="4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  <a:t>13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学习目标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项目讨论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1771932"/>
            <a:ext cx="10858500" cy="4463768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4105275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660400" y="1771932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巩固扩展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38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</a:t>
            </a:r>
            <a:r>
              <a:rPr lang="zh-CN" altLang="en-US" sz="251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字符串格式化</a:t>
            </a:r>
            <a:endParaRPr lang="zh-CN" altLang="en-US" sz="2515" b="1" dirty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等级考试二级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535589" y="1507235"/>
            <a:ext cx="8624028" cy="3871293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948471" y="1651050"/>
            <a:ext cx="821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E7D16"/>
                </a:solidFill>
              </a:rPr>
              <a:t>编写一个帮助老师进行学生名单和成绩一一对应起来，并且输出在一行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06" y="2120090"/>
            <a:ext cx="2740609" cy="36990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6659" y="3461802"/>
            <a:ext cx="8142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name = ("</a:t>
            </a:r>
            <a:r>
              <a:rPr lang="zh-CN" altLang="en-US" sz="2000" dirty="0"/>
              <a:t>张三</a:t>
            </a:r>
            <a:r>
              <a:rPr lang="en-US" altLang="zh-CN" sz="2000" dirty="0"/>
              <a:t>","</a:t>
            </a:r>
            <a:r>
              <a:rPr lang="zh-CN" altLang="en-US" sz="2000" dirty="0"/>
              <a:t>李四</a:t>
            </a:r>
            <a:r>
              <a:rPr lang="en-US" altLang="zh-CN" sz="2000" dirty="0"/>
              <a:t>","</a:t>
            </a:r>
            <a:r>
              <a:rPr lang="zh-CN" altLang="en-US" sz="2000" dirty="0"/>
              <a:t>王二小</a:t>
            </a:r>
            <a:r>
              <a:rPr lang="en-US" altLang="zh-CN" sz="2000" dirty="0"/>
              <a:t>","</a:t>
            </a:r>
            <a:r>
              <a:rPr lang="zh-CN" altLang="en-US" sz="2000" dirty="0"/>
              <a:t>马云</a:t>
            </a:r>
            <a:r>
              <a:rPr lang="en-US" altLang="zh-CN" sz="2000" dirty="0"/>
              <a:t>","</a:t>
            </a:r>
            <a:r>
              <a:rPr lang="zh-CN" altLang="en-US" sz="2000" dirty="0"/>
              <a:t>张三丰</a:t>
            </a:r>
            <a:r>
              <a:rPr lang="en-US" altLang="zh-CN" sz="2000" dirty="0"/>
              <a:t>","</a:t>
            </a:r>
            <a:r>
              <a:rPr lang="zh-CN" altLang="en-US" sz="2000" dirty="0"/>
              <a:t>马琦</a:t>
            </a:r>
            <a:r>
              <a:rPr lang="en-US" altLang="zh-CN" sz="2000" dirty="0"/>
              <a:t>","</a:t>
            </a:r>
            <a:r>
              <a:rPr lang="zh-CN" altLang="en-US" sz="2000" dirty="0"/>
              <a:t>李丽</a:t>
            </a:r>
            <a:r>
              <a:rPr lang="en-US" altLang="zh-CN" sz="2000" dirty="0"/>
              <a:t>","</a:t>
            </a:r>
            <a:r>
              <a:rPr lang="zh-CN" altLang="en-US" sz="2000" dirty="0"/>
              <a:t>关羽</a:t>
            </a:r>
            <a:r>
              <a:rPr lang="en-US" altLang="zh-CN" sz="2000" dirty="0"/>
              <a:t>")</a:t>
            </a:r>
          </a:p>
          <a:p>
            <a:r>
              <a:rPr lang="en-US" altLang="zh-CN" sz="2000" dirty="0"/>
              <a:t>math = [90,78,88,75,98,96,89,97]</a:t>
            </a:r>
          </a:p>
          <a:p>
            <a:r>
              <a:rPr lang="en-US" altLang="zh-CN" sz="2000" dirty="0"/>
              <a:t>chinese = [98,92,83,90,96,92,95,98]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535589" y="1507235"/>
            <a:ext cx="8624028" cy="3871293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948471" y="1651050"/>
            <a:ext cx="821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E7D16"/>
                </a:solidFill>
              </a:rPr>
              <a:t>编写一个帮助老师进行学生名单和成绩一一对应起来，并且输出在一行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06" y="2120090"/>
            <a:ext cx="2740609" cy="3699085"/>
          </a:xfrm>
          <a:prstGeom prst="rect">
            <a:avLst/>
          </a:prstGeom>
        </p:spPr>
      </p:pic>
      <p:pic>
        <p:nvPicPr>
          <p:cNvPr id="3074" name="Picture 2" descr="C:\Users\ADMINI~1.USE\AppData\Local\Temp\WeChat Files\4ead6f19c00e38d9061d88b021160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7" y="2888393"/>
            <a:ext cx="8383171" cy="216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0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小结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55" y="1445686"/>
            <a:ext cx="2870200" cy="387399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1302435" y="1625588"/>
            <a:ext cx="7571799" cy="399168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99135" y="2367022"/>
            <a:ext cx="35557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EE7D19"/>
                </a:solidFill>
              </a:rPr>
              <a:t>常见的转义字符</a:t>
            </a:r>
            <a:endParaRPr lang="en-US" altLang="zh-CN" sz="2800" dirty="0">
              <a:solidFill>
                <a:srgbClr val="EE7D1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EE7D19"/>
                </a:solidFill>
              </a:rPr>
              <a:t>常见的格式化方式</a:t>
            </a:r>
            <a:endParaRPr lang="en-US" altLang="zh-CN" sz="2800" dirty="0">
              <a:solidFill>
                <a:srgbClr val="EE7D1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EE7D19"/>
                </a:solidFill>
              </a:rPr>
              <a:t>字符串的格式化：</a:t>
            </a:r>
            <a:r>
              <a:rPr lang="en-US" altLang="zh-CN" sz="2800" dirty="0">
                <a:solidFill>
                  <a:srgbClr val="FF0000"/>
                </a:solidFill>
              </a:rPr>
              <a:t>%s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244975"/>
            <a:ext cx="1384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5257800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57" y="1019004"/>
            <a:ext cx="5191295" cy="519129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303239" y="1466439"/>
            <a:ext cx="4176780" cy="757064"/>
            <a:chOff x="5248038" y="1233537"/>
            <a:chExt cx="2780916" cy="504056"/>
          </a:xfrm>
        </p:grpSpPr>
        <p:sp>
          <p:nvSpPr>
            <p:cNvPr id="8" name="矩形 7"/>
            <p:cNvSpPr/>
            <p:nvPr/>
          </p:nvSpPr>
          <p:spPr>
            <a:xfrm>
              <a:off x="5248038" y="1233537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40455" y="1285510"/>
              <a:ext cx="1336371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知识回顾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03239" y="4466293"/>
            <a:ext cx="4176780" cy="757064"/>
            <a:chOff x="5248038" y="3230851"/>
            <a:chExt cx="2780916" cy="504056"/>
          </a:xfrm>
        </p:grpSpPr>
        <p:sp>
          <p:nvSpPr>
            <p:cNvPr id="11" name="矩形 10"/>
            <p:cNvSpPr/>
            <p:nvPr/>
          </p:nvSpPr>
          <p:spPr>
            <a:xfrm>
              <a:off x="5248038" y="3230851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40455" y="3282823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03239" y="2466390"/>
            <a:ext cx="4176780" cy="757064"/>
            <a:chOff x="5248038" y="1899308"/>
            <a:chExt cx="2780916" cy="504056"/>
          </a:xfrm>
        </p:grpSpPr>
        <p:sp>
          <p:nvSpPr>
            <p:cNvPr id="14" name="矩形 13"/>
            <p:cNvSpPr/>
            <p:nvPr/>
          </p:nvSpPr>
          <p:spPr>
            <a:xfrm>
              <a:off x="5248038" y="1899308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40455" y="1951280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303239" y="3466340"/>
            <a:ext cx="4176780" cy="757064"/>
            <a:chOff x="5248038" y="2565079"/>
            <a:chExt cx="2780916" cy="504056"/>
          </a:xfrm>
        </p:grpSpPr>
        <p:sp>
          <p:nvSpPr>
            <p:cNvPr id="17" name="矩形 16"/>
            <p:cNvSpPr/>
            <p:nvPr/>
          </p:nvSpPr>
          <p:spPr>
            <a:xfrm>
              <a:off x="5248038" y="2565079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40455" y="2617051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  <p:sp>
        <p:nvSpPr>
          <p:cNvPr id="20" name="同心圆 19"/>
          <p:cNvSpPr/>
          <p:nvPr/>
        </p:nvSpPr>
        <p:spPr>
          <a:xfrm>
            <a:off x="6301261" y="1452133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>
            <a:off x="6301261" y="1452133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08168" y="1609897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6313179" y="245208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6313179" y="245208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07386" y="260984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8" name="同心圆 27"/>
          <p:cNvSpPr/>
          <p:nvPr/>
        </p:nvSpPr>
        <p:spPr>
          <a:xfrm>
            <a:off x="6313179" y="345203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6313179" y="345203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07386" y="360979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32" name="同心圆 31"/>
          <p:cNvSpPr/>
          <p:nvPr/>
        </p:nvSpPr>
        <p:spPr>
          <a:xfrm>
            <a:off x="6313179" y="4451985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空心弧 32"/>
          <p:cNvSpPr/>
          <p:nvPr/>
        </p:nvSpPr>
        <p:spPr>
          <a:xfrm>
            <a:off x="6313179" y="4451985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07386" y="4609749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40533" y="997544"/>
            <a:ext cx="1946736" cy="1874675"/>
            <a:chOff x="811983" y="921345"/>
            <a:chExt cx="1296144" cy="1248166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9" b="26725"/>
            <a:stretch>
              <a:fillRect/>
            </a:stretch>
          </p:blipFill>
          <p:spPr>
            <a:xfrm>
              <a:off x="811983" y="921345"/>
              <a:ext cx="1296144" cy="102274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915" r="3309" b="9991"/>
            <a:stretch>
              <a:fillRect/>
            </a:stretch>
          </p:blipFill>
          <p:spPr>
            <a:xfrm>
              <a:off x="1029051" y="2026598"/>
              <a:ext cx="879223" cy="1429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70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2050" name="Picture 2" descr="C:\Users\ADMINI~1.USE\AppData\Local\Temp\WeChat Files\29484d8dd467b6e5d2782019ea0620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14" y="894183"/>
            <a:ext cx="9195991" cy="57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49475" y="164487"/>
              <a:ext cx="418465" cy="7988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5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作业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67740" y="1137285"/>
            <a:ext cx="10256520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、整理输出对应第一、二、三句的方法，总结规律记录到电脑文件(word、文本文档等)中</a:t>
            </a: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二、练习题</a:t>
            </a: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1、定义一个字符串，将这个字符串以首字母大写的格式输出。</a:t>
            </a:r>
          </a:p>
          <a:p>
            <a:r>
              <a:rPr lang="zh-CN" altLang="en-US"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str.capitalize()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</a:t>
            </a: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需要注意的是：</a:t>
            </a: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①、首字符会转换成大写，其余字符会转换成小写。</a:t>
            </a: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②、首字符如果是非字母，首字母不会转换成大写，会转换成小写。</a:t>
            </a: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2、将上面定义的字符串中所有字符转为小写格式输出。</a:t>
            </a:r>
          </a:p>
          <a:p>
            <a:r>
              <a:rPr lang="zh-CN" altLang="en-US"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str.lower()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</a:t>
            </a: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3、将上面定义的字符串中所有字符转为大写格式输出。</a:t>
            </a:r>
          </a:p>
          <a:p>
            <a:r>
              <a:rPr lang="zh-CN" altLang="en-US"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str.upper()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</a:t>
            </a: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4、将上面定义的字符串中大小写字母进行转换</a:t>
            </a:r>
          </a:p>
          <a:p>
            <a:r>
              <a:rPr lang="zh-CN" altLang="en-US"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str.swapcase()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</a:t>
            </a: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5、 将上面定义的字符串转换成"标题化"的字符串，所有单词的首字母都转化为大写其余字母均为小写格式输出。</a:t>
            </a:r>
          </a:p>
          <a:p>
            <a:r>
              <a:rPr lang="zh-CN" altLang="en-US"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str.title()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</a:t>
            </a: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注意：非字母后的第一个字母将转换为大写字母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3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字符串转义</a:t>
              </a: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77845" y="2138563"/>
          <a:ext cx="8127999" cy="3566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转义字符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\</a:t>
                      </a:r>
                      <a:r>
                        <a:rPr lang="zh-CN" altLang="en-US" sz="2400" dirty="0"/>
                        <a:t>（在行尾时）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续行符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\\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反斜杠符号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\’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单引号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\”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双引号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\n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换行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</a:p>
                    <a:p>
                      <a:r>
                        <a:rPr lang="en-US" altLang="zh-CN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\r</a:t>
                      </a:r>
                    </a:p>
                    <a:p>
                      <a:r>
                        <a:rPr lang="en-US" altLang="zh-CN" sz="2400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回车</a:t>
                      </a:r>
                    </a:p>
                    <a:p>
                      <a:r>
                        <a:rPr lang="zh-CN" altLang="en-US" sz="2400" dirty="0"/>
                        <a:t>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3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字符串转义</a:t>
              </a: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8585" y="5378450"/>
            <a:ext cx="931100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>
                <a:solidFill>
                  <a:schemeClr val="accent1"/>
                </a:solidFill>
              </a:rPr>
              <a:t>字符串对象具有使用</a:t>
            </a:r>
            <a:r>
              <a:rPr lang="zh-CN" altLang="en-US" sz="2800">
                <a:solidFill>
                  <a:schemeClr val="tx1"/>
                </a:solidFill>
              </a:rPr>
              <a:t>％</a:t>
            </a:r>
            <a:r>
              <a:rPr lang="zh-CN" altLang="en-US" sz="2800">
                <a:solidFill>
                  <a:schemeClr val="accent1"/>
                </a:solidFill>
              </a:rPr>
              <a:t>运算符的内置操作，您可以使用它来格式化字符串。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378287" y="1394390"/>
            <a:ext cx="9310733" cy="3697872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77845" y="2138563"/>
          <a:ext cx="8275148" cy="228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%s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格式化字符串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%d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格式化整数、整数就是指的十进制 </a:t>
                      </a:r>
                      <a:r>
                        <a:rPr lang="en-US" altLang="zh-CN" sz="2400" dirty="0"/>
                        <a:t>0-9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%u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格式化无符号整型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%f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格式化浮点数字，可指定小数点的位数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352310" y="164487"/>
              <a:ext cx="31790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字符串格式化</a:t>
              </a:r>
              <a:r>
                <a:rPr lang="en-US" altLang="zh-CN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%s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695654" y="1440489"/>
            <a:ext cx="7252757" cy="4219331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16659" y="1655462"/>
            <a:ext cx="6514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E7D16"/>
                </a:solidFill>
              </a:rPr>
              <a:t>定义变量</a:t>
            </a:r>
            <a:r>
              <a:rPr lang="en-US" altLang="zh-CN" sz="2400" dirty="0">
                <a:solidFill>
                  <a:srgbClr val="EE7D16"/>
                </a:solidFill>
              </a:rPr>
              <a:t>name</a:t>
            </a:r>
            <a:r>
              <a:rPr lang="zh-CN" altLang="en-US" sz="2400" dirty="0">
                <a:solidFill>
                  <a:srgbClr val="EE7D16"/>
                </a:solidFill>
              </a:rPr>
              <a:t>，年龄</a:t>
            </a:r>
            <a:r>
              <a:rPr lang="en-US" altLang="zh-CN" sz="2400" dirty="0">
                <a:solidFill>
                  <a:srgbClr val="EE7D16"/>
                </a:solidFill>
              </a:rPr>
              <a:t>age</a:t>
            </a:r>
            <a:r>
              <a:rPr lang="zh-CN" altLang="en-US" sz="2400" dirty="0">
                <a:solidFill>
                  <a:srgbClr val="EE7D16"/>
                </a:solidFill>
              </a:rPr>
              <a:t>，用户输入名字和年龄，输出 我叫</a:t>
            </a:r>
            <a:r>
              <a:rPr lang="en-US" altLang="zh-CN" sz="2400" dirty="0">
                <a:solidFill>
                  <a:srgbClr val="EE7D16"/>
                </a:solidFill>
              </a:rPr>
              <a:t>xxx</a:t>
            </a:r>
            <a:r>
              <a:rPr lang="zh-CN" altLang="en-US" sz="2400" dirty="0">
                <a:solidFill>
                  <a:srgbClr val="EE7D16"/>
                </a:solidFill>
              </a:rPr>
              <a:t>，今年</a:t>
            </a:r>
            <a:r>
              <a:rPr lang="en-US" altLang="zh-CN" sz="2400" dirty="0">
                <a:solidFill>
                  <a:srgbClr val="EE7D16"/>
                </a:solidFill>
              </a:rPr>
              <a:t>xx</a:t>
            </a:r>
            <a:r>
              <a:rPr lang="zh-CN" altLang="en-US" sz="2400" dirty="0">
                <a:solidFill>
                  <a:srgbClr val="EE7D16"/>
                </a:solidFill>
              </a:rPr>
              <a:t>岁。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098" y="1886295"/>
            <a:ext cx="2740609" cy="3699085"/>
          </a:xfrm>
          <a:prstGeom prst="rect">
            <a:avLst/>
          </a:prstGeom>
        </p:spPr>
      </p:pic>
      <p:pic>
        <p:nvPicPr>
          <p:cNvPr id="2" name="Picture 2" descr="C:\Users\ADMINI~1.USE\AppData\Local\Temp\WeChat Files\4e4adc2b37e5d000e178faeed297af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5" y="1267460"/>
            <a:ext cx="10739755" cy="214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89161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10877" y="1655463"/>
            <a:ext cx="897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E7D16"/>
                </a:solidFill>
              </a:rPr>
              <a:t>编写乘法口诀表，要求要等号对齐，数位对齐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1" y="2711619"/>
            <a:ext cx="2740609" cy="36990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96745" y="2915285"/>
            <a:ext cx="58559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1x1=1</a:t>
            </a:r>
          </a:p>
          <a:p>
            <a:r>
              <a:rPr lang="en-US" altLang="zh-CN" sz="4000"/>
              <a:t>1x2=2 2x2=4</a:t>
            </a:r>
          </a:p>
          <a:p>
            <a:r>
              <a:rPr lang="en-US" altLang="zh-CN" sz="4000"/>
              <a:t>1x3=3 2x3=6 3x3=9</a:t>
            </a:r>
          </a:p>
          <a:p>
            <a:r>
              <a:rPr lang="en-US" altLang="zh-CN" sz="4000"/>
              <a:t>……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89161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10877" y="1655463"/>
            <a:ext cx="897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E7D16"/>
                </a:solidFill>
              </a:rPr>
              <a:t>编写乘法口诀表，要求要等号对齐，数位对齐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1" y="2711619"/>
            <a:ext cx="2740609" cy="3699085"/>
          </a:xfrm>
          <a:prstGeom prst="rect">
            <a:avLst/>
          </a:prstGeom>
        </p:spPr>
      </p:pic>
      <p:pic>
        <p:nvPicPr>
          <p:cNvPr id="2050" name="Picture 2" descr="C:\Users\ADMINI~1.USE\AppData\Local\Temp\WeChat Files\0939dbb9438955f2b46a12917aabe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7" y="3546728"/>
            <a:ext cx="7221173" cy="177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75e40d2f-30b3-49f7-b9bb-f0631459a692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129dc4-7678-48f3-a0fe-d120beb42cbf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4c50c4-f29a-40a4-9df1-c36040c6a76b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465CF"/>
      </a:accent1>
      <a:accent2>
        <a:srgbClr val="181863"/>
      </a:accent2>
      <a:accent3>
        <a:srgbClr val="9EC300"/>
      </a:accent3>
      <a:accent4>
        <a:srgbClr val="F3AA05"/>
      </a:accent4>
      <a:accent5>
        <a:srgbClr val="FF3C0C"/>
      </a:accent5>
      <a:accent6>
        <a:srgbClr val="9EC30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</TotalTime>
  <Words>512</Words>
  <Application>Microsoft Office PowerPoint</Application>
  <PresentationFormat>宽屏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Adobe Gothic Std B</vt:lpstr>
      <vt:lpstr>微软雅黑</vt:lpstr>
      <vt:lpstr>Arial</vt:lpstr>
      <vt:lpstr>Calibri</vt:lpstr>
      <vt:lpstr>Segoe UI Semibold</vt:lpstr>
      <vt:lpstr>Vrinda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南大Ablock蜘蛛侠编程</Manager>
  <Company>南大Ablock蜘蛛侠编程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南大Ablock蜘蛛侠编程</dc:title>
  <dc:subject>南大Ablock蜘蛛侠编程</dc:subject>
  <dc:creator>南大Ablock蜘蛛侠编程</dc:creator>
  <cp:lastModifiedBy>O365</cp:lastModifiedBy>
  <cp:revision>471</cp:revision>
  <cp:lastPrinted>2018-10-24T16:00:00Z</cp:lastPrinted>
  <dcterms:created xsi:type="dcterms:W3CDTF">2018-10-24T16:00:00Z</dcterms:created>
  <dcterms:modified xsi:type="dcterms:W3CDTF">2021-07-22T10:56:22Z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2052-11.1.0.9998</vt:lpwstr>
  </property>
</Properties>
</file>