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69" r:id="rId2"/>
    <p:sldId id="271" r:id="rId3"/>
    <p:sldId id="298" r:id="rId4"/>
    <p:sldId id="300" r:id="rId5"/>
    <p:sldId id="301" r:id="rId6"/>
    <p:sldId id="262" r:id="rId7"/>
    <p:sldId id="302" r:id="rId8"/>
    <p:sldId id="257" r:id="rId9"/>
    <p:sldId id="256" r:id="rId10"/>
    <p:sldId id="272" r:id="rId11"/>
    <p:sldId id="297" r:id="rId12"/>
    <p:sldId id="296" r:id="rId13"/>
    <p:sldId id="270" r:id="rId14"/>
    <p:sldId id="258" r:id="rId15"/>
    <p:sldId id="278" r:id="rId16"/>
    <p:sldId id="279" r:id="rId17"/>
    <p:sldId id="280" r:id="rId18"/>
    <p:sldId id="281" r:id="rId19"/>
    <p:sldId id="259" r:id="rId20"/>
    <p:sldId id="260" r:id="rId21"/>
    <p:sldId id="261" r:id="rId22"/>
    <p:sldId id="264" r:id="rId23"/>
    <p:sldId id="276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90" autoAdjust="0"/>
    <p:restoredTop sz="95428" autoAdjust="0"/>
  </p:normalViewPr>
  <p:slideViewPr>
    <p:cSldViewPr snapToGrid="0">
      <p:cViewPr varScale="1">
        <p:scale>
          <a:sx n="82" d="100"/>
          <a:sy n="82" d="100"/>
        </p:scale>
        <p:origin x="1013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199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id-ID" altLang="zh-CN"/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60C50E59-FC96-4263-866F-2D483C1C0A3E}" type="slidenum">
              <a:rPr lang="en-US" altLang="zh-CN" smtClean="0">
                <a:ea typeface="宋体" panose="02010600030101010101" pitchFamily="2" charset="-122"/>
              </a:rPr>
              <a:t>13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id-ID" altLang="zh-CN"/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60C50E59-FC96-4263-866F-2D483C1C0A3E}" type="slidenum">
              <a:rPr lang="en-US" altLang="zh-CN" smtClean="0">
                <a:ea typeface="宋体" panose="02010600030101010101" pitchFamily="2" charset="-122"/>
              </a:rPr>
              <a:t>15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id-ID" altLang="zh-CN"/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60C50E59-FC96-4263-866F-2D483C1C0A3E}" type="slidenum">
              <a:rPr lang="en-US" altLang="zh-CN" smtClean="0">
                <a:ea typeface="宋体" panose="02010600030101010101" pitchFamily="2" charset="-122"/>
              </a:rPr>
              <a:t>16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id-ID" altLang="zh-CN"/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60C50E59-FC96-4263-866F-2D483C1C0A3E}" type="slidenum">
              <a:rPr lang="en-US" altLang="zh-CN" smtClean="0">
                <a:ea typeface="宋体" panose="02010600030101010101" pitchFamily="2" charset="-122"/>
              </a:rPr>
              <a:t>17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id-ID" altLang="zh-CN"/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60C50E59-FC96-4263-866F-2D483C1C0A3E}" type="slidenum">
              <a:rPr lang="en-US" altLang="zh-CN" smtClean="0">
                <a:ea typeface="宋体" panose="02010600030101010101" pitchFamily="2" charset="-122"/>
              </a:rPr>
              <a:t>18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505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4505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39070A53-F26F-498F-AADD-2F1183B29BAA}" type="slidenum">
              <a:rPr lang="zh-CN" altLang="en-US" smtClean="0">
                <a:ea typeface="宋体" panose="02010600030101010101" pitchFamily="2" charset="-122"/>
              </a:rPr>
              <a:t>23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229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1229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EA8FADCE-1477-4D9E-A5A3-C110EE960869}" type="slidenum">
              <a:rPr lang="zh-CN" altLang="en-US" smtClean="0">
                <a:ea typeface="宋体" panose="02010600030101010101" pitchFamily="2" charset="-122"/>
              </a:rPr>
              <a:t>2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229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1229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EA8FADCE-1477-4D9E-A5A3-C110EE960869}" type="slidenum">
              <a:rPr lang="zh-CN" altLang="en-US" smtClean="0">
                <a:ea typeface="宋体" panose="02010600030101010101" pitchFamily="2" charset="-122"/>
              </a:rPr>
              <a:t>3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2342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229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1229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EA8FADCE-1477-4D9E-A5A3-C110EE960869}" type="slidenum">
              <a:rPr lang="zh-CN" altLang="en-US" smtClean="0">
                <a:ea typeface="宋体" panose="02010600030101010101" pitchFamily="2" charset="-122"/>
              </a:rPr>
              <a:t>4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0698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229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1229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EA8FADCE-1477-4D9E-A5A3-C110EE960869}" type="slidenum">
              <a:rPr lang="zh-CN" altLang="en-US" smtClean="0">
                <a:ea typeface="宋体" panose="02010600030101010101" pitchFamily="2" charset="-122"/>
              </a:rPr>
              <a:t>5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0927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229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1229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EA8FADCE-1477-4D9E-A5A3-C110EE960869}" type="slidenum">
              <a:rPr lang="zh-CN" altLang="en-US" smtClean="0">
                <a:ea typeface="宋体" panose="02010600030101010101" pitchFamily="2" charset="-122"/>
              </a:rPr>
              <a:t>7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6457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229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1229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EA8FADCE-1477-4D9E-A5A3-C110EE960869}" type="slidenum">
              <a:rPr lang="zh-CN" altLang="en-US" smtClean="0">
                <a:ea typeface="宋体" panose="02010600030101010101" pitchFamily="2" charset="-122"/>
              </a:rPr>
              <a:t>10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229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1229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EA8FADCE-1477-4D9E-A5A3-C110EE960869}" type="slidenum">
              <a:rPr lang="zh-CN" altLang="en-US" smtClean="0">
                <a:ea typeface="宋体" panose="02010600030101010101" pitchFamily="2" charset="-122"/>
              </a:rPr>
              <a:t>11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229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1229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EA8FADCE-1477-4D9E-A5A3-C110EE960869}" type="slidenum">
              <a:rPr lang="zh-CN" altLang="en-US" smtClean="0">
                <a:ea typeface="宋体" panose="02010600030101010101" pitchFamily="2" charset="-122"/>
              </a:rPr>
              <a:t>12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05" y="106045"/>
            <a:ext cx="1165860" cy="1165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0CF7-898D-4359-A4F0-7C73F5A8B90F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76B2E-38C1-4607-805D-23C16B7489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0CF7-898D-4359-A4F0-7C73F5A8B90F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76B2E-38C1-4607-805D-23C16B7489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0CF7-898D-4359-A4F0-7C73F5A8B90F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76B2E-38C1-4607-805D-23C16B7489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0CF7-898D-4359-A4F0-7C73F5A8B90F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76B2E-38C1-4607-805D-23C16B7489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0CF7-898D-4359-A4F0-7C73F5A8B90F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76B2E-38C1-4607-805D-23C16B7489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0CF7-898D-4359-A4F0-7C73F5A8B90F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76B2E-38C1-4607-805D-23C16B7489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0CF7-898D-4359-A4F0-7C73F5A8B90F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76B2E-38C1-4607-805D-23C16B7489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0CF7-898D-4359-A4F0-7C73F5A8B90F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76B2E-38C1-4607-805D-23C16B7489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0CF7-898D-4359-A4F0-7C73F5A8B90F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76B2E-38C1-4607-805D-23C16B7489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0CF7-898D-4359-A4F0-7C73F5A8B90F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76B2E-38C1-4607-805D-23C16B7489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20CF7-898D-4359-A4F0-7C73F5A8B90F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76B2E-38C1-4607-805D-23C16B7489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5" Type="http://schemas.openxmlformats.org/officeDocument/2006/relationships/image" Target="../media/image16.png"/><Relationship Id="rId4" Type="http://schemas.openxmlformats.org/officeDocument/2006/relationships/image" Target="../media/image1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5" Type="http://schemas.openxmlformats.org/officeDocument/2006/relationships/image" Target="../media/image17.png"/><Relationship Id="rId4" Type="http://schemas.openxmlformats.org/officeDocument/2006/relationships/image" Target="../media/image1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5" Type="http://schemas.openxmlformats.org/officeDocument/2006/relationships/image" Target="../media/image18.png"/><Relationship Id="rId4" Type="http://schemas.openxmlformats.org/officeDocument/2006/relationships/image" Target="../media/image1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7.jpeg"/><Relationship Id="rId4" Type="http://schemas.openxmlformats.org/officeDocument/2006/relationships/image" Target="../media/image2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8.jpeg"/><Relationship Id="rId4" Type="http://schemas.openxmlformats.org/officeDocument/2006/relationships/image" Target="../media/image2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9.jpeg"/><Relationship Id="rId4" Type="http://schemas.openxmlformats.org/officeDocument/2006/relationships/image" Target="../media/image2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1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5" Type="http://schemas.openxmlformats.org/officeDocument/2006/relationships/image" Target="../media/image4.jpg"/><Relationship Id="rId4" Type="http://schemas.openxmlformats.org/officeDocument/2006/relationships/image" Target="../media/image1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1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5" Type="http://schemas.openxmlformats.org/officeDocument/2006/relationships/image" Target="../media/image5.jpg"/><Relationship Id="rId4" Type="http://schemas.openxmlformats.org/officeDocument/2006/relationships/image" Target="../media/image1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0.jp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1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40" t="20132"/>
          <a:stretch>
            <a:fillRect/>
          </a:stretch>
        </p:blipFill>
        <p:spPr>
          <a:xfrm>
            <a:off x="5929632" y="1604256"/>
            <a:ext cx="6262033" cy="527221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6" y="151836"/>
            <a:ext cx="1638582" cy="1638582"/>
          </a:xfrm>
          <a:prstGeom prst="rect">
            <a:avLst/>
          </a:prstGeom>
        </p:spPr>
      </p:pic>
      <p:sp>
        <p:nvSpPr>
          <p:cNvPr id="6" name="矩形 259"/>
          <p:cNvSpPr>
            <a:spLocks noChangeArrowheads="1"/>
          </p:cNvSpPr>
          <p:nvPr/>
        </p:nvSpPr>
        <p:spPr bwMode="auto">
          <a:xfrm>
            <a:off x="1589899" y="4248291"/>
            <a:ext cx="4142673" cy="387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9pPr>
          </a:lstStyle>
          <a:p>
            <a:pPr algn="ctr" defTabSz="866775" fontAlgn="base">
              <a:spcAft>
                <a:spcPct val="0"/>
              </a:spcAft>
              <a:buNone/>
            </a:pPr>
            <a:r>
              <a:rPr lang="zh-CN" altLang="en-US" sz="2515" b="1" dirty="0">
                <a:solidFill>
                  <a:srgbClr val="3947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第一课：初识Python</a:t>
            </a:r>
          </a:p>
        </p:txBody>
      </p:sp>
      <p:sp>
        <p:nvSpPr>
          <p:cNvPr id="2" name="矩形 259"/>
          <p:cNvSpPr>
            <a:spLocks noChangeArrowheads="1"/>
          </p:cNvSpPr>
          <p:nvPr/>
        </p:nvSpPr>
        <p:spPr bwMode="auto">
          <a:xfrm>
            <a:off x="429237" y="1968387"/>
            <a:ext cx="6076408" cy="875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9pPr>
          </a:lstStyle>
          <a:p>
            <a:pPr algn="ctr">
              <a:buNone/>
            </a:pPr>
            <a:r>
              <a:rPr lang="en-US" altLang="zh-CN" sz="5690" b="1" dirty="0">
                <a:solidFill>
                  <a:srgbClr val="0093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Python</a:t>
            </a:r>
            <a:endParaRPr lang="en-US" altLang="zh-CN" sz="5690" b="1" dirty="0">
              <a:solidFill>
                <a:srgbClr val="EA552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3612" y="1722144"/>
            <a:ext cx="1472071" cy="1354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20000" fill="hold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2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图片 31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84741" y="5236728"/>
            <a:ext cx="1639147" cy="163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6" y="151836"/>
            <a:ext cx="1638582" cy="163858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7510" y="609600"/>
            <a:ext cx="8856980" cy="56388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图片 31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84741" y="5236728"/>
            <a:ext cx="1639147" cy="163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6" y="151836"/>
            <a:ext cx="1638582" cy="163858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3075" y="118745"/>
            <a:ext cx="8705850" cy="66198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图片 31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84741" y="5236728"/>
            <a:ext cx="1639147" cy="163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6" y="151836"/>
            <a:ext cx="1638582" cy="163858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5260" y="1045210"/>
            <a:ext cx="9107170" cy="476821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>
            <a:stCxn id="16" idx="3"/>
          </p:cNvCxnSpPr>
          <p:nvPr/>
        </p:nvCxnSpPr>
        <p:spPr>
          <a:xfrm>
            <a:off x="4937609" y="643505"/>
            <a:ext cx="7032225" cy="0"/>
          </a:xfrm>
          <a:prstGeom prst="line">
            <a:avLst/>
          </a:prstGeom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" name="组合 12"/>
          <p:cNvGrpSpPr/>
          <p:nvPr/>
        </p:nvGrpSpPr>
        <p:grpSpPr bwMode="auto">
          <a:xfrm>
            <a:off x="0" y="6719335"/>
            <a:ext cx="12240166" cy="737541"/>
            <a:chOff x="0" y="7085939"/>
            <a:chExt cx="12910095" cy="778858"/>
          </a:xfrm>
        </p:grpSpPr>
        <p:sp>
          <p:nvSpPr>
            <p:cNvPr id="79" name="矩形 78"/>
            <p:cNvSpPr/>
            <p:nvPr/>
          </p:nvSpPr>
          <p:spPr>
            <a:xfrm>
              <a:off x="0" y="7085939"/>
              <a:ext cx="3095756" cy="77885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05"/>
            </a:p>
          </p:txBody>
        </p:sp>
        <p:sp>
          <p:nvSpPr>
            <p:cNvPr id="80" name="矩形 79"/>
            <p:cNvSpPr/>
            <p:nvPr/>
          </p:nvSpPr>
          <p:spPr>
            <a:xfrm>
              <a:off x="3095756" y="7085939"/>
              <a:ext cx="3629178" cy="777269"/>
            </a:xfrm>
            <a:prstGeom prst="rect">
              <a:avLst/>
            </a:prstGeom>
            <a:solidFill>
              <a:srgbClr val="009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05"/>
            </a:p>
          </p:txBody>
        </p:sp>
        <p:sp>
          <p:nvSpPr>
            <p:cNvPr id="81" name="矩形 80"/>
            <p:cNvSpPr/>
            <p:nvPr/>
          </p:nvSpPr>
          <p:spPr>
            <a:xfrm>
              <a:off x="6724934" y="7085939"/>
              <a:ext cx="3105281" cy="778858"/>
            </a:xfrm>
            <a:prstGeom prst="rect">
              <a:avLst/>
            </a:prstGeom>
            <a:solidFill>
              <a:srgbClr val="F6AA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05"/>
            </a:p>
          </p:txBody>
        </p:sp>
        <p:sp>
          <p:nvSpPr>
            <p:cNvPr id="82" name="矩形 81"/>
            <p:cNvSpPr/>
            <p:nvPr/>
          </p:nvSpPr>
          <p:spPr>
            <a:xfrm>
              <a:off x="9830215" y="7085939"/>
              <a:ext cx="3079880" cy="777269"/>
            </a:xfrm>
            <a:prstGeom prst="rect">
              <a:avLst/>
            </a:prstGeom>
            <a:solidFill>
              <a:srgbClr val="EA55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05"/>
            </a:p>
          </p:txBody>
        </p:sp>
      </p:grpSp>
      <p:grpSp>
        <p:nvGrpSpPr>
          <p:cNvPr id="3" name="组合 90"/>
          <p:cNvGrpSpPr/>
          <p:nvPr/>
        </p:nvGrpSpPr>
        <p:grpSpPr>
          <a:xfrm>
            <a:off x="11367284" y="5955147"/>
            <a:ext cx="1078222" cy="1038617"/>
            <a:chOff x="11988932" y="6280621"/>
            <a:chExt cx="1137187" cy="1095416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92" name="等腰三角形 91"/>
            <p:cNvSpPr/>
            <p:nvPr/>
          </p:nvSpPr>
          <p:spPr>
            <a:xfrm>
              <a:off x="12262023" y="6280621"/>
              <a:ext cx="864096" cy="1086092"/>
            </a:xfrm>
            <a:prstGeom prst="triangle">
              <a:avLst/>
            </a:prstGeom>
            <a:solidFill>
              <a:srgbClr val="3947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05"/>
            </a:p>
          </p:txBody>
        </p:sp>
        <p:sp>
          <p:nvSpPr>
            <p:cNvPr id="93" name="等腰三角形 92"/>
            <p:cNvSpPr/>
            <p:nvPr/>
          </p:nvSpPr>
          <p:spPr>
            <a:xfrm>
              <a:off x="11988932" y="6551274"/>
              <a:ext cx="656182" cy="824763"/>
            </a:xfrm>
            <a:prstGeom prst="triangle">
              <a:avLst/>
            </a:prstGeom>
            <a:solidFill>
              <a:srgbClr val="009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05"/>
            </a:p>
          </p:txBody>
        </p:sp>
      </p:grpSp>
      <p:pic>
        <p:nvPicPr>
          <p:cNvPr id="27658" name="图片 32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60848" y="5346606"/>
            <a:ext cx="1639146" cy="163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>
            <a:off x="3023659" y="2541435"/>
            <a:ext cx="5803311" cy="2195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75" dirty="0"/>
              <a:t>	</a:t>
            </a:r>
            <a:r>
              <a:rPr lang="zh-CN" altLang="en-US" sz="2275" dirty="0"/>
              <a:t>首先我们要打开编程软件，例如</a:t>
            </a:r>
            <a:r>
              <a:rPr lang="en-US" altLang="zh-CN" sz="2275" dirty="0"/>
              <a:t>Python</a:t>
            </a:r>
            <a:r>
              <a:rPr lang="zh-CN" altLang="en-US" sz="2275" dirty="0"/>
              <a:t>自带的</a:t>
            </a:r>
            <a:r>
              <a:rPr lang="en-US" altLang="zh-CN" sz="2275" dirty="0"/>
              <a:t>IDLE</a:t>
            </a:r>
            <a:r>
              <a:rPr lang="zh-CN" altLang="en-US" sz="2275" dirty="0"/>
              <a:t>软件。</a:t>
            </a:r>
            <a:r>
              <a:rPr lang="en-US" altLang="zh-CN" sz="2275" dirty="0"/>
              <a:t>Python2.x</a:t>
            </a:r>
            <a:r>
              <a:rPr lang="zh-CN" altLang="en-US" sz="2275" dirty="0"/>
              <a:t>版本与</a:t>
            </a:r>
            <a:r>
              <a:rPr lang="en-US" altLang="zh-CN" sz="2275" dirty="0"/>
              <a:t>3.x</a:t>
            </a:r>
            <a:r>
              <a:rPr lang="zh-CN" altLang="en-US" sz="2275" dirty="0"/>
              <a:t>版本在代码格式输入和定义方面有些许不一样的地方，这里我们统一利用</a:t>
            </a:r>
            <a:r>
              <a:rPr lang="en-US" altLang="zh-CN" sz="2275" dirty="0"/>
              <a:t>Python3.x</a:t>
            </a:r>
            <a:r>
              <a:rPr lang="zh-CN" altLang="en-US" sz="2275" dirty="0"/>
              <a:t>版本制作绘图，以避免格式不统一问题。</a:t>
            </a:r>
          </a:p>
        </p:txBody>
      </p:sp>
      <p:sp>
        <p:nvSpPr>
          <p:cNvPr id="20" name="矩形 19"/>
          <p:cNvSpPr/>
          <p:nvPr/>
        </p:nvSpPr>
        <p:spPr>
          <a:xfrm>
            <a:off x="3569853" y="4589662"/>
            <a:ext cx="2680335" cy="354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705" dirty="0"/>
              <a:t>https://www.python.org/</a:t>
            </a:r>
            <a:endParaRPr lang="zh-CN" altLang="en-US" sz="1705" dirty="0"/>
          </a:p>
        </p:txBody>
      </p:sp>
      <p:sp>
        <p:nvSpPr>
          <p:cNvPr id="21" name="TextBox 20"/>
          <p:cNvSpPr txBox="1"/>
          <p:nvPr/>
        </p:nvSpPr>
        <p:spPr>
          <a:xfrm>
            <a:off x="1726448" y="4589662"/>
            <a:ext cx="1638582" cy="354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5" dirty="0"/>
              <a:t>Python</a:t>
            </a:r>
            <a:r>
              <a:rPr lang="zh-CN" altLang="en-US" sz="1705" dirty="0"/>
              <a:t>官网：</a:t>
            </a:r>
          </a:p>
        </p:txBody>
      </p:sp>
      <p:sp>
        <p:nvSpPr>
          <p:cNvPr id="22" name="矩形 21"/>
          <p:cNvSpPr/>
          <p:nvPr/>
        </p:nvSpPr>
        <p:spPr>
          <a:xfrm>
            <a:off x="3091933" y="1723794"/>
            <a:ext cx="9490121" cy="617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415" dirty="0"/>
              <a:t>软件的安装</a:t>
            </a:r>
            <a:r>
              <a:rPr lang="en-US" altLang="zh-CN" sz="3415" dirty="0"/>
              <a:t>:</a:t>
            </a:r>
            <a:endParaRPr lang="zh-CN" altLang="en-US" sz="3415" dirty="0"/>
          </a:p>
        </p:txBody>
      </p:sp>
      <p:sp>
        <p:nvSpPr>
          <p:cNvPr id="24" name="矩形 23"/>
          <p:cNvSpPr/>
          <p:nvPr/>
        </p:nvSpPr>
        <p:spPr>
          <a:xfrm>
            <a:off x="1102604" y="1517321"/>
            <a:ext cx="2148840" cy="8788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5120" b="1" dirty="0">
                <a:ln w="17780" cmpd="sng">
                  <a:solidFill>
                    <a:srgbClr val="394754">
                      <a:tint val="3000"/>
                    </a:srgbClr>
                  </a:solidFill>
                  <a:prstDash val="solid"/>
                  <a:miter lim="800000"/>
                </a:ln>
                <a:gradFill>
                  <a:gsLst>
                    <a:gs pos="10000">
                      <a:srgbClr val="394754">
                        <a:tint val="63000"/>
                        <a:sat val="105000"/>
                      </a:srgbClr>
                    </a:gs>
                    <a:gs pos="90000">
                      <a:srgbClr val="394754">
                        <a:shade val="50000"/>
                        <a:satMod val="100000"/>
                      </a:srgb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Python</a:t>
            </a:r>
            <a:endParaRPr lang="zh-CN" altLang="en-US" sz="5120" b="1" dirty="0">
              <a:ln w="17780" cmpd="sng">
                <a:solidFill>
                  <a:srgbClr val="394754">
                    <a:tint val="3000"/>
                  </a:srgbClr>
                </a:solidFill>
                <a:prstDash val="solid"/>
                <a:miter lim="800000"/>
              </a:ln>
              <a:gradFill>
                <a:gsLst>
                  <a:gs pos="10000">
                    <a:srgbClr val="394754">
                      <a:tint val="63000"/>
                      <a:sat val="105000"/>
                    </a:srgbClr>
                  </a:gs>
                  <a:gs pos="90000">
                    <a:srgbClr val="394754">
                      <a:shade val="50000"/>
                      <a:satMod val="100000"/>
                    </a:srgb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6" y="151836"/>
            <a:ext cx="1638582" cy="163858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60303" y="222307"/>
            <a:ext cx="6527007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>
                <a:solidFill>
                  <a:srgbClr val="666666"/>
                </a:solidFill>
                <a:latin typeface="Helvetica Neue"/>
              </a:rPr>
              <a:t>给</a:t>
            </a:r>
            <a:r>
              <a:rPr lang="en-US" altLang="zh-CN" sz="2800" b="1">
                <a:solidFill>
                  <a:srgbClr val="666666"/>
                </a:solidFill>
                <a:latin typeface="Helvetica Neue"/>
              </a:rPr>
              <a:t>Python</a:t>
            </a:r>
            <a:r>
              <a:rPr lang="zh-CN" altLang="en-US" sz="2800" b="1">
                <a:solidFill>
                  <a:srgbClr val="666666"/>
                </a:solidFill>
                <a:latin typeface="Helvetica Neue"/>
              </a:rPr>
              <a:t>找个“家”</a:t>
            </a:r>
            <a:r>
              <a:rPr lang="en-US" altLang="zh-CN" sz="2800" b="1">
                <a:solidFill>
                  <a:srgbClr val="666666"/>
                </a:solidFill>
                <a:latin typeface="Helvetica Neue"/>
              </a:rPr>
              <a:t>——</a:t>
            </a:r>
            <a:r>
              <a:rPr lang="zh-CN" altLang="en-US" sz="2800" b="1">
                <a:solidFill>
                  <a:srgbClr val="666666"/>
                </a:solidFill>
                <a:latin typeface="Helvetica Neue"/>
              </a:rPr>
              <a:t>分三步走</a:t>
            </a:r>
            <a:endParaRPr lang="zh-CN" altLang="en-US" sz="2800" b="1"/>
          </a:p>
        </p:txBody>
      </p:sp>
      <p:sp>
        <p:nvSpPr>
          <p:cNvPr id="3" name="矩形 2"/>
          <p:cNvSpPr/>
          <p:nvPr/>
        </p:nvSpPr>
        <p:spPr>
          <a:xfrm>
            <a:off x="344880" y="1497547"/>
            <a:ext cx="2630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https://www.python.org/</a:t>
            </a:r>
          </a:p>
        </p:txBody>
      </p:sp>
      <p:sp>
        <p:nvSpPr>
          <p:cNvPr id="4" name="矩形 3"/>
          <p:cNvSpPr/>
          <p:nvPr/>
        </p:nvSpPr>
        <p:spPr>
          <a:xfrm>
            <a:off x="473310" y="2006270"/>
            <a:ext cx="23739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Helvetica Neue"/>
              </a:rPr>
              <a:t>第一步：登陆此网站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7468" y="1076832"/>
            <a:ext cx="3634580" cy="188655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801741" y="3181213"/>
            <a:ext cx="23739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Helvetica Neue"/>
              </a:rPr>
              <a:t>第二步：下载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537774" y="3242404"/>
            <a:ext cx="23739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Helvetica Neue"/>
              </a:rPr>
              <a:t>第三步：安装（勾选）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3788" y="1017287"/>
            <a:ext cx="3216163" cy="197796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996777" y="4053738"/>
            <a:ext cx="104826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latin typeface="Helvetica Neue"/>
              </a:rPr>
              <a:t>你安装成功了吗？怎么证明你有没有安装成功，老师带你黑客级操作，检验是否操作！分三步走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7455" y="4837430"/>
            <a:ext cx="2146300" cy="110744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227722" y="6184618"/>
            <a:ext cx="23739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Helvetica Neue"/>
              </a:rPr>
              <a:t>第一步：</a:t>
            </a:r>
            <a:r>
              <a:rPr lang="en-US" altLang="zh-CN">
                <a:solidFill>
                  <a:srgbClr val="FF0000"/>
                </a:solidFill>
                <a:latin typeface="Helvetica Neue"/>
              </a:rPr>
              <a:t>windows+R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9815" y="4837742"/>
            <a:ext cx="2033716" cy="126110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4497900" y="6184618"/>
            <a:ext cx="23739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Helvetica Neue"/>
              </a:rPr>
              <a:t>第二步：弹出的对话框输入</a:t>
            </a:r>
            <a:r>
              <a:rPr lang="en-US" altLang="zh-CN">
                <a:solidFill>
                  <a:srgbClr val="FF0000"/>
                </a:solidFill>
                <a:latin typeface="Helvetica Neue"/>
              </a:rPr>
              <a:t>cmd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5728" y="4681823"/>
            <a:ext cx="3487644" cy="111677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7583674" y="6021619"/>
            <a:ext cx="28577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Helvetica Neue"/>
              </a:rPr>
              <a:t>第三步：输入</a:t>
            </a:r>
            <a:r>
              <a:rPr lang="en-US" altLang="zh-CN">
                <a:solidFill>
                  <a:srgbClr val="FF0000"/>
                </a:solidFill>
                <a:latin typeface="Helvetica Neue"/>
              </a:rPr>
              <a:t>python</a:t>
            </a:r>
            <a:r>
              <a:rPr lang="zh-CN" altLang="en-US">
                <a:solidFill>
                  <a:srgbClr val="FF0000"/>
                </a:solidFill>
                <a:latin typeface="Helvetica Neue"/>
              </a:rPr>
              <a:t>，出现此现象就安装成功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4006" y="2680254"/>
            <a:ext cx="2400318" cy="123464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>
            <a:stCxn id="16" idx="3"/>
          </p:cNvCxnSpPr>
          <p:nvPr/>
        </p:nvCxnSpPr>
        <p:spPr>
          <a:xfrm>
            <a:off x="4937609" y="643505"/>
            <a:ext cx="7032225" cy="0"/>
          </a:xfrm>
          <a:prstGeom prst="line">
            <a:avLst/>
          </a:prstGeom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" name="组合 12"/>
          <p:cNvGrpSpPr/>
          <p:nvPr/>
        </p:nvGrpSpPr>
        <p:grpSpPr bwMode="auto">
          <a:xfrm>
            <a:off x="0" y="6719335"/>
            <a:ext cx="12240166" cy="737541"/>
            <a:chOff x="0" y="7085939"/>
            <a:chExt cx="12910095" cy="778858"/>
          </a:xfrm>
        </p:grpSpPr>
        <p:sp>
          <p:nvSpPr>
            <p:cNvPr id="79" name="矩形 78"/>
            <p:cNvSpPr/>
            <p:nvPr/>
          </p:nvSpPr>
          <p:spPr>
            <a:xfrm>
              <a:off x="0" y="7085939"/>
              <a:ext cx="3095756" cy="77885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05"/>
            </a:p>
          </p:txBody>
        </p:sp>
        <p:sp>
          <p:nvSpPr>
            <p:cNvPr id="80" name="矩形 79"/>
            <p:cNvSpPr/>
            <p:nvPr/>
          </p:nvSpPr>
          <p:spPr>
            <a:xfrm>
              <a:off x="3095756" y="7085939"/>
              <a:ext cx="3629178" cy="777269"/>
            </a:xfrm>
            <a:prstGeom prst="rect">
              <a:avLst/>
            </a:prstGeom>
            <a:solidFill>
              <a:srgbClr val="009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05"/>
            </a:p>
          </p:txBody>
        </p:sp>
        <p:sp>
          <p:nvSpPr>
            <p:cNvPr id="81" name="矩形 80"/>
            <p:cNvSpPr/>
            <p:nvPr/>
          </p:nvSpPr>
          <p:spPr>
            <a:xfrm>
              <a:off x="6724934" y="7085939"/>
              <a:ext cx="3105281" cy="778858"/>
            </a:xfrm>
            <a:prstGeom prst="rect">
              <a:avLst/>
            </a:prstGeom>
            <a:solidFill>
              <a:srgbClr val="F6AA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05"/>
            </a:p>
          </p:txBody>
        </p:sp>
        <p:sp>
          <p:nvSpPr>
            <p:cNvPr id="82" name="矩形 81"/>
            <p:cNvSpPr/>
            <p:nvPr/>
          </p:nvSpPr>
          <p:spPr>
            <a:xfrm>
              <a:off x="9830215" y="7085939"/>
              <a:ext cx="3079880" cy="777269"/>
            </a:xfrm>
            <a:prstGeom prst="rect">
              <a:avLst/>
            </a:prstGeom>
            <a:solidFill>
              <a:srgbClr val="EA55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05"/>
            </a:p>
          </p:txBody>
        </p:sp>
      </p:grpSp>
      <p:grpSp>
        <p:nvGrpSpPr>
          <p:cNvPr id="3" name="组合 90"/>
          <p:cNvGrpSpPr/>
          <p:nvPr/>
        </p:nvGrpSpPr>
        <p:grpSpPr>
          <a:xfrm>
            <a:off x="11367284" y="5955147"/>
            <a:ext cx="1078222" cy="1038617"/>
            <a:chOff x="11988932" y="6280621"/>
            <a:chExt cx="1137187" cy="1095416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92" name="等腰三角形 91"/>
            <p:cNvSpPr/>
            <p:nvPr/>
          </p:nvSpPr>
          <p:spPr>
            <a:xfrm>
              <a:off x="12262023" y="6280621"/>
              <a:ext cx="864096" cy="1086092"/>
            </a:xfrm>
            <a:prstGeom prst="triangle">
              <a:avLst/>
            </a:prstGeom>
            <a:solidFill>
              <a:srgbClr val="3947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05"/>
            </a:p>
          </p:txBody>
        </p:sp>
        <p:sp>
          <p:nvSpPr>
            <p:cNvPr id="93" name="等腰三角形 92"/>
            <p:cNvSpPr/>
            <p:nvPr/>
          </p:nvSpPr>
          <p:spPr>
            <a:xfrm>
              <a:off x="11988932" y="6551274"/>
              <a:ext cx="656182" cy="824763"/>
            </a:xfrm>
            <a:prstGeom prst="triangle">
              <a:avLst/>
            </a:prstGeom>
            <a:solidFill>
              <a:srgbClr val="009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05"/>
            </a:p>
          </p:txBody>
        </p:sp>
      </p:grpSp>
      <p:pic>
        <p:nvPicPr>
          <p:cNvPr id="27658" name="图片 32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60848" y="5346606"/>
            <a:ext cx="1639146" cy="163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矩形 21"/>
          <p:cNvSpPr/>
          <p:nvPr/>
        </p:nvSpPr>
        <p:spPr>
          <a:xfrm>
            <a:off x="3091933" y="1723794"/>
            <a:ext cx="9490121" cy="617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415" dirty="0"/>
              <a:t>软件的安装</a:t>
            </a:r>
            <a:r>
              <a:rPr lang="en-US" altLang="zh-CN" sz="3415" dirty="0"/>
              <a:t>:</a:t>
            </a:r>
            <a:endParaRPr lang="zh-CN" altLang="en-US" sz="3415" dirty="0"/>
          </a:p>
        </p:txBody>
      </p:sp>
      <p:sp>
        <p:nvSpPr>
          <p:cNvPr id="24" name="矩形 23"/>
          <p:cNvSpPr/>
          <p:nvPr/>
        </p:nvSpPr>
        <p:spPr>
          <a:xfrm>
            <a:off x="1102604" y="1517321"/>
            <a:ext cx="2148840" cy="8788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5120" b="1" dirty="0">
                <a:ln w="17780" cmpd="sng">
                  <a:solidFill>
                    <a:srgbClr val="394754">
                      <a:tint val="3000"/>
                    </a:srgbClr>
                  </a:solidFill>
                  <a:prstDash val="solid"/>
                  <a:miter lim="800000"/>
                </a:ln>
                <a:gradFill>
                  <a:gsLst>
                    <a:gs pos="10000">
                      <a:srgbClr val="394754">
                        <a:tint val="63000"/>
                        <a:sat val="105000"/>
                      </a:srgbClr>
                    </a:gs>
                    <a:gs pos="90000">
                      <a:srgbClr val="394754">
                        <a:shade val="50000"/>
                        <a:satMod val="100000"/>
                      </a:srgb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Python</a:t>
            </a:r>
            <a:endParaRPr lang="zh-CN" altLang="en-US" sz="5120" b="1" dirty="0">
              <a:ln w="17780" cmpd="sng">
                <a:solidFill>
                  <a:srgbClr val="394754">
                    <a:tint val="3000"/>
                  </a:srgbClr>
                </a:solidFill>
                <a:prstDash val="solid"/>
                <a:miter lim="800000"/>
              </a:ln>
              <a:gradFill>
                <a:gsLst>
                  <a:gs pos="10000">
                    <a:srgbClr val="394754">
                      <a:tint val="63000"/>
                      <a:sat val="105000"/>
                    </a:srgbClr>
                  </a:gs>
                  <a:gs pos="90000">
                    <a:srgbClr val="394754">
                      <a:shade val="50000"/>
                      <a:satMod val="100000"/>
                    </a:srgb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6" y="151836"/>
            <a:ext cx="1638582" cy="1638582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3251200" y="2341245"/>
            <a:ext cx="4970780" cy="4298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1100" b="0">
                <a:latin typeface="Tahoma" panose="020B0604030504040204" charset="0"/>
                <a:ea typeface="微软雅黑" panose="020B0503020204020204" pitchFamily="34" charset="-122"/>
              </a:rPr>
              <a:t>我们双击看到了打开安装包的这个界面，看到如下所示，要选中划红色横线的那个方框噢</a:t>
            </a:r>
            <a:endParaRPr lang="zh-CN" altLang="en-US"/>
          </a:p>
        </p:txBody>
      </p:sp>
      <p:pic>
        <p:nvPicPr>
          <p:cNvPr id="6" name="图片 5"/>
          <p:cNvPicPr/>
          <p:nvPr/>
        </p:nvPicPr>
        <p:blipFill>
          <a:blip r:embed="rId4"/>
          <a:stretch>
            <a:fillRect/>
          </a:stretch>
        </p:blipFill>
        <p:spPr>
          <a:xfrm>
            <a:off x="3251200" y="2937510"/>
            <a:ext cx="168275" cy="1689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图片 100"/>
          <p:cNvPicPr/>
          <p:nvPr/>
        </p:nvPicPr>
        <p:blipFill>
          <a:blip r:embed="rId5"/>
          <a:stretch>
            <a:fillRect/>
          </a:stretch>
        </p:blipFill>
        <p:spPr>
          <a:xfrm>
            <a:off x="3251200" y="2962910"/>
            <a:ext cx="5154295" cy="32486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>
            <a:stCxn id="16" idx="3"/>
          </p:cNvCxnSpPr>
          <p:nvPr/>
        </p:nvCxnSpPr>
        <p:spPr>
          <a:xfrm>
            <a:off x="4937609" y="643505"/>
            <a:ext cx="7032225" cy="0"/>
          </a:xfrm>
          <a:prstGeom prst="line">
            <a:avLst/>
          </a:prstGeom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" name="组合 12"/>
          <p:cNvGrpSpPr/>
          <p:nvPr/>
        </p:nvGrpSpPr>
        <p:grpSpPr bwMode="auto">
          <a:xfrm>
            <a:off x="0" y="6719335"/>
            <a:ext cx="12240166" cy="737541"/>
            <a:chOff x="0" y="7085939"/>
            <a:chExt cx="12910095" cy="778858"/>
          </a:xfrm>
        </p:grpSpPr>
        <p:sp>
          <p:nvSpPr>
            <p:cNvPr id="79" name="矩形 78"/>
            <p:cNvSpPr/>
            <p:nvPr/>
          </p:nvSpPr>
          <p:spPr>
            <a:xfrm>
              <a:off x="0" y="7085939"/>
              <a:ext cx="3095756" cy="77885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05"/>
            </a:p>
          </p:txBody>
        </p:sp>
        <p:sp>
          <p:nvSpPr>
            <p:cNvPr id="80" name="矩形 79"/>
            <p:cNvSpPr/>
            <p:nvPr/>
          </p:nvSpPr>
          <p:spPr>
            <a:xfrm>
              <a:off x="3095756" y="7085939"/>
              <a:ext cx="3629178" cy="777269"/>
            </a:xfrm>
            <a:prstGeom prst="rect">
              <a:avLst/>
            </a:prstGeom>
            <a:solidFill>
              <a:srgbClr val="009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05"/>
            </a:p>
          </p:txBody>
        </p:sp>
        <p:sp>
          <p:nvSpPr>
            <p:cNvPr id="81" name="矩形 80"/>
            <p:cNvSpPr/>
            <p:nvPr/>
          </p:nvSpPr>
          <p:spPr>
            <a:xfrm>
              <a:off x="6724934" y="7085939"/>
              <a:ext cx="3105281" cy="778858"/>
            </a:xfrm>
            <a:prstGeom prst="rect">
              <a:avLst/>
            </a:prstGeom>
            <a:solidFill>
              <a:srgbClr val="F6AA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05"/>
            </a:p>
          </p:txBody>
        </p:sp>
        <p:sp>
          <p:nvSpPr>
            <p:cNvPr id="82" name="矩形 81"/>
            <p:cNvSpPr/>
            <p:nvPr/>
          </p:nvSpPr>
          <p:spPr>
            <a:xfrm>
              <a:off x="9830215" y="7085939"/>
              <a:ext cx="3079880" cy="777269"/>
            </a:xfrm>
            <a:prstGeom prst="rect">
              <a:avLst/>
            </a:prstGeom>
            <a:solidFill>
              <a:srgbClr val="EA55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05"/>
            </a:p>
          </p:txBody>
        </p:sp>
      </p:grpSp>
      <p:grpSp>
        <p:nvGrpSpPr>
          <p:cNvPr id="3" name="组合 90"/>
          <p:cNvGrpSpPr/>
          <p:nvPr/>
        </p:nvGrpSpPr>
        <p:grpSpPr>
          <a:xfrm>
            <a:off x="11367284" y="5955147"/>
            <a:ext cx="1078222" cy="1038617"/>
            <a:chOff x="11988932" y="6280621"/>
            <a:chExt cx="1137187" cy="1095416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92" name="等腰三角形 91"/>
            <p:cNvSpPr/>
            <p:nvPr/>
          </p:nvSpPr>
          <p:spPr>
            <a:xfrm>
              <a:off x="12262023" y="6280621"/>
              <a:ext cx="864096" cy="1086092"/>
            </a:xfrm>
            <a:prstGeom prst="triangle">
              <a:avLst/>
            </a:prstGeom>
            <a:solidFill>
              <a:srgbClr val="3947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05"/>
            </a:p>
          </p:txBody>
        </p:sp>
        <p:sp>
          <p:nvSpPr>
            <p:cNvPr id="93" name="等腰三角形 92"/>
            <p:cNvSpPr/>
            <p:nvPr/>
          </p:nvSpPr>
          <p:spPr>
            <a:xfrm>
              <a:off x="11988932" y="6551274"/>
              <a:ext cx="656182" cy="824763"/>
            </a:xfrm>
            <a:prstGeom prst="triangle">
              <a:avLst/>
            </a:prstGeom>
            <a:solidFill>
              <a:srgbClr val="009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05"/>
            </a:p>
          </p:txBody>
        </p:sp>
      </p:grpSp>
      <p:pic>
        <p:nvPicPr>
          <p:cNvPr id="27658" name="图片 32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60848" y="5346606"/>
            <a:ext cx="1639146" cy="163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矩形 21"/>
          <p:cNvSpPr/>
          <p:nvPr/>
        </p:nvSpPr>
        <p:spPr>
          <a:xfrm>
            <a:off x="3091933" y="1723794"/>
            <a:ext cx="9490121" cy="617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415" dirty="0"/>
              <a:t>软件的安装</a:t>
            </a:r>
            <a:r>
              <a:rPr lang="en-US" altLang="zh-CN" sz="3415" dirty="0"/>
              <a:t>:</a:t>
            </a:r>
            <a:endParaRPr lang="zh-CN" altLang="en-US" sz="3415" dirty="0"/>
          </a:p>
        </p:txBody>
      </p:sp>
      <p:sp>
        <p:nvSpPr>
          <p:cNvPr id="24" name="矩形 23"/>
          <p:cNvSpPr/>
          <p:nvPr/>
        </p:nvSpPr>
        <p:spPr>
          <a:xfrm>
            <a:off x="1102604" y="1517321"/>
            <a:ext cx="2148840" cy="8788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5120" b="1" dirty="0">
                <a:ln w="17780" cmpd="sng">
                  <a:solidFill>
                    <a:srgbClr val="394754">
                      <a:tint val="3000"/>
                    </a:srgbClr>
                  </a:solidFill>
                  <a:prstDash val="solid"/>
                  <a:miter lim="800000"/>
                </a:ln>
                <a:gradFill>
                  <a:gsLst>
                    <a:gs pos="10000">
                      <a:srgbClr val="394754">
                        <a:tint val="63000"/>
                        <a:sat val="105000"/>
                      </a:srgbClr>
                    </a:gs>
                    <a:gs pos="90000">
                      <a:srgbClr val="394754">
                        <a:shade val="50000"/>
                        <a:satMod val="100000"/>
                      </a:srgb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Python</a:t>
            </a:r>
            <a:endParaRPr lang="zh-CN" altLang="en-US" sz="5120" b="1" dirty="0">
              <a:ln w="17780" cmpd="sng">
                <a:solidFill>
                  <a:srgbClr val="394754">
                    <a:tint val="3000"/>
                  </a:srgbClr>
                </a:solidFill>
                <a:prstDash val="solid"/>
                <a:miter lim="800000"/>
              </a:ln>
              <a:gradFill>
                <a:gsLst>
                  <a:gs pos="10000">
                    <a:srgbClr val="394754">
                      <a:tint val="63000"/>
                      <a:sat val="105000"/>
                    </a:srgbClr>
                  </a:gs>
                  <a:gs pos="90000">
                    <a:srgbClr val="394754">
                      <a:shade val="50000"/>
                      <a:satMod val="100000"/>
                    </a:srgb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6" y="151836"/>
            <a:ext cx="1638582" cy="1638582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4"/>
          <a:stretch>
            <a:fillRect/>
          </a:stretch>
        </p:blipFill>
        <p:spPr>
          <a:xfrm>
            <a:off x="3251200" y="2937510"/>
            <a:ext cx="168275" cy="1689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" name="文本框 101"/>
          <p:cNvSpPr txBox="1"/>
          <p:nvPr/>
        </p:nvSpPr>
        <p:spPr>
          <a:xfrm>
            <a:off x="3419475" y="2428558"/>
            <a:ext cx="5080000" cy="260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zh-CN" sz="1100" b="0">
                <a:latin typeface="Tahoma" panose="020B0604030504040204" charset="0"/>
                <a:ea typeface="微软雅黑" panose="020B0503020204020204" pitchFamily="34" charset="-122"/>
              </a:rPr>
              <a:t>我们点击选择</a:t>
            </a:r>
            <a:r>
              <a:rPr lang="en-US" sz="1100" b="0">
                <a:latin typeface="Tahoma" panose="020B0604030504040204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”Add Python 3.8 to PATH”</a:t>
            </a:r>
            <a:r>
              <a:rPr lang="zh-CN" sz="1100" b="0">
                <a:latin typeface="Tahoma" panose="020B0604030504040204" charset="0"/>
                <a:ea typeface="微软雅黑" panose="020B0503020204020204" pitchFamily="34" charset="-122"/>
              </a:rPr>
              <a:t>这个选择框</a:t>
            </a:r>
            <a:endParaRPr lang="zh-CN" altLang="en-US"/>
          </a:p>
        </p:txBody>
      </p:sp>
      <p:pic>
        <p:nvPicPr>
          <p:cNvPr id="7" name="图片 6"/>
          <p:cNvPicPr/>
          <p:nvPr/>
        </p:nvPicPr>
        <p:blipFill>
          <a:blip r:embed="rId5"/>
          <a:stretch>
            <a:fillRect/>
          </a:stretch>
        </p:blipFill>
        <p:spPr>
          <a:xfrm>
            <a:off x="3419475" y="2688908"/>
            <a:ext cx="5257800" cy="3114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" name="文本框 102"/>
          <p:cNvSpPr txBox="1"/>
          <p:nvPr/>
        </p:nvSpPr>
        <p:spPr>
          <a:xfrm>
            <a:off x="3419475" y="5803583"/>
            <a:ext cx="5080000" cy="260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zh-CN" sz="1100" b="0">
                <a:latin typeface="Tahoma" panose="020B0604030504040204" charset="0"/>
                <a:ea typeface="微软雅黑" panose="020B0503020204020204" pitchFamily="34" charset="-122"/>
              </a:rPr>
              <a:t>进行当前灰色界面的</a:t>
            </a:r>
            <a:r>
              <a:rPr lang="en-US" sz="1100" b="0">
                <a:latin typeface="Tahoma" panose="020B0604030504040204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Install Now</a:t>
            </a:r>
            <a:r>
              <a:rPr lang="zh-CN" sz="1100" b="0">
                <a:latin typeface="Tahoma" panose="020B0604030504040204" charset="0"/>
                <a:ea typeface="微软雅黑" panose="020B0503020204020204" pitchFamily="34" charset="-122"/>
              </a:rPr>
              <a:t>快速安装此软件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>
            <a:stCxn id="16" idx="3"/>
          </p:cNvCxnSpPr>
          <p:nvPr/>
        </p:nvCxnSpPr>
        <p:spPr>
          <a:xfrm>
            <a:off x="4937609" y="643505"/>
            <a:ext cx="7032225" cy="0"/>
          </a:xfrm>
          <a:prstGeom prst="line">
            <a:avLst/>
          </a:prstGeom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" name="组合 12"/>
          <p:cNvGrpSpPr/>
          <p:nvPr/>
        </p:nvGrpSpPr>
        <p:grpSpPr bwMode="auto">
          <a:xfrm>
            <a:off x="0" y="6719335"/>
            <a:ext cx="12240166" cy="737541"/>
            <a:chOff x="0" y="7085939"/>
            <a:chExt cx="12910095" cy="778858"/>
          </a:xfrm>
        </p:grpSpPr>
        <p:sp>
          <p:nvSpPr>
            <p:cNvPr id="79" name="矩形 78"/>
            <p:cNvSpPr/>
            <p:nvPr/>
          </p:nvSpPr>
          <p:spPr>
            <a:xfrm>
              <a:off x="0" y="7085939"/>
              <a:ext cx="3095756" cy="77885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05"/>
            </a:p>
          </p:txBody>
        </p:sp>
        <p:sp>
          <p:nvSpPr>
            <p:cNvPr id="80" name="矩形 79"/>
            <p:cNvSpPr/>
            <p:nvPr/>
          </p:nvSpPr>
          <p:spPr>
            <a:xfrm>
              <a:off x="3095756" y="7085939"/>
              <a:ext cx="3629178" cy="777269"/>
            </a:xfrm>
            <a:prstGeom prst="rect">
              <a:avLst/>
            </a:prstGeom>
            <a:solidFill>
              <a:srgbClr val="009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05"/>
            </a:p>
          </p:txBody>
        </p:sp>
        <p:sp>
          <p:nvSpPr>
            <p:cNvPr id="81" name="矩形 80"/>
            <p:cNvSpPr/>
            <p:nvPr/>
          </p:nvSpPr>
          <p:spPr>
            <a:xfrm>
              <a:off x="6724934" y="7085939"/>
              <a:ext cx="3105281" cy="778858"/>
            </a:xfrm>
            <a:prstGeom prst="rect">
              <a:avLst/>
            </a:prstGeom>
            <a:solidFill>
              <a:srgbClr val="F6AA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05"/>
            </a:p>
          </p:txBody>
        </p:sp>
        <p:sp>
          <p:nvSpPr>
            <p:cNvPr id="82" name="矩形 81"/>
            <p:cNvSpPr/>
            <p:nvPr/>
          </p:nvSpPr>
          <p:spPr>
            <a:xfrm>
              <a:off x="9830215" y="7085939"/>
              <a:ext cx="3079880" cy="777269"/>
            </a:xfrm>
            <a:prstGeom prst="rect">
              <a:avLst/>
            </a:prstGeom>
            <a:solidFill>
              <a:srgbClr val="EA55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05"/>
            </a:p>
          </p:txBody>
        </p:sp>
      </p:grpSp>
      <p:grpSp>
        <p:nvGrpSpPr>
          <p:cNvPr id="3" name="组合 90"/>
          <p:cNvGrpSpPr/>
          <p:nvPr/>
        </p:nvGrpSpPr>
        <p:grpSpPr>
          <a:xfrm>
            <a:off x="11367284" y="5955147"/>
            <a:ext cx="1078222" cy="1038617"/>
            <a:chOff x="11988932" y="6280621"/>
            <a:chExt cx="1137187" cy="1095416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92" name="等腰三角形 91"/>
            <p:cNvSpPr/>
            <p:nvPr/>
          </p:nvSpPr>
          <p:spPr>
            <a:xfrm>
              <a:off x="12262023" y="6280621"/>
              <a:ext cx="864096" cy="1086092"/>
            </a:xfrm>
            <a:prstGeom prst="triangle">
              <a:avLst/>
            </a:prstGeom>
            <a:solidFill>
              <a:srgbClr val="3947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05"/>
            </a:p>
          </p:txBody>
        </p:sp>
        <p:sp>
          <p:nvSpPr>
            <p:cNvPr id="93" name="等腰三角形 92"/>
            <p:cNvSpPr/>
            <p:nvPr/>
          </p:nvSpPr>
          <p:spPr>
            <a:xfrm>
              <a:off x="11988932" y="6551274"/>
              <a:ext cx="656182" cy="824763"/>
            </a:xfrm>
            <a:prstGeom prst="triangle">
              <a:avLst/>
            </a:prstGeom>
            <a:solidFill>
              <a:srgbClr val="009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05"/>
            </a:p>
          </p:txBody>
        </p:sp>
      </p:grpSp>
      <p:pic>
        <p:nvPicPr>
          <p:cNvPr id="27658" name="图片 32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60848" y="5346606"/>
            <a:ext cx="1639146" cy="163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矩形 21"/>
          <p:cNvSpPr/>
          <p:nvPr/>
        </p:nvSpPr>
        <p:spPr>
          <a:xfrm>
            <a:off x="3091933" y="1723794"/>
            <a:ext cx="9490121" cy="617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415" dirty="0"/>
              <a:t>软件的安装</a:t>
            </a:r>
            <a:r>
              <a:rPr lang="en-US" altLang="zh-CN" sz="3415" dirty="0"/>
              <a:t>:</a:t>
            </a:r>
            <a:endParaRPr lang="zh-CN" altLang="en-US" sz="3415" dirty="0"/>
          </a:p>
        </p:txBody>
      </p:sp>
      <p:sp>
        <p:nvSpPr>
          <p:cNvPr id="24" name="矩形 23"/>
          <p:cNvSpPr/>
          <p:nvPr/>
        </p:nvSpPr>
        <p:spPr>
          <a:xfrm>
            <a:off x="1102604" y="1517321"/>
            <a:ext cx="2148840" cy="8788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5120" b="1" dirty="0">
                <a:ln w="17780" cmpd="sng">
                  <a:solidFill>
                    <a:srgbClr val="394754">
                      <a:tint val="3000"/>
                    </a:srgbClr>
                  </a:solidFill>
                  <a:prstDash val="solid"/>
                  <a:miter lim="800000"/>
                </a:ln>
                <a:gradFill>
                  <a:gsLst>
                    <a:gs pos="10000">
                      <a:srgbClr val="394754">
                        <a:tint val="63000"/>
                        <a:sat val="105000"/>
                      </a:srgbClr>
                    </a:gs>
                    <a:gs pos="90000">
                      <a:srgbClr val="394754">
                        <a:shade val="50000"/>
                        <a:satMod val="100000"/>
                      </a:srgb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Python</a:t>
            </a:r>
            <a:endParaRPr lang="zh-CN" altLang="en-US" sz="5120" b="1" dirty="0">
              <a:ln w="17780" cmpd="sng">
                <a:solidFill>
                  <a:srgbClr val="394754">
                    <a:tint val="3000"/>
                  </a:srgbClr>
                </a:solidFill>
                <a:prstDash val="solid"/>
                <a:miter lim="800000"/>
              </a:ln>
              <a:gradFill>
                <a:gsLst>
                  <a:gs pos="10000">
                    <a:srgbClr val="394754">
                      <a:tint val="63000"/>
                      <a:sat val="105000"/>
                    </a:srgbClr>
                  </a:gs>
                  <a:gs pos="90000">
                    <a:srgbClr val="394754">
                      <a:shade val="50000"/>
                      <a:satMod val="100000"/>
                    </a:srgb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6" y="151836"/>
            <a:ext cx="1638582" cy="1638582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4"/>
          <a:stretch>
            <a:fillRect/>
          </a:stretch>
        </p:blipFill>
        <p:spPr>
          <a:xfrm>
            <a:off x="3251200" y="2937510"/>
            <a:ext cx="168275" cy="1689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3419475" y="2498408"/>
            <a:ext cx="5080000" cy="260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zh-CN" sz="1100" b="0">
                <a:latin typeface="Tahoma" panose="020B0604030504040204" charset="0"/>
                <a:ea typeface="微软雅黑" panose="020B0503020204020204" pitchFamily="34" charset="-122"/>
              </a:rPr>
              <a:t>进行当前灰色界面的</a:t>
            </a:r>
            <a:r>
              <a:rPr lang="en-US" sz="1100" b="0">
                <a:latin typeface="Tahoma" panose="020B0604030504040204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Install Now</a:t>
            </a:r>
            <a:r>
              <a:rPr lang="zh-CN" sz="1100" b="0">
                <a:latin typeface="Tahoma" panose="020B0604030504040204" charset="0"/>
                <a:ea typeface="微软雅黑" panose="020B0503020204020204" pitchFamily="34" charset="-122"/>
              </a:rPr>
              <a:t>快速安装此软件</a:t>
            </a:r>
            <a:endParaRPr lang="zh-CN" altLang="en-US"/>
          </a:p>
        </p:txBody>
      </p:sp>
      <p:pic>
        <p:nvPicPr>
          <p:cNvPr id="9" name="图片 8"/>
          <p:cNvPicPr/>
          <p:nvPr/>
        </p:nvPicPr>
        <p:blipFill>
          <a:blip r:embed="rId5"/>
          <a:stretch>
            <a:fillRect/>
          </a:stretch>
        </p:blipFill>
        <p:spPr>
          <a:xfrm>
            <a:off x="3419475" y="2916238"/>
            <a:ext cx="5210175" cy="30384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>
            <a:stCxn id="16" idx="3"/>
          </p:cNvCxnSpPr>
          <p:nvPr/>
        </p:nvCxnSpPr>
        <p:spPr>
          <a:xfrm>
            <a:off x="4937609" y="643505"/>
            <a:ext cx="7032225" cy="0"/>
          </a:xfrm>
          <a:prstGeom prst="line">
            <a:avLst/>
          </a:prstGeom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" name="组合 12"/>
          <p:cNvGrpSpPr/>
          <p:nvPr/>
        </p:nvGrpSpPr>
        <p:grpSpPr bwMode="auto">
          <a:xfrm>
            <a:off x="0" y="6719335"/>
            <a:ext cx="12240166" cy="737541"/>
            <a:chOff x="0" y="7085939"/>
            <a:chExt cx="12910095" cy="778858"/>
          </a:xfrm>
        </p:grpSpPr>
        <p:sp>
          <p:nvSpPr>
            <p:cNvPr id="79" name="矩形 78"/>
            <p:cNvSpPr/>
            <p:nvPr/>
          </p:nvSpPr>
          <p:spPr>
            <a:xfrm>
              <a:off x="0" y="7085939"/>
              <a:ext cx="3095756" cy="77885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05"/>
            </a:p>
          </p:txBody>
        </p:sp>
        <p:sp>
          <p:nvSpPr>
            <p:cNvPr id="80" name="矩形 79"/>
            <p:cNvSpPr/>
            <p:nvPr/>
          </p:nvSpPr>
          <p:spPr>
            <a:xfrm>
              <a:off x="3095756" y="7085939"/>
              <a:ext cx="3629178" cy="777269"/>
            </a:xfrm>
            <a:prstGeom prst="rect">
              <a:avLst/>
            </a:prstGeom>
            <a:solidFill>
              <a:srgbClr val="009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05"/>
            </a:p>
          </p:txBody>
        </p:sp>
        <p:sp>
          <p:nvSpPr>
            <p:cNvPr id="81" name="矩形 80"/>
            <p:cNvSpPr/>
            <p:nvPr/>
          </p:nvSpPr>
          <p:spPr>
            <a:xfrm>
              <a:off x="6724934" y="7085939"/>
              <a:ext cx="3105281" cy="778858"/>
            </a:xfrm>
            <a:prstGeom prst="rect">
              <a:avLst/>
            </a:prstGeom>
            <a:solidFill>
              <a:srgbClr val="F6AA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05"/>
            </a:p>
          </p:txBody>
        </p:sp>
        <p:sp>
          <p:nvSpPr>
            <p:cNvPr id="82" name="矩形 81"/>
            <p:cNvSpPr/>
            <p:nvPr/>
          </p:nvSpPr>
          <p:spPr>
            <a:xfrm>
              <a:off x="9830215" y="7085939"/>
              <a:ext cx="3079880" cy="777269"/>
            </a:xfrm>
            <a:prstGeom prst="rect">
              <a:avLst/>
            </a:prstGeom>
            <a:solidFill>
              <a:srgbClr val="EA55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05"/>
            </a:p>
          </p:txBody>
        </p:sp>
      </p:grpSp>
      <p:grpSp>
        <p:nvGrpSpPr>
          <p:cNvPr id="3" name="组合 90"/>
          <p:cNvGrpSpPr/>
          <p:nvPr/>
        </p:nvGrpSpPr>
        <p:grpSpPr>
          <a:xfrm>
            <a:off x="11367284" y="5955147"/>
            <a:ext cx="1078222" cy="1038617"/>
            <a:chOff x="11988932" y="6280621"/>
            <a:chExt cx="1137187" cy="1095416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92" name="等腰三角形 91"/>
            <p:cNvSpPr/>
            <p:nvPr/>
          </p:nvSpPr>
          <p:spPr>
            <a:xfrm>
              <a:off x="12262023" y="6280621"/>
              <a:ext cx="864096" cy="1086092"/>
            </a:xfrm>
            <a:prstGeom prst="triangle">
              <a:avLst/>
            </a:prstGeom>
            <a:solidFill>
              <a:srgbClr val="3947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05"/>
            </a:p>
          </p:txBody>
        </p:sp>
        <p:sp>
          <p:nvSpPr>
            <p:cNvPr id="93" name="等腰三角形 92"/>
            <p:cNvSpPr/>
            <p:nvPr/>
          </p:nvSpPr>
          <p:spPr>
            <a:xfrm>
              <a:off x="11988932" y="6551274"/>
              <a:ext cx="656182" cy="824763"/>
            </a:xfrm>
            <a:prstGeom prst="triangle">
              <a:avLst/>
            </a:prstGeom>
            <a:solidFill>
              <a:srgbClr val="009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05"/>
            </a:p>
          </p:txBody>
        </p:sp>
      </p:grpSp>
      <p:pic>
        <p:nvPicPr>
          <p:cNvPr id="27658" name="图片 32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60848" y="5346606"/>
            <a:ext cx="1639146" cy="163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矩形 21"/>
          <p:cNvSpPr/>
          <p:nvPr/>
        </p:nvSpPr>
        <p:spPr>
          <a:xfrm>
            <a:off x="3091933" y="1723794"/>
            <a:ext cx="9490121" cy="617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415" dirty="0"/>
              <a:t>软件的安装</a:t>
            </a:r>
            <a:r>
              <a:rPr lang="en-US" altLang="zh-CN" sz="3415" dirty="0"/>
              <a:t>:</a:t>
            </a:r>
            <a:endParaRPr lang="zh-CN" altLang="en-US" sz="3415" dirty="0"/>
          </a:p>
        </p:txBody>
      </p:sp>
      <p:sp>
        <p:nvSpPr>
          <p:cNvPr id="24" name="矩形 23"/>
          <p:cNvSpPr/>
          <p:nvPr/>
        </p:nvSpPr>
        <p:spPr>
          <a:xfrm>
            <a:off x="1102604" y="1517321"/>
            <a:ext cx="2148840" cy="8788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5120" b="1" dirty="0">
                <a:ln w="17780" cmpd="sng">
                  <a:solidFill>
                    <a:srgbClr val="394754">
                      <a:tint val="3000"/>
                    </a:srgbClr>
                  </a:solidFill>
                  <a:prstDash val="solid"/>
                  <a:miter lim="800000"/>
                </a:ln>
                <a:gradFill>
                  <a:gsLst>
                    <a:gs pos="10000">
                      <a:srgbClr val="394754">
                        <a:tint val="63000"/>
                        <a:sat val="105000"/>
                      </a:srgbClr>
                    </a:gs>
                    <a:gs pos="90000">
                      <a:srgbClr val="394754">
                        <a:shade val="50000"/>
                        <a:satMod val="100000"/>
                      </a:srgb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Python</a:t>
            </a:r>
            <a:endParaRPr lang="zh-CN" altLang="en-US" sz="5120" b="1" dirty="0">
              <a:ln w="17780" cmpd="sng">
                <a:solidFill>
                  <a:srgbClr val="394754">
                    <a:tint val="3000"/>
                  </a:srgbClr>
                </a:solidFill>
                <a:prstDash val="solid"/>
                <a:miter lim="800000"/>
              </a:ln>
              <a:gradFill>
                <a:gsLst>
                  <a:gs pos="10000">
                    <a:srgbClr val="394754">
                      <a:tint val="63000"/>
                      <a:sat val="105000"/>
                    </a:srgbClr>
                  </a:gs>
                  <a:gs pos="90000">
                    <a:srgbClr val="394754">
                      <a:shade val="50000"/>
                      <a:satMod val="100000"/>
                    </a:srgb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6" y="151836"/>
            <a:ext cx="1638582" cy="1638582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4"/>
          <a:stretch>
            <a:fillRect/>
          </a:stretch>
        </p:blipFill>
        <p:spPr>
          <a:xfrm>
            <a:off x="3251200" y="2937510"/>
            <a:ext cx="168275" cy="1689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" name="文本框 103"/>
          <p:cNvSpPr txBox="1"/>
          <p:nvPr/>
        </p:nvSpPr>
        <p:spPr>
          <a:xfrm>
            <a:off x="3556000" y="2395538"/>
            <a:ext cx="5080000" cy="260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zh-CN" sz="1100" b="0">
                <a:latin typeface="Tahoma" panose="020B0604030504040204" charset="0"/>
                <a:ea typeface="微软雅黑" panose="020B0503020204020204" pitchFamily="34" charset="-122"/>
              </a:rPr>
              <a:t>安装完成！</a:t>
            </a:r>
            <a:endParaRPr lang="zh-CN" altLang="en-US"/>
          </a:p>
        </p:txBody>
      </p:sp>
      <p:pic>
        <p:nvPicPr>
          <p:cNvPr id="10" name="图片 9"/>
          <p:cNvPicPr/>
          <p:nvPr/>
        </p:nvPicPr>
        <p:blipFill>
          <a:blip r:embed="rId5"/>
          <a:stretch>
            <a:fillRect/>
          </a:stretch>
        </p:blipFill>
        <p:spPr>
          <a:xfrm>
            <a:off x="3457575" y="2859088"/>
            <a:ext cx="5276850" cy="3095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73680" y="574666"/>
            <a:ext cx="51698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>
                <a:solidFill>
                  <a:srgbClr val="666666"/>
                </a:solidFill>
                <a:latin typeface="Helvetica Neue"/>
              </a:rPr>
              <a:t>“</a:t>
            </a:r>
            <a:r>
              <a:rPr lang="en-US" altLang="zh-CN" sz="2800">
                <a:solidFill>
                  <a:srgbClr val="666666"/>
                </a:solidFill>
                <a:latin typeface="Helvetica Neue"/>
              </a:rPr>
              <a:t>Hello</a:t>
            </a:r>
            <a:r>
              <a:rPr lang="zh-CN" altLang="en-US" sz="2800">
                <a:solidFill>
                  <a:srgbClr val="666666"/>
                </a:solidFill>
                <a:latin typeface="Helvetica Neue"/>
              </a:rPr>
              <a:t> </a:t>
            </a:r>
            <a:r>
              <a:rPr lang="en-US" altLang="zh-CN" sz="2800">
                <a:solidFill>
                  <a:srgbClr val="666666"/>
                </a:solidFill>
                <a:latin typeface="Helvetica Neue"/>
              </a:rPr>
              <a:t>python</a:t>
            </a:r>
            <a:r>
              <a:rPr lang="zh-CN" altLang="en-US" sz="2800">
                <a:solidFill>
                  <a:srgbClr val="666666"/>
                </a:solidFill>
                <a:latin typeface="Helvetica Neue"/>
              </a:rPr>
              <a:t>“</a:t>
            </a:r>
            <a:endParaRPr lang="zh-CN" altLang="en-US" sz="2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9925"/>
            <a:ext cx="1957021" cy="160032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173680" y="33492"/>
            <a:ext cx="7201526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>
                <a:solidFill>
                  <a:srgbClr val="666666"/>
                </a:solidFill>
                <a:latin typeface="Helvetica Neue"/>
              </a:rPr>
              <a:t>接下来咱们就噼里啪啦的敲代码吧！</a:t>
            </a:r>
            <a:endParaRPr lang="zh-CN" altLang="en-US" sz="2800"/>
          </a:p>
        </p:txBody>
      </p:sp>
      <p:sp>
        <p:nvSpPr>
          <p:cNvPr id="5" name="矩形 4"/>
          <p:cNvSpPr/>
          <p:nvPr/>
        </p:nvSpPr>
        <p:spPr>
          <a:xfrm>
            <a:off x="344880" y="1934836"/>
            <a:ext cx="64310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>
                <a:latin typeface="Helvetica Neue"/>
              </a:rPr>
              <a:t>怎样让</a:t>
            </a:r>
            <a:r>
              <a:rPr lang="en-US" altLang="zh-CN" sz="2800">
                <a:latin typeface="Helvetica Neue"/>
              </a:rPr>
              <a:t>python</a:t>
            </a:r>
            <a:r>
              <a:rPr lang="zh-CN" altLang="en-US" sz="2800">
                <a:latin typeface="Helvetica Neue"/>
              </a:rPr>
              <a:t>输出“</a:t>
            </a:r>
            <a:r>
              <a:rPr lang="en-US" altLang="zh-CN" sz="2800">
                <a:latin typeface="Helvetica Neue"/>
              </a:rPr>
              <a:t>Hello</a:t>
            </a:r>
            <a:r>
              <a:rPr lang="zh-CN" altLang="en-US" sz="2800">
                <a:latin typeface="Helvetica Neue"/>
              </a:rPr>
              <a:t> </a:t>
            </a:r>
            <a:r>
              <a:rPr lang="en-US" altLang="zh-CN" sz="2800">
                <a:latin typeface="Helvetica Neue"/>
              </a:rPr>
              <a:t>python</a:t>
            </a:r>
            <a:r>
              <a:rPr lang="zh-CN" altLang="en-US" sz="2800">
                <a:latin typeface="Helvetica Neue"/>
              </a:rPr>
              <a:t>“</a:t>
            </a:r>
            <a:endParaRPr lang="zh-CN" altLang="en-US" sz="28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80" y="2958522"/>
            <a:ext cx="6102812" cy="158885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61403" y="2558412"/>
            <a:ext cx="64310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>
                <a:latin typeface="Helvetica Neue"/>
              </a:rPr>
              <a:t>在</a:t>
            </a:r>
            <a:r>
              <a:rPr lang="en-US" altLang="zh-CN" sz="2000">
                <a:latin typeface="Helvetica Neue"/>
              </a:rPr>
              <a:t>&gt;&gt;&gt;</a:t>
            </a:r>
            <a:r>
              <a:rPr lang="zh-CN" altLang="en-US" sz="2000">
                <a:latin typeface="Helvetica Neue"/>
              </a:rPr>
              <a:t>符号开始输入</a:t>
            </a:r>
            <a:r>
              <a:rPr lang="en-US" altLang="zh-CN" sz="2000">
                <a:latin typeface="Helvetica Neue"/>
              </a:rPr>
              <a:t>print(‘hello world’)</a:t>
            </a:r>
            <a:endParaRPr lang="zh-CN" altLang="en-US" sz="2000"/>
          </a:p>
        </p:txBody>
      </p:sp>
      <p:sp>
        <p:nvSpPr>
          <p:cNvPr id="11" name="椭圆形标注 10"/>
          <p:cNvSpPr/>
          <p:nvPr/>
        </p:nvSpPr>
        <p:spPr>
          <a:xfrm>
            <a:off x="2708030" y="4759569"/>
            <a:ext cx="3024554" cy="1491818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146936" y="5102860"/>
            <a:ext cx="21467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Helvetica Neue"/>
              </a:rPr>
              <a:t>老师，我的程序</a:t>
            </a:r>
            <a:endParaRPr lang="en-US" altLang="zh-CN">
              <a:latin typeface="Helvetica Neue"/>
            </a:endParaRPr>
          </a:p>
          <a:p>
            <a:r>
              <a:rPr lang="zh-CN" altLang="en-US">
                <a:latin typeface="Helvetica Neue"/>
              </a:rPr>
              <a:t>出</a:t>
            </a:r>
            <a:r>
              <a:rPr lang="en-US" altLang="zh-CN">
                <a:latin typeface="Helvetica Neue"/>
              </a:rPr>
              <a:t>bug</a:t>
            </a:r>
            <a:r>
              <a:rPr lang="zh-CN" altLang="en-US">
                <a:latin typeface="Helvetica Neue"/>
              </a:rPr>
              <a:t>了，输出不了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964236" y="1935135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Helvetica Neue"/>
              </a:rPr>
              <a:t>让老师给你</a:t>
            </a:r>
            <a:r>
              <a:rPr lang="en-US" altLang="zh-CN">
                <a:latin typeface="Helvetica Neue"/>
              </a:rPr>
              <a:t>debug</a:t>
            </a:r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4914" y="2642335"/>
            <a:ext cx="1345229" cy="1293290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7436213" y="4208818"/>
            <a:ext cx="387798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latin typeface="Helvetica Neue"/>
              </a:rPr>
              <a:t>print(‘hello world’)</a:t>
            </a:r>
          </a:p>
          <a:p>
            <a:r>
              <a:rPr lang="zh-CN" altLang="en-US">
                <a:latin typeface="Helvetica Neue"/>
              </a:rPr>
              <a:t>必须是英文状态下，细致观察一下，</a:t>
            </a:r>
            <a:endParaRPr lang="en-US" altLang="zh-CN">
              <a:latin typeface="Helvetica Neue"/>
            </a:endParaRPr>
          </a:p>
          <a:p>
            <a:r>
              <a:rPr lang="zh-CN" altLang="en-US">
                <a:latin typeface="Helvetica Neue"/>
              </a:rPr>
              <a:t>英文状态下的括号和中文状态下的</a:t>
            </a:r>
            <a:endParaRPr lang="en-US" altLang="zh-CN">
              <a:latin typeface="Helvetica Neue"/>
            </a:endParaRPr>
          </a:p>
          <a:p>
            <a:r>
              <a:rPr lang="zh-CN" altLang="en-US">
                <a:latin typeface="Helvetica Neue"/>
              </a:rPr>
              <a:t>括号一样吗？</a:t>
            </a:r>
            <a:endParaRPr lang="en-US" altLang="zh-CN">
              <a:latin typeface="Helvetica Neue"/>
            </a:endParaRPr>
          </a:p>
          <a:p>
            <a:r>
              <a:rPr lang="zh-CN" altLang="en-US">
                <a:latin typeface="Helvetica Neue"/>
              </a:rPr>
              <a:t>（</a:t>
            </a:r>
            <a:r>
              <a:rPr lang="en-US" altLang="zh-CN">
                <a:latin typeface="Helvetica Neue"/>
              </a:rPr>
              <a:t>) ‘’ </a:t>
            </a:r>
            <a:r>
              <a:rPr lang="zh-CN" altLang="en-US">
                <a:latin typeface="Helvetica Neue"/>
              </a:rPr>
              <a:t>‘’ 你能分清吗？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7343558" y="6066721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Helvetica Neue"/>
              </a:rPr>
              <a:t>大家再给</a:t>
            </a:r>
            <a:r>
              <a:rPr lang="en-US" altLang="zh-CN">
                <a:latin typeface="Helvetica Neue"/>
              </a:rPr>
              <a:t>python”</a:t>
            </a:r>
            <a:r>
              <a:rPr lang="zh-CN" altLang="en-US">
                <a:latin typeface="Helvetica Neue"/>
              </a:rPr>
              <a:t>聊</a:t>
            </a:r>
            <a:r>
              <a:rPr lang="en-US" altLang="zh-CN">
                <a:latin typeface="Helvetica Neue"/>
              </a:rPr>
              <a:t>”</a:t>
            </a:r>
            <a:r>
              <a:rPr lang="zh-CN" altLang="en-US">
                <a:latin typeface="Helvetica Neue"/>
              </a:rPr>
              <a:t>几句吧！</a:t>
            </a:r>
            <a:endParaRPr lang="en-US" altLang="zh-CN">
              <a:latin typeface="Helvetica Neue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6919784" y="1592651"/>
            <a:ext cx="0" cy="4843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图片 31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84741" y="5236728"/>
            <a:ext cx="1639147" cy="163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直接连接符 3"/>
          <p:cNvCxnSpPr>
            <a:stCxn id="16" idx="3"/>
          </p:cNvCxnSpPr>
          <p:nvPr/>
        </p:nvCxnSpPr>
        <p:spPr>
          <a:xfrm>
            <a:off x="4937609" y="643505"/>
            <a:ext cx="7032225" cy="0"/>
          </a:xfrm>
          <a:prstGeom prst="line">
            <a:avLst/>
          </a:prstGeom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4439068" y="882868"/>
            <a:ext cx="2696690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795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Python</a:t>
            </a:r>
            <a:r>
              <a:rPr lang="zh-CN" altLang="en-US" sz="3795" dirty="0"/>
              <a:t>介绍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44274" y="1790418"/>
            <a:ext cx="9486279" cy="1318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75640" algn="l" eaLnBrk="1" latinLnBrk="0" hangingPunct="1">
              <a:extLst>
                <a:ext uri="{35155182-B16C-46BC-9424-99874614C6A1}">
                  <wpsdc:indentchars xmlns:wpsdc="http://www.wps.cn/officeDocument/2017/drawingmlCustomData" xmlns="" val="200" checksum="3938014082"/>
                </a:ext>
              </a:extLst>
            </a:pPr>
            <a:r>
              <a:rPr lang="en-US" altLang="zh-CN" sz="2655" dirty="0"/>
              <a:t>Python</a:t>
            </a:r>
            <a:r>
              <a:rPr lang="zh-CN" altLang="en-US" sz="2655" dirty="0"/>
              <a:t>翻译成汉语是蟒蛇的意思，并且</a:t>
            </a:r>
            <a:r>
              <a:rPr lang="en-US" altLang="zh-CN" sz="2655" dirty="0"/>
              <a:t>Python</a:t>
            </a:r>
            <a:r>
              <a:rPr lang="zh-CN" altLang="en-US" sz="2655" dirty="0"/>
              <a:t>的</a:t>
            </a:r>
            <a:r>
              <a:rPr lang="en-US" altLang="zh-CN" sz="2655" dirty="0"/>
              <a:t>logo</a:t>
            </a:r>
            <a:r>
              <a:rPr lang="zh-CN" altLang="en-US" sz="2655" dirty="0"/>
              <a:t>也是两条互相缠绕的蟒蛇，然而</a:t>
            </a:r>
            <a:r>
              <a:rPr lang="en-US" altLang="zh-CN" sz="2655" dirty="0"/>
              <a:t>Python</a:t>
            </a:r>
            <a:r>
              <a:rPr lang="zh-CN" altLang="en-US" sz="2655" dirty="0"/>
              <a:t>语言和蟒蛇实际上并没有一毛钱关系。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44273" y="3125881"/>
            <a:ext cx="9486279" cy="3773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75640" algn="l" eaLnBrk="1" latinLnBrk="0" hangingPunct="1">
              <a:extLst>
                <a:ext uri="{35155182-B16C-46BC-9424-99874614C6A1}">
                  <wpsdc:indentchars xmlns:wpsdc="http://www.wps.cn/officeDocument/2017/drawingmlCustomData" xmlns="" val="200" checksum="3938014082"/>
                </a:ext>
              </a:extLst>
            </a:pPr>
            <a:r>
              <a:rPr lang="en-US" sz="2655" dirty="0"/>
              <a:t>Python</a:t>
            </a:r>
            <a:r>
              <a:rPr lang="zh-CN" altLang="en-US" sz="2655" dirty="0"/>
              <a:t>语言是由荷兰程序员</a:t>
            </a:r>
            <a:r>
              <a:rPr lang="en-US" altLang="zh-CN" sz="2655" dirty="0"/>
              <a:t>Guido Van Rossum,</a:t>
            </a:r>
            <a:r>
              <a:rPr lang="zh-CN" altLang="en-US" sz="2655" dirty="0"/>
              <a:t>江湖人称</a:t>
            </a:r>
            <a:r>
              <a:rPr lang="en-US" altLang="zh-CN" sz="2655" dirty="0"/>
              <a:t>“</a:t>
            </a:r>
            <a:r>
              <a:rPr lang="zh-CN" altLang="en-US" sz="2655" dirty="0"/>
              <a:t>龟叔</a:t>
            </a:r>
            <a:r>
              <a:rPr lang="en-US" altLang="zh-CN" sz="2655" dirty="0"/>
              <a:t>”</a:t>
            </a:r>
            <a:r>
              <a:rPr lang="zh-CN" altLang="en-US" sz="2655" dirty="0"/>
              <a:t>，独立开发完成初版的。</a:t>
            </a:r>
            <a:r>
              <a:rPr lang="en-US" altLang="zh-CN" sz="2655" dirty="0"/>
              <a:t>“</a:t>
            </a:r>
            <a:r>
              <a:rPr lang="zh-CN" altLang="en-US" sz="2655" dirty="0"/>
              <a:t>龟叔</a:t>
            </a:r>
            <a:r>
              <a:rPr lang="en-US" altLang="zh-CN" sz="2655" dirty="0"/>
              <a:t>”</a:t>
            </a:r>
            <a:r>
              <a:rPr lang="zh-CN" altLang="en-US" sz="2655" dirty="0"/>
              <a:t>曾任职于</a:t>
            </a:r>
            <a:r>
              <a:rPr lang="en-US" altLang="zh-CN" sz="2655" dirty="0"/>
              <a:t>Google</a:t>
            </a:r>
            <a:r>
              <a:rPr lang="zh-CN" altLang="en-US" sz="2655" dirty="0"/>
              <a:t>，</a:t>
            </a:r>
            <a:r>
              <a:rPr lang="en-US" altLang="zh-CN" sz="2655" dirty="0"/>
              <a:t>1989</a:t>
            </a:r>
            <a:r>
              <a:rPr lang="zh-CN" altLang="en-US" sz="2655" dirty="0"/>
              <a:t>年圣诞节期间，在阿姆斯特丹，为了打发一个人在圣诞节的无趣，决心开发一个新的脚本解释语言，作为</a:t>
            </a:r>
            <a:r>
              <a:rPr lang="en-US" altLang="zh-CN" sz="2655" dirty="0"/>
              <a:t>ABC</a:t>
            </a:r>
            <a:r>
              <a:rPr lang="zh-CN" altLang="en-US" sz="2655" dirty="0"/>
              <a:t>语言的一种继承，然后他就这么做了，并实现了（大神的能力）。之所以选中</a:t>
            </a:r>
            <a:r>
              <a:rPr lang="en-US" altLang="zh-CN" sz="2655" dirty="0"/>
              <a:t>Python</a:t>
            </a:r>
            <a:r>
              <a:rPr lang="zh-CN" altLang="en-US" sz="2655" dirty="0"/>
              <a:t>作为该编程语言的名字，是因为</a:t>
            </a:r>
            <a:r>
              <a:rPr lang="en-US" altLang="zh-CN" sz="2655" dirty="0"/>
              <a:t>“</a:t>
            </a:r>
            <a:r>
              <a:rPr lang="zh-CN" altLang="en-US" sz="2655" dirty="0"/>
              <a:t>龟叔</a:t>
            </a:r>
            <a:r>
              <a:rPr lang="en-US" altLang="zh-CN" sz="2655" dirty="0"/>
              <a:t>”</a:t>
            </a:r>
            <a:r>
              <a:rPr lang="zh-CN" altLang="en-US" sz="2655" dirty="0"/>
              <a:t>是一个叫</a:t>
            </a:r>
            <a:r>
              <a:rPr lang="en-US" altLang="zh-CN" sz="2655" dirty="0"/>
              <a:t>“Monty Python”</a:t>
            </a:r>
            <a:r>
              <a:rPr lang="zh-CN" altLang="en-US" sz="2655" dirty="0"/>
              <a:t>的喜剧团体爱好者，英国20世纪70年代首播的电视喜剧《蒙提.派森的飞行马戏团》，其本意并不是想选蟒蛇命名噢</a:t>
            </a:r>
            <a:r>
              <a:rPr lang="en-US" altLang="zh-CN" sz="2655" dirty="0"/>
              <a:t>~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6" y="151836"/>
            <a:ext cx="1638582" cy="163858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52" y="1300052"/>
            <a:ext cx="1161020" cy="182817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757669" y="863171"/>
            <a:ext cx="450720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>
                <a:latin typeface="Helvetica Neue"/>
              </a:rPr>
              <a:t>请大家思考一个高难度的问题：</a:t>
            </a:r>
            <a:r>
              <a:rPr lang="en-US" altLang="zh-CN" sz="2000">
                <a:latin typeface="Helvetica Neue"/>
              </a:rPr>
              <a:t>1+1=</a:t>
            </a:r>
            <a:r>
              <a:rPr lang="zh-CN" altLang="en-US" sz="2000">
                <a:latin typeface="Helvetica Neue"/>
              </a:rPr>
              <a:t>？</a:t>
            </a:r>
            <a:endParaRPr lang="en-US" altLang="zh-CN" sz="2000">
              <a:latin typeface="Helvetica Neue"/>
            </a:endParaRPr>
          </a:p>
          <a:p>
            <a:r>
              <a:rPr lang="zh-CN" altLang="en-US" sz="2000">
                <a:latin typeface="Helvetica Neue"/>
              </a:rPr>
              <a:t>快请抢答！</a:t>
            </a:r>
            <a:r>
              <a:rPr lang="zh-CN" altLang="en-US" sz="2000"/>
              <a:t>恭喜大家都在</a:t>
            </a:r>
            <a:r>
              <a:rPr lang="en-US" altLang="zh-CN" sz="2000"/>
              <a:t>0.1</a:t>
            </a:r>
            <a:r>
              <a:rPr lang="zh-CN" altLang="en-US" sz="2000"/>
              <a:t>秒的时间回答正确</a:t>
            </a:r>
            <a:endParaRPr lang="en-US" altLang="zh-CN" sz="2000"/>
          </a:p>
          <a:p>
            <a:r>
              <a:rPr lang="zh-CN" altLang="en-US" sz="2000">
                <a:latin typeface="Helvetica Neue"/>
              </a:rPr>
              <a:t>请听第二题</a:t>
            </a:r>
            <a:r>
              <a:rPr lang="en-US" altLang="zh-CN" sz="2000">
                <a:latin typeface="Helvetica Neue"/>
              </a:rPr>
              <a:t>;323+8355+1343-309=?</a:t>
            </a:r>
          </a:p>
          <a:p>
            <a:r>
              <a:rPr lang="zh-CN" altLang="en-US" sz="2000">
                <a:latin typeface="Helvetica Neue"/>
              </a:rPr>
              <a:t>非常好，大家都没回答上来，有请</a:t>
            </a:r>
            <a:r>
              <a:rPr lang="en-US" altLang="zh-CN" sz="2000">
                <a:latin typeface="Helvetica Neue"/>
              </a:rPr>
              <a:t>python</a:t>
            </a:r>
          </a:p>
        </p:txBody>
      </p:sp>
      <p:sp>
        <p:nvSpPr>
          <p:cNvPr id="5" name="矩形 4"/>
          <p:cNvSpPr/>
          <p:nvPr/>
        </p:nvSpPr>
        <p:spPr>
          <a:xfrm>
            <a:off x="7186484" y="632595"/>
            <a:ext cx="450720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>
                <a:latin typeface="Helvetica Neue"/>
              </a:rPr>
              <a:t>输入</a:t>
            </a:r>
            <a:r>
              <a:rPr lang="en-US" altLang="zh-CN" sz="2000">
                <a:latin typeface="Helvetica Neue"/>
              </a:rPr>
              <a:t>323+8355+1343-309 </a:t>
            </a:r>
            <a:r>
              <a:rPr lang="zh-CN" altLang="en-US" sz="2000">
                <a:latin typeface="Helvetica Neue"/>
              </a:rPr>
              <a:t>一个回车就出来结果</a:t>
            </a:r>
            <a:endParaRPr lang="en-US" altLang="zh-CN" sz="2000">
              <a:latin typeface="Helvetica Neue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5331" y="1555292"/>
            <a:ext cx="4027250" cy="12468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3617" y="2802163"/>
            <a:ext cx="3944122" cy="254948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653617" y="5608091"/>
            <a:ext cx="450720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>
                <a:latin typeface="Helvetica Neue"/>
              </a:rPr>
              <a:t>请大家在</a:t>
            </a:r>
            <a:r>
              <a:rPr lang="en-US" altLang="zh-CN" sz="2000">
                <a:latin typeface="Helvetica Neue"/>
              </a:rPr>
              <a:t>1</a:t>
            </a:r>
            <a:r>
              <a:rPr lang="zh-CN" altLang="en-US" sz="2000">
                <a:latin typeface="Helvetica Neue"/>
              </a:rPr>
              <a:t>分钟的时间给</a:t>
            </a:r>
            <a:r>
              <a:rPr lang="en-US" altLang="zh-CN" sz="2000">
                <a:latin typeface="Helvetica Neue"/>
              </a:rPr>
              <a:t>python</a:t>
            </a:r>
            <a:r>
              <a:rPr lang="zh-CN" altLang="en-US" sz="2000">
                <a:latin typeface="Helvetica Neue"/>
              </a:rPr>
              <a:t>小朋友出几道题，看他能算出来吗？</a:t>
            </a:r>
            <a:endParaRPr lang="en-US" altLang="zh-CN" sz="2000">
              <a:latin typeface="Helvetica Neue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578099" y="4076903"/>
            <a:ext cx="89089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>
                <a:latin typeface="Helvetica Neue"/>
              </a:rPr>
              <a:t>恭喜大家闯过了第一关，已经能编写程序了。</a:t>
            </a:r>
            <a:endParaRPr lang="en-US" altLang="zh-CN" sz="2000">
              <a:latin typeface="Helvetica Neu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云形标注 7"/>
          <p:cNvSpPr/>
          <p:nvPr/>
        </p:nvSpPr>
        <p:spPr>
          <a:xfrm rot="980051">
            <a:off x="1599198" y="2814210"/>
            <a:ext cx="1074420" cy="63246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97450" y="1796879"/>
            <a:ext cx="25095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latin typeface="Helvetica Neue"/>
              </a:rPr>
              <a:t>老师我有问题，这边</a:t>
            </a:r>
            <a:r>
              <a:rPr lang="en-US" altLang="zh-CN" sz="1600">
                <a:latin typeface="Helvetica Neue"/>
              </a:rPr>
              <a:t>!</a:t>
            </a:r>
            <a:r>
              <a:rPr lang="zh-CN" altLang="en-US" sz="1600">
                <a:latin typeface="Helvetica Neue"/>
              </a:rPr>
              <a:t>我们只能用这个东东编写</a:t>
            </a:r>
            <a:r>
              <a:rPr lang="en-US" altLang="zh-CN" sz="1600">
                <a:latin typeface="Helvetica Neue"/>
              </a:rPr>
              <a:t>python</a:t>
            </a:r>
            <a:r>
              <a:rPr lang="zh-CN" altLang="en-US" sz="1600">
                <a:latin typeface="Helvetica Neue"/>
              </a:rPr>
              <a:t>吗？</a:t>
            </a:r>
            <a:endParaRPr lang="en-US" altLang="zh-CN" sz="1600">
              <a:latin typeface="Helvetica Neue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96771" y="2887458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latin typeface="Helvetica Neue"/>
              </a:rPr>
              <a:t>Good question</a:t>
            </a:r>
            <a:r>
              <a:rPr lang="zh-CN" altLang="en-US">
                <a:latin typeface="Helvetica Neue"/>
              </a:rPr>
              <a:t>！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567825" y="3681017"/>
            <a:ext cx="26720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/>
              <a:t>老师给大家推荐一个记事本工具</a:t>
            </a:r>
            <a:endParaRPr lang="en-US" altLang="zh-CN" sz="1400"/>
          </a:p>
          <a:p>
            <a:r>
              <a:rPr lang="zh-CN" altLang="en-US" sz="1400"/>
              <a:t>使用它更方便，还能保存。</a:t>
            </a:r>
            <a:endParaRPr lang="en-US" altLang="zh-CN" sz="14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t="-2560" r="61500"/>
          <a:stretch>
            <a:fillRect/>
          </a:stretch>
        </p:blipFill>
        <p:spPr>
          <a:xfrm>
            <a:off x="1399656" y="4405980"/>
            <a:ext cx="2895276" cy="178535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612766" y="281982"/>
            <a:ext cx="5804794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必须要把编写的</a:t>
            </a:r>
            <a:r>
              <a:rPr lang="en-US" altLang="zh-CN"/>
              <a:t>python</a:t>
            </a:r>
            <a:r>
              <a:rPr lang="zh-CN" altLang="en-US"/>
              <a:t>语言保存为</a:t>
            </a:r>
            <a:r>
              <a:rPr lang="zh-CN" altLang="en-US" sz="2000" b="1">
                <a:solidFill>
                  <a:srgbClr val="FF0000"/>
                </a:solidFill>
              </a:rPr>
              <a:t>后缀为</a:t>
            </a:r>
            <a:r>
              <a:rPr lang="en-US" altLang="zh-CN" sz="2000" b="1">
                <a:solidFill>
                  <a:srgbClr val="FF0000"/>
                </a:solidFill>
              </a:rPr>
              <a:t>py</a:t>
            </a:r>
            <a:r>
              <a:rPr lang="zh-CN" altLang="en-US" sz="2000" b="1">
                <a:solidFill>
                  <a:srgbClr val="FF0000"/>
                </a:solidFill>
              </a:rPr>
              <a:t>的文件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以英文名字命名。比如</a:t>
            </a:r>
            <a:r>
              <a:rPr lang="en-US" altLang="zh-CN"/>
              <a:t>hello.py</a:t>
            </a:r>
            <a:r>
              <a:rPr lang="zh-CN" altLang="en-US"/>
              <a:t>。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2074" y="281982"/>
            <a:ext cx="1161020" cy="182817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582621" y="1015683"/>
            <a:ext cx="5262979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请大家思考，怎样调用该文件？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以风驰电挚的速度找出你的命令行，</a:t>
            </a:r>
            <a:r>
              <a:rPr lang="en-US" altLang="zh-CN"/>
              <a:t>windows+R </a:t>
            </a:r>
          </a:p>
          <a:p>
            <a:r>
              <a:rPr lang="zh-CN" altLang="en-US"/>
              <a:t>在输入</a:t>
            </a:r>
            <a:r>
              <a:rPr lang="en-US" altLang="zh-CN"/>
              <a:t>cmd,  </a:t>
            </a:r>
            <a:r>
              <a:rPr lang="zh-CN" altLang="en-US"/>
              <a:t>这就</a:t>
            </a:r>
            <a:r>
              <a:rPr lang="en-US" altLang="zh-CN"/>
              <a:t>ok</a:t>
            </a:r>
            <a:r>
              <a:rPr lang="zh-CN" altLang="en-US"/>
              <a:t>了。</a:t>
            </a:r>
            <a:endParaRPr lang="en-US" altLang="zh-CN"/>
          </a:p>
          <a:p>
            <a:r>
              <a:rPr lang="zh-CN" altLang="en-US"/>
              <a:t>你的文件如果放在桌面上，只需转到桌面上然后在</a:t>
            </a:r>
            <a:endParaRPr lang="en-US" altLang="zh-CN"/>
          </a:p>
          <a:p>
            <a:r>
              <a:rPr lang="zh-CN" altLang="en-US"/>
              <a:t>执行程序就可以了，比如：</a:t>
            </a:r>
            <a:r>
              <a:rPr lang="en-US" altLang="zh-CN"/>
              <a:t>cd  desktop </a:t>
            </a:r>
          </a:p>
          <a:p>
            <a:r>
              <a:rPr lang="zh-CN" altLang="en-US"/>
              <a:t>然后：</a:t>
            </a:r>
            <a:r>
              <a:rPr lang="en-US" altLang="zh-CN"/>
              <a:t> python helloword.py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2621" y="3572428"/>
            <a:ext cx="5095875" cy="164782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6463094" y="5298658"/>
            <a:ext cx="54938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既然大家表现的这么优秀，我就把关于命令行使用的</a:t>
            </a:r>
            <a:endParaRPr lang="en-US" altLang="zh-CN"/>
          </a:p>
          <a:p>
            <a:r>
              <a:rPr lang="zh-CN" altLang="en-US"/>
              <a:t>诀窍传授给大家。</a:t>
            </a:r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45217" y="1066143"/>
            <a:ext cx="21764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输出和输入</a:t>
            </a:r>
            <a:endParaRPr lang="en-US" altLang="zh-CN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74404" y="5978701"/>
            <a:ext cx="55311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/>
              <a:t>单引号中不进行运算</a:t>
            </a:r>
            <a:endParaRPr lang="en-US" altLang="zh-CN" sz="2000"/>
          </a:p>
        </p:txBody>
      </p:sp>
      <p:sp>
        <p:nvSpPr>
          <p:cNvPr id="5" name="矩形 4"/>
          <p:cNvSpPr/>
          <p:nvPr/>
        </p:nvSpPr>
        <p:spPr>
          <a:xfrm>
            <a:off x="1979629" y="3669036"/>
            <a:ext cx="553117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/>
              <a:t>输出的时候也可以进行运算</a:t>
            </a:r>
            <a:endParaRPr lang="en-US" altLang="zh-CN" sz="2000"/>
          </a:p>
          <a:p>
            <a:r>
              <a:rPr lang="en-US" altLang="zh-CN" sz="2000"/>
              <a:t>Print</a:t>
            </a:r>
            <a:r>
              <a:rPr lang="zh-CN" altLang="en-US" sz="2000"/>
              <a:t>（</a:t>
            </a:r>
            <a:r>
              <a:rPr lang="en-US" altLang="zh-CN" sz="2000"/>
              <a:t>20+455</a:t>
            </a:r>
            <a:r>
              <a:rPr lang="zh-CN" altLang="en-US" sz="2000"/>
              <a:t>）</a:t>
            </a:r>
            <a:endParaRPr lang="en-US" altLang="zh-CN" sz="2000"/>
          </a:p>
          <a:p>
            <a:r>
              <a:rPr lang="zh-CN" altLang="en-US" sz="2000"/>
              <a:t>怎样输出</a:t>
            </a:r>
            <a:r>
              <a:rPr lang="en-US" altLang="zh-CN" sz="2000"/>
              <a:t>233+333=566</a:t>
            </a:r>
            <a:r>
              <a:rPr lang="zh-CN" altLang="en-US" sz="2000"/>
              <a:t>。</a:t>
            </a:r>
            <a:endParaRPr lang="en-US" altLang="zh-CN" sz="2000"/>
          </a:p>
          <a:p>
            <a:r>
              <a:rPr lang="en-US" altLang="zh-CN" sz="2000"/>
              <a:t>Print(‘233+333=’,233+333)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236370">
            <a:off x="2840832" y="5015054"/>
            <a:ext cx="499360" cy="933831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99770" y="2458720"/>
            <a:ext cx="6579870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/>
              <a:t>思考：如果你想连续输出的话，你应该怎样做？</a:t>
            </a:r>
            <a:endParaRPr lang="en-US" altLang="zh-CN" sz="2000"/>
          </a:p>
          <a:p>
            <a:r>
              <a:rPr lang="en-US" altLang="zh-CN" sz="2000"/>
              <a:t>print</a:t>
            </a:r>
            <a:r>
              <a:rPr lang="zh-CN" altLang="en-US" sz="2000"/>
              <a:t>（‘</a:t>
            </a:r>
            <a:r>
              <a:rPr lang="en-US" altLang="zh-CN" sz="2000"/>
              <a:t>hello python</a:t>
            </a:r>
            <a:r>
              <a:rPr lang="zh-CN" altLang="en-US" sz="2000"/>
              <a:t>’</a:t>
            </a:r>
            <a:r>
              <a:rPr lang="en-US" altLang="zh-CN" sz="2000"/>
              <a:t>,’what is your name’</a:t>
            </a:r>
            <a:r>
              <a:rPr lang="zh-CN" altLang="en-US" sz="2000"/>
              <a:t>）</a:t>
            </a:r>
            <a:endParaRPr lang="en-US" altLang="zh-CN" sz="2000"/>
          </a:p>
          <a:p>
            <a:r>
              <a:rPr lang="zh-CN" altLang="en-US" sz="2000"/>
              <a:t>输出的时候逗号会变成空格。</a:t>
            </a:r>
            <a:endParaRPr lang="en-US" altLang="zh-CN" sz="2000"/>
          </a:p>
        </p:txBody>
      </p:sp>
      <p:sp>
        <p:nvSpPr>
          <p:cNvPr id="11" name="矩形 10"/>
          <p:cNvSpPr/>
          <p:nvPr/>
        </p:nvSpPr>
        <p:spPr>
          <a:xfrm>
            <a:off x="4556149" y="5978701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逗号之后的会加入运算。</a:t>
            </a:r>
            <a:endParaRPr lang="en-US" altLang="zh-CN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857302">
            <a:off x="4426652" y="4951593"/>
            <a:ext cx="499360" cy="933831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6921662" y="1864535"/>
            <a:ext cx="4869180" cy="2861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Helvetica Neue"/>
              </a:rPr>
              <a:t>如果要让用户从电脑输入一些字符怎么办？</a:t>
            </a:r>
            <a:endParaRPr lang="en-US" altLang="zh-CN">
              <a:latin typeface="Helvetica Neue"/>
            </a:endParaRPr>
          </a:p>
          <a:p>
            <a:r>
              <a:rPr lang="en-US" altLang="zh-CN">
                <a:latin typeface="Helvetica Neue"/>
              </a:rPr>
              <a:t>Python</a:t>
            </a:r>
            <a:r>
              <a:rPr lang="zh-CN" altLang="en-US">
                <a:latin typeface="Helvetica Neue"/>
              </a:rPr>
              <a:t>提供了</a:t>
            </a:r>
            <a:r>
              <a:rPr lang="en-US" altLang="zh-CN">
                <a:latin typeface="Helvetica Neue"/>
              </a:rPr>
              <a:t>input()</a:t>
            </a:r>
            <a:r>
              <a:rPr lang="zh-CN" altLang="en-US">
                <a:latin typeface="Helvetica Neue"/>
              </a:rPr>
              <a:t>函数</a:t>
            </a:r>
            <a:endParaRPr lang="en-US" altLang="zh-CN">
              <a:latin typeface="Helvetica Neue"/>
            </a:endParaRPr>
          </a:p>
          <a:p>
            <a:endParaRPr lang="en-US" altLang="zh-CN"/>
          </a:p>
          <a:p>
            <a:r>
              <a:rPr lang="en-US" altLang="zh-CN"/>
              <a:t>name=input()</a:t>
            </a:r>
            <a:br>
              <a:rPr lang="en-US" altLang="zh-CN"/>
            </a:br>
            <a:r>
              <a:rPr lang="zh-CN" altLang="en-US"/>
              <a:t>输入的字符串已经复制给变量</a:t>
            </a:r>
            <a:r>
              <a:rPr lang="en-US" altLang="zh-CN"/>
              <a:t>name</a:t>
            </a:r>
          </a:p>
          <a:p>
            <a:endParaRPr lang="en-US" altLang="zh-CN"/>
          </a:p>
          <a:p>
            <a:r>
              <a:rPr lang="zh-CN" altLang="en-US"/>
              <a:t>尝试更加友好的输入你的名字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name = print(‘please intput your name’)</a:t>
            </a:r>
          </a:p>
          <a:p>
            <a:r>
              <a:rPr lang="en-US" altLang="zh-CN"/>
              <a:t>print(‘hello!’,name)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1098453" y="2930358"/>
            <a:ext cx="5803994" cy="116713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7585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altLang="zh-CN" sz="7585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/>
          <a:srcRect l="46640" t="20132"/>
          <a:stretch>
            <a:fillRect/>
          </a:stretch>
        </p:blipFill>
        <p:spPr bwMode="auto">
          <a:xfrm>
            <a:off x="5928925" y="1585149"/>
            <a:ext cx="6263075" cy="527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99"/>
                            </p:stCondLst>
                            <p:childTnLst>
                              <p:par>
                                <p:cTn id="1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1" grpId="1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图片 31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84741" y="5236728"/>
            <a:ext cx="1639147" cy="163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6" y="151836"/>
            <a:ext cx="1638582" cy="163858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5764B06-F864-30FF-4197-57C6534B6FBA}"/>
              </a:ext>
            </a:extLst>
          </p:cNvPr>
          <p:cNvSpPr/>
          <p:nvPr/>
        </p:nvSpPr>
        <p:spPr>
          <a:xfrm>
            <a:off x="3146135" y="509462"/>
            <a:ext cx="57246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各编程语言的对比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A1542B8-09D1-8E24-F66B-67AF7D040ED9}"/>
              </a:ext>
            </a:extLst>
          </p:cNvPr>
          <p:cNvSpPr/>
          <p:nvPr/>
        </p:nvSpPr>
        <p:spPr>
          <a:xfrm>
            <a:off x="306594" y="2813191"/>
            <a:ext cx="11578812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有不少人表示，完成一个任务</a:t>
            </a:r>
            <a:endParaRPr lang="en-US" altLang="zh-CN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altLang="zh-CN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r>
              <a:rPr lang="zh-CN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要写</a:t>
            </a:r>
            <a:r>
              <a:rPr lang="en-US" altLang="zh-CN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1000</a:t>
            </a:r>
            <a:r>
              <a:rPr lang="zh-CN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行代码，</a:t>
            </a:r>
            <a:r>
              <a:rPr lang="en-US" altLang="zh-CN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Java</a:t>
            </a:r>
            <a:r>
              <a:rPr lang="zh-CN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要写</a:t>
            </a:r>
            <a:r>
              <a:rPr lang="en-US" altLang="zh-CN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100</a:t>
            </a:r>
            <a:r>
              <a:rPr lang="zh-CN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行，</a:t>
            </a:r>
            <a:endParaRPr lang="en-US" altLang="zh-CN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而</a:t>
            </a:r>
            <a:r>
              <a:rPr lang="en-US" altLang="zh-CN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python</a:t>
            </a:r>
            <a:r>
              <a:rPr lang="zh-CN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有可能只需要写</a:t>
            </a:r>
            <a:r>
              <a:rPr lang="en-US" altLang="zh-CN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20</a:t>
            </a:r>
            <a:r>
              <a:rPr lang="zh-CN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行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8353AFA-5B57-B8B5-8DE1-288632A27C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767" y="767645"/>
            <a:ext cx="2521121" cy="204554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03601174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图片 31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84741" y="5236728"/>
            <a:ext cx="1639147" cy="163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6" y="151836"/>
            <a:ext cx="1638582" cy="163858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A70C89E-0C12-A2CA-3C19-42B1635F495F}"/>
              </a:ext>
            </a:extLst>
          </p:cNvPr>
          <p:cNvSpPr/>
          <p:nvPr/>
        </p:nvSpPr>
        <p:spPr>
          <a:xfrm>
            <a:off x="1577842" y="515965"/>
            <a:ext cx="943387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下面我们就利用学习编程语言的入门为例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7ED904A-BBEA-C922-D70B-0431324B90B8}"/>
              </a:ext>
            </a:extLst>
          </p:cNvPr>
          <p:cNvSpPr txBox="1"/>
          <p:nvPr/>
        </p:nvSpPr>
        <p:spPr>
          <a:xfrm>
            <a:off x="902082" y="1431457"/>
            <a:ext cx="29182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public class HelloWorld {</a:t>
            </a:r>
          </a:p>
          <a:p>
            <a:r>
              <a:rPr lang="en-US" altLang="zh-CN" dirty="0"/>
              <a:t>    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("Hello World!");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9B179B-9389-5D28-3597-B140D91A041B}"/>
              </a:ext>
            </a:extLst>
          </p:cNvPr>
          <p:cNvSpPr txBox="1"/>
          <p:nvPr/>
        </p:nvSpPr>
        <p:spPr>
          <a:xfrm>
            <a:off x="3990771" y="1536917"/>
            <a:ext cx="29182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#include&lt;stdio.h&gt;</a:t>
            </a:r>
          </a:p>
          <a:p>
            <a:r>
              <a:rPr lang="en-US" altLang="zh-CN" dirty="0"/>
              <a:t>    int main(void) 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printf</a:t>
            </a:r>
            <a:r>
              <a:rPr lang="en-US" altLang="zh-CN" dirty="0"/>
              <a:t>("</a:t>
            </a:r>
            <a:r>
              <a:rPr lang="en-US" altLang="zh-CN" dirty="0" err="1"/>
              <a:t>Hello,World</a:t>
            </a:r>
            <a:r>
              <a:rPr lang="en-US" altLang="zh-CN" dirty="0"/>
              <a:t>!\n");</a:t>
            </a:r>
          </a:p>
          <a:p>
            <a:r>
              <a:rPr lang="en-US" altLang="zh-CN" dirty="0"/>
              <a:t>        return 0;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0CBA5A9-745D-2F18-1A12-0955ABABAD75}"/>
              </a:ext>
            </a:extLst>
          </p:cNvPr>
          <p:cNvSpPr txBox="1"/>
          <p:nvPr/>
        </p:nvSpPr>
        <p:spPr>
          <a:xfrm>
            <a:off x="7164046" y="1536916"/>
            <a:ext cx="455984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C++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#include &lt;iostream&gt;  </a:t>
            </a:r>
          </a:p>
          <a:p>
            <a:r>
              <a:rPr lang="en-US" altLang="zh-CN" dirty="0"/>
              <a:t>int main()  </a:t>
            </a:r>
          </a:p>
          <a:p>
            <a:r>
              <a:rPr lang="en-US" altLang="zh-CN" dirty="0"/>
              <a:t>{  </a:t>
            </a:r>
          </a:p>
          <a:p>
            <a:r>
              <a:rPr lang="en-US" altLang="zh-CN" dirty="0"/>
              <a:t>    std::</a:t>
            </a:r>
            <a:r>
              <a:rPr lang="en-US" altLang="zh-CN" dirty="0" err="1"/>
              <a:t>cout</a:t>
            </a:r>
            <a:r>
              <a:rPr lang="en-US" altLang="zh-CN" dirty="0"/>
              <a:t> &lt;&lt; "</a:t>
            </a:r>
            <a:r>
              <a:rPr lang="en-US" altLang="zh-CN" dirty="0" err="1"/>
              <a:t>Hello,World</a:t>
            </a:r>
            <a:r>
              <a:rPr lang="en-US" altLang="zh-CN" dirty="0"/>
              <a:t>" &lt;&lt; std::</a:t>
            </a:r>
            <a:r>
              <a:rPr lang="en-US" altLang="zh-CN" dirty="0" err="1"/>
              <a:t>endl</a:t>
            </a:r>
            <a:r>
              <a:rPr lang="en-US" altLang="zh-CN" dirty="0"/>
              <a:t>;  </a:t>
            </a:r>
          </a:p>
          <a:p>
            <a:r>
              <a:rPr lang="en-US" altLang="zh-CN" dirty="0"/>
              <a:t>    return 0;  </a:t>
            </a:r>
          </a:p>
          <a:p>
            <a:r>
              <a:rPr lang="en-US" altLang="zh-CN" dirty="0"/>
              <a:t>} 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C420C61-F4AB-9C83-3A32-4F54D0698154}"/>
              </a:ext>
            </a:extLst>
          </p:cNvPr>
          <p:cNvSpPr txBox="1"/>
          <p:nvPr/>
        </p:nvSpPr>
        <p:spPr>
          <a:xfrm>
            <a:off x="2146382" y="3767556"/>
            <a:ext cx="609437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Javascript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&lt;html&gt;</a:t>
            </a:r>
          </a:p>
          <a:p>
            <a:r>
              <a:rPr lang="en-US" altLang="zh-CN" dirty="0"/>
              <a:t>&lt;body&gt;</a:t>
            </a:r>
          </a:p>
          <a:p>
            <a:r>
              <a:rPr lang="en-US" altLang="zh-CN" dirty="0"/>
              <a:t>&lt;script type="text/</a:t>
            </a:r>
            <a:r>
              <a:rPr lang="en-US" altLang="zh-CN" dirty="0" err="1"/>
              <a:t>javascript</a:t>
            </a:r>
            <a:r>
              <a:rPr lang="en-US" altLang="zh-CN" dirty="0"/>
              <a:t>"&gt;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document.write</a:t>
            </a:r>
            <a:r>
              <a:rPr lang="en-US" altLang="zh-CN" dirty="0"/>
              <a:t>("Hello World!");</a:t>
            </a:r>
          </a:p>
          <a:p>
            <a:r>
              <a:rPr lang="en-US" altLang="zh-CN" dirty="0"/>
              <a:t>&lt;/script&gt;</a:t>
            </a:r>
          </a:p>
          <a:p>
            <a:r>
              <a:rPr lang="en-US" altLang="zh-CN" dirty="0"/>
              <a:t>&lt;/body&gt;</a:t>
            </a:r>
          </a:p>
          <a:p>
            <a:r>
              <a:rPr lang="en-US" altLang="zh-CN" dirty="0"/>
              <a:t>&lt;/html&gt;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B41F4B6-0E0E-FAA0-8D4B-DE5ECBA14E95}"/>
              </a:ext>
            </a:extLst>
          </p:cNvPr>
          <p:cNvSpPr txBox="1"/>
          <p:nvPr/>
        </p:nvSpPr>
        <p:spPr>
          <a:xfrm>
            <a:off x="6396778" y="3259644"/>
            <a:ext cx="609437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C#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using System;</a:t>
            </a:r>
          </a:p>
          <a:p>
            <a:r>
              <a:rPr lang="en-US" altLang="zh-CN" dirty="0"/>
              <a:t>namespace HelloWorld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class Hello </a:t>
            </a:r>
          </a:p>
          <a:p>
            <a:r>
              <a:rPr lang="en-US" altLang="zh-CN" dirty="0"/>
              <a:t>    {</a:t>
            </a:r>
          </a:p>
          <a:p>
            <a:r>
              <a:rPr lang="en-US" altLang="zh-CN" dirty="0"/>
              <a:t>        static void Main()</a:t>
            </a:r>
          </a:p>
          <a:p>
            <a:r>
              <a:rPr lang="en-US" altLang="zh-CN" dirty="0"/>
              <a:t>        {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Console.WriteLine</a:t>
            </a:r>
            <a:r>
              <a:rPr lang="en-US" altLang="zh-CN" dirty="0"/>
              <a:t>("Hello World!");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Console.ReadKey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6052279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图片 31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84741" y="5236728"/>
            <a:ext cx="1639147" cy="163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6" y="151836"/>
            <a:ext cx="1638582" cy="163858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61EE5590-66C6-BD95-A9B9-912CFF35D9C7}"/>
              </a:ext>
            </a:extLst>
          </p:cNvPr>
          <p:cNvSpPr/>
          <p:nvPr/>
        </p:nvSpPr>
        <p:spPr>
          <a:xfrm>
            <a:off x="2929908" y="836311"/>
            <a:ext cx="6332182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利用</a:t>
            </a:r>
            <a:r>
              <a:rPr lang="en-US" altLang="zh-CN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python</a:t>
            </a:r>
            <a:endParaRPr lang="en-US" altLang="zh-CN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如何在屏幕上打印出</a:t>
            </a:r>
            <a:r>
              <a:rPr lang="en-US" altLang="zh-CN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Hello World</a:t>
            </a:r>
            <a:r>
              <a:rPr lang="zh-CN" alt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的示例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830269D-A845-C42A-86E7-9BCBFD2D2A30}"/>
              </a:ext>
            </a:extLst>
          </p:cNvPr>
          <p:cNvSpPr txBox="1"/>
          <p:nvPr/>
        </p:nvSpPr>
        <p:spPr>
          <a:xfrm>
            <a:off x="3387657" y="3013501"/>
            <a:ext cx="60943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800" dirty="0"/>
              <a:t>print("Hello World")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75D66C9-AA2B-3D0A-FC17-9F9C1EC191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35" y="3953158"/>
            <a:ext cx="2028825" cy="22288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71313361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050" y="2353813"/>
            <a:ext cx="2809875" cy="258127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044065" y="5278120"/>
            <a:ext cx="583184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666666"/>
                </a:solidFill>
                <a:latin typeface="Helvetica Neue"/>
              </a:rPr>
              <a:t>“龟叔”打发无聊的圣诞节而编写的一个编程语</a:t>
            </a:r>
            <a:r>
              <a:rPr lang="zh-CN" altLang="en-US">
                <a:solidFill>
                  <a:srgbClr val="666666"/>
                </a:solidFill>
                <a:latin typeface="Helvetica Neue"/>
                <a:sym typeface="+mn-ea"/>
              </a:rPr>
              <a:t>言</a:t>
            </a:r>
            <a:endParaRPr lang="zh-CN" altLang="en-US"/>
          </a:p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96391" y="238360"/>
            <a:ext cx="5169878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>
                <a:solidFill>
                  <a:srgbClr val="666666"/>
                </a:solidFill>
                <a:latin typeface="Helvetica Neue"/>
              </a:rPr>
              <a:t>Python</a:t>
            </a:r>
            <a:r>
              <a:rPr lang="zh-CN" altLang="en-US" sz="2800">
                <a:solidFill>
                  <a:srgbClr val="666666"/>
                </a:solidFill>
                <a:latin typeface="Helvetica Neue"/>
              </a:rPr>
              <a:t>来自何方？</a:t>
            </a:r>
            <a:endParaRPr lang="zh-CN" altLang="en-US" sz="2800"/>
          </a:p>
        </p:txBody>
      </p:sp>
      <p:sp>
        <p:nvSpPr>
          <p:cNvPr id="6" name="矩形 5"/>
          <p:cNvSpPr/>
          <p:nvPr/>
        </p:nvSpPr>
        <p:spPr>
          <a:xfrm>
            <a:off x="5609493" y="695810"/>
            <a:ext cx="87716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666666"/>
                </a:solidFill>
                <a:latin typeface="Helvetica Neue"/>
              </a:rPr>
              <a:t>Python</a:t>
            </a:r>
          </a:p>
          <a:p>
            <a:r>
              <a:rPr lang="zh-CN" altLang="en-US">
                <a:solidFill>
                  <a:srgbClr val="666666"/>
                </a:solidFill>
                <a:latin typeface="Helvetica Neue"/>
              </a:rPr>
              <a:t>“优雅”</a:t>
            </a:r>
            <a:endParaRPr lang="en-US" altLang="zh-CN">
              <a:solidFill>
                <a:srgbClr val="666666"/>
              </a:solidFill>
              <a:latin typeface="Helvetica Neue"/>
            </a:endParaRPr>
          </a:p>
          <a:p>
            <a:r>
              <a:rPr lang="zh-CN" altLang="en-US">
                <a:solidFill>
                  <a:srgbClr val="666666"/>
                </a:solidFill>
                <a:latin typeface="Helvetica Neue"/>
              </a:rPr>
              <a:t>“明确”</a:t>
            </a:r>
            <a:endParaRPr lang="en-US" altLang="zh-CN">
              <a:solidFill>
                <a:srgbClr val="666666"/>
              </a:solidFill>
              <a:latin typeface="Helvetica Neue"/>
            </a:endParaRPr>
          </a:p>
          <a:p>
            <a:r>
              <a:rPr lang="zh-CN" altLang="en-US">
                <a:solidFill>
                  <a:srgbClr val="666666"/>
                </a:solidFill>
                <a:latin typeface="Helvetica Neue"/>
              </a:rPr>
              <a:t>“简单”</a:t>
            </a:r>
            <a:endParaRPr lang="zh-CN" altLang="en-US"/>
          </a:p>
        </p:txBody>
      </p:sp>
      <p:sp>
        <p:nvSpPr>
          <p:cNvPr id="7" name="椭圆形标注 6"/>
          <p:cNvSpPr/>
          <p:nvPr/>
        </p:nvSpPr>
        <p:spPr>
          <a:xfrm>
            <a:off x="4904211" y="483601"/>
            <a:ext cx="2866983" cy="1624746"/>
          </a:xfrm>
          <a:prstGeom prst="wedgeEllipse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253" y="905257"/>
            <a:ext cx="1713553" cy="1134559"/>
          </a:xfrm>
          <a:prstGeom prst="rect">
            <a:avLst/>
          </a:prstGeom>
        </p:spPr>
      </p:pic>
      <p:sp>
        <p:nvSpPr>
          <p:cNvPr id="8" name="椭圆形标注 7"/>
          <p:cNvSpPr/>
          <p:nvPr/>
        </p:nvSpPr>
        <p:spPr>
          <a:xfrm>
            <a:off x="8559742" y="825063"/>
            <a:ext cx="2866983" cy="1624746"/>
          </a:xfrm>
          <a:prstGeom prst="wedgeEllipse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874978" y="1331930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666666"/>
                </a:solidFill>
                <a:latin typeface="Helvetica Neue"/>
              </a:rPr>
              <a:t>我已经</a:t>
            </a:r>
            <a:r>
              <a:rPr lang="en-US" altLang="zh-CN" sz="2000">
                <a:solidFill>
                  <a:srgbClr val="666666"/>
                </a:solidFill>
                <a:latin typeface="Helvetica Neue"/>
              </a:rPr>
              <a:t>40</a:t>
            </a:r>
            <a:r>
              <a:rPr lang="zh-CN" altLang="en-US" sz="2000">
                <a:solidFill>
                  <a:srgbClr val="666666"/>
                </a:solidFill>
                <a:latin typeface="Helvetica Neue"/>
              </a:rPr>
              <a:t>多岁了，</a:t>
            </a:r>
            <a:endParaRPr lang="en-US" altLang="zh-CN" sz="2000">
              <a:solidFill>
                <a:srgbClr val="666666"/>
              </a:solidFill>
              <a:latin typeface="Helvetica Neue"/>
            </a:endParaRPr>
          </a:p>
          <a:p>
            <a:r>
              <a:rPr lang="zh-CN" altLang="en-US" sz="2000">
                <a:solidFill>
                  <a:srgbClr val="666666"/>
                </a:solidFill>
                <a:latin typeface="Helvetica Neue"/>
              </a:rPr>
              <a:t>可谓是大器晚成</a:t>
            </a:r>
            <a:endParaRPr lang="zh-CN" altLang="en-US" sz="200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949170" y="3044642"/>
            <a:ext cx="2809875" cy="2581275"/>
          </a:xfrm>
          <a:prstGeom prst="rect">
            <a:avLst/>
          </a:prstGeom>
        </p:spPr>
      </p:pic>
      <p:sp>
        <p:nvSpPr>
          <p:cNvPr id="3" name="椭圆形标注 2"/>
          <p:cNvSpPr/>
          <p:nvPr/>
        </p:nvSpPr>
        <p:spPr>
          <a:xfrm>
            <a:off x="4614651" y="2616566"/>
            <a:ext cx="2866983" cy="1624746"/>
          </a:xfrm>
          <a:prstGeom prst="wedgeEllipse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146675" y="3082290"/>
            <a:ext cx="12115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解释型、</a:t>
            </a:r>
          </a:p>
          <a:p>
            <a:r>
              <a:rPr lang="zh-CN" altLang="en-US"/>
              <a:t>动态、</a:t>
            </a:r>
          </a:p>
          <a:p>
            <a:r>
              <a:rPr lang="zh-CN" altLang="en-US"/>
              <a:t>面向对象</a:t>
            </a:r>
            <a:r>
              <a:rPr lang="en-US" altLang="zh-CN"/>
              <a:t>~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图片 31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84741" y="5236728"/>
            <a:ext cx="1639147" cy="163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6" y="151836"/>
            <a:ext cx="1638582" cy="163858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61EE5590-66C6-BD95-A9B9-912CFF35D9C7}"/>
              </a:ext>
            </a:extLst>
          </p:cNvPr>
          <p:cNvSpPr/>
          <p:nvPr/>
        </p:nvSpPr>
        <p:spPr>
          <a:xfrm>
            <a:off x="2934726" y="836311"/>
            <a:ext cx="63225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我们为什么要学习</a:t>
            </a:r>
            <a:r>
              <a:rPr lang="zh-CN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了</a:t>
            </a:r>
            <a:r>
              <a:rPr lang="en-US" altLang="zh-CN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python</a:t>
            </a:r>
            <a:r>
              <a:rPr lang="zh-CN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能干什么呢</a:t>
            </a:r>
            <a:endParaRPr lang="en-US" altLang="zh-CN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FA0A670-BD36-F939-B215-834258D8E28F}"/>
              </a:ext>
            </a:extLst>
          </p:cNvPr>
          <p:cNvSpPr txBox="1"/>
          <p:nvPr/>
        </p:nvSpPr>
        <p:spPr>
          <a:xfrm>
            <a:off x="1007706" y="1719646"/>
            <a:ext cx="1035697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由于其简洁优美和极高的开发效率，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Python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也得到了国内越来越多公司的青睐，也会有越来越多的公司选用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Python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进行网站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Web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、搜索引擎（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Google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）、云计算（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OpenStack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）、大数据、人工智能（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AlphaGo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）、科学计算等方向的开发。</a:t>
            </a:r>
          </a:p>
          <a:p>
            <a:endParaRPr lang="zh-CN" altLang="en-US" sz="24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3A2FFFF-F1AE-3C62-23A7-E57476BD5D8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88" y="4398982"/>
            <a:ext cx="3317552" cy="1866123"/>
          </a:xfrm>
          <a:prstGeom prst="rect">
            <a:avLst/>
          </a:prstGeom>
        </p:spPr>
      </p:pic>
      <p:pic>
        <p:nvPicPr>
          <p:cNvPr id="1026" name="Picture 2" descr="云计算 的图像结果">
            <a:extLst>
              <a:ext uri="{FF2B5EF4-FFF2-40B4-BE49-F238E27FC236}">
                <a16:creationId xmlns:a16="http://schemas.microsoft.com/office/drawing/2014/main" id="{6376FD20-C034-625E-DE96-5328CFF52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660" y="3166206"/>
            <a:ext cx="3139070" cy="193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DA5C46D-0CE4-5113-7B4C-E62691186D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590" y="4612766"/>
            <a:ext cx="3086095" cy="18661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8005384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29067" y="205036"/>
            <a:ext cx="51698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>
                <a:solidFill>
                  <a:srgbClr val="666666"/>
                </a:solidFill>
                <a:latin typeface="Helvetica Neue"/>
              </a:rPr>
              <a:t>Python</a:t>
            </a:r>
            <a:r>
              <a:rPr lang="zh-CN" altLang="en-US" sz="2800">
                <a:solidFill>
                  <a:srgbClr val="666666"/>
                </a:solidFill>
                <a:latin typeface="Helvetica Neue"/>
              </a:rPr>
              <a:t>有哪些优缺点？</a:t>
            </a:r>
            <a:r>
              <a:rPr lang="en-US" altLang="zh-CN" sz="2800">
                <a:solidFill>
                  <a:srgbClr val="666666"/>
                </a:solidFill>
                <a:latin typeface="Helvetica Neue"/>
              </a:rPr>
              <a:t>(2min)</a:t>
            </a:r>
            <a:endParaRPr lang="zh-CN" altLang="en-US" sz="2800"/>
          </a:p>
        </p:txBody>
      </p:sp>
      <p:sp>
        <p:nvSpPr>
          <p:cNvPr id="8" name="矩形 7"/>
          <p:cNvSpPr/>
          <p:nvPr/>
        </p:nvSpPr>
        <p:spPr>
          <a:xfrm>
            <a:off x="3353810" y="1162409"/>
            <a:ext cx="370338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  <a:latin typeface="Helvetica Neue"/>
              </a:rPr>
              <a:t>简单：</a:t>
            </a:r>
            <a:endParaRPr lang="en-US" altLang="zh-CN" sz="2800">
              <a:solidFill>
                <a:srgbClr val="FF0000"/>
              </a:solidFill>
              <a:latin typeface="Helvetica Neue"/>
            </a:endParaRPr>
          </a:p>
          <a:p>
            <a:r>
              <a:rPr lang="zh-CN" altLang="en-US" sz="2800">
                <a:solidFill>
                  <a:srgbClr val="666666"/>
                </a:solidFill>
                <a:latin typeface="Helvetica Neue"/>
              </a:rPr>
              <a:t>小白、菜鸟也能学会，不啰嗦</a:t>
            </a:r>
            <a:endParaRPr lang="zh-CN" altLang="en-US" sz="280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097" y="2429609"/>
            <a:ext cx="330405" cy="141965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95830">
            <a:off x="6000652" y="3012239"/>
            <a:ext cx="330405" cy="1423698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364683" y="2038494"/>
            <a:ext cx="370338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  <a:latin typeface="Helvetica Neue"/>
              </a:rPr>
              <a:t>面向对象：</a:t>
            </a:r>
            <a:endParaRPr lang="en-US" altLang="zh-CN" sz="2800">
              <a:solidFill>
                <a:srgbClr val="FF0000"/>
              </a:solidFill>
              <a:latin typeface="Helvetica Neue"/>
            </a:endParaRPr>
          </a:p>
          <a:p>
            <a:r>
              <a:rPr lang="zh-CN" altLang="en-US" sz="2800">
                <a:solidFill>
                  <a:srgbClr val="666666"/>
                </a:solidFill>
                <a:latin typeface="Helvetica Neue"/>
              </a:rPr>
              <a:t>面朝着对象？</a:t>
            </a:r>
            <a:r>
              <a:rPr lang="en-US" altLang="zh-CN" sz="2800">
                <a:solidFill>
                  <a:srgbClr val="666666"/>
                </a:solidFill>
                <a:latin typeface="Helvetica Neue"/>
              </a:rPr>
              <a:t> No</a:t>
            </a:r>
            <a:r>
              <a:rPr lang="zh-CN" altLang="en-US" sz="2800">
                <a:solidFill>
                  <a:srgbClr val="666666"/>
                </a:solidFill>
                <a:latin typeface="Helvetica Neue"/>
              </a:rPr>
              <a:t>！</a:t>
            </a:r>
            <a:endParaRPr lang="en-US" altLang="zh-CN" sz="2800">
              <a:solidFill>
                <a:srgbClr val="666666"/>
              </a:solidFill>
              <a:latin typeface="Helvetica Neue"/>
            </a:endParaRPr>
          </a:p>
          <a:p>
            <a:r>
              <a:rPr lang="zh-CN" altLang="en-US" sz="2800">
                <a:solidFill>
                  <a:srgbClr val="666666"/>
                </a:solidFill>
                <a:latin typeface="Helvetica Neue"/>
              </a:rPr>
              <a:t>学完你就</a:t>
            </a:r>
            <a:endParaRPr lang="en-US" altLang="zh-CN" sz="2800">
              <a:solidFill>
                <a:srgbClr val="666666"/>
              </a:solidFill>
              <a:latin typeface="Helvetica Neue"/>
            </a:endParaRPr>
          </a:p>
          <a:p>
            <a:r>
              <a:rPr lang="zh-CN" altLang="en-US" sz="2800">
                <a:solidFill>
                  <a:srgbClr val="666666"/>
                </a:solidFill>
                <a:latin typeface="Helvetica Neue"/>
              </a:rPr>
              <a:t>知道了</a:t>
            </a:r>
            <a:endParaRPr lang="zh-CN" altLang="en-US" sz="280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173738">
            <a:off x="3854196" y="2874078"/>
            <a:ext cx="330405" cy="1419652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4348373" y="5557508"/>
            <a:ext cx="1615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Python</a:t>
            </a:r>
            <a:r>
              <a:rPr lang="zh-CN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侠</a:t>
            </a:r>
            <a:endParaRPr lang="zh-CN" altLang="en-US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819563" y="2326451"/>
            <a:ext cx="370338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  <a:latin typeface="Helvetica Neue"/>
              </a:rPr>
              <a:t>跨平台：</a:t>
            </a:r>
            <a:endParaRPr lang="en-US" altLang="zh-CN" sz="2800">
              <a:solidFill>
                <a:srgbClr val="FF0000"/>
              </a:solidFill>
              <a:latin typeface="Helvetica Neue"/>
            </a:endParaRPr>
          </a:p>
          <a:p>
            <a:r>
              <a:rPr lang="en-US" altLang="zh-CN"/>
              <a:t>AIX</a:t>
            </a:r>
            <a:r>
              <a:rPr lang="zh-CN" altLang="en-US"/>
              <a:t>、</a:t>
            </a:r>
            <a:r>
              <a:rPr lang="en-US" altLang="zh-CN"/>
              <a:t>HPUX</a:t>
            </a:r>
            <a:r>
              <a:rPr lang="zh-CN" altLang="en-US"/>
              <a:t>、</a:t>
            </a:r>
            <a:r>
              <a:rPr lang="en-US" altLang="zh-CN"/>
              <a:t>Solaris</a:t>
            </a:r>
            <a:r>
              <a:rPr lang="zh-CN" altLang="en-US"/>
              <a:t>、</a:t>
            </a:r>
            <a:r>
              <a:rPr lang="en-US" altLang="zh-CN"/>
              <a:t>Linux</a:t>
            </a:r>
            <a:r>
              <a:rPr lang="zh-CN" altLang="en-US"/>
              <a:t>、</a:t>
            </a:r>
            <a:r>
              <a:rPr lang="en-US" altLang="zh-CN"/>
              <a:t>Windows</a:t>
            </a:r>
            <a:r>
              <a:rPr lang="zh-CN" altLang="en-US"/>
              <a:t>，</a:t>
            </a:r>
            <a:r>
              <a:rPr lang="en-US" altLang="zh-CN"/>
              <a:t> Mac</a:t>
            </a:r>
            <a:r>
              <a:rPr lang="zh-CN" altLang="en-US"/>
              <a:t>怎样理解呢？</a:t>
            </a:r>
            <a:endParaRPr lang="zh-CN" altLang="en-US" sz="2800"/>
          </a:p>
        </p:txBody>
      </p:sp>
      <p:sp>
        <p:nvSpPr>
          <p:cNvPr id="21" name="矩形 20"/>
          <p:cNvSpPr/>
          <p:nvPr/>
        </p:nvSpPr>
        <p:spPr>
          <a:xfrm>
            <a:off x="6487861" y="5147829"/>
            <a:ext cx="5704139" cy="16946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2770" y="5283188"/>
            <a:ext cx="1357068" cy="844867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7387" y="5178438"/>
            <a:ext cx="1673108" cy="1219803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7015" y="5283188"/>
            <a:ext cx="1177651" cy="72470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885" y="3931982"/>
            <a:ext cx="2940661" cy="192492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913597" y="603819"/>
            <a:ext cx="58683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学</a:t>
            </a:r>
            <a:r>
              <a:rPr lang="en-US" altLang="zh-CN" sz="4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Python</a:t>
            </a:r>
            <a:r>
              <a:rPr lang="zh-CN" altLang="en-US" sz="4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的</a:t>
            </a:r>
            <a:r>
              <a:rPr lang="en-US" altLang="zh-CN" sz="4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n</a:t>
            </a:r>
            <a:r>
              <a:rPr lang="zh-CN" altLang="en-US" sz="4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个原因？</a:t>
            </a:r>
            <a:endParaRPr lang="zh-CN" altLang="en-US" sz="4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93115" y="5895975"/>
            <a:ext cx="1040066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666666"/>
                </a:solidFill>
                <a:latin typeface="Helvetica Neue"/>
              </a:rPr>
              <a:t>蓝桥杯已经开设了</a:t>
            </a:r>
            <a:r>
              <a:rPr lang="en-US" altLang="zh-CN">
                <a:solidFill>
                  <a:srgbClr val="666666"/>
                </a:solidFill>
                <a:latin typeface="Helvetica Neue"/>
              </a:rPr>
              <a:t>Python</a:t>
            </a:r>
            <a:r>
              <a:rPr lang="zh-CN" altLang="en-US">
                <a:solidFill>
                  <a:srgbClr val="666666"/>
                </a:solidFill>
                <a:latin typeface="Helvetica Neue"/>
              </a:rPr>
              <a:t>编程的竞赛活动，而且还有更多的含金量证书等着你去证明自己的编程实力！</a:t>
            </a:r>
            <a:endParaRPr lang="en-US" altLang="zh-CN">
              <a:solidFill>
                <a:srgbClr val="666666"/>
              </a:solidFill>
              <a:latin typeface="Helvetica Neue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8083463" y="2136268"/>
            <a:ext cx="3428536" cy="3506858"/>
            <a:chOff x="171189" y="2157107"/>
            <a:chExt cx="3428536" cy="3506858"/>
          </a:xfrm>
        </p:grpSpPr>
        <p:grpSp>
          <p:nvGrpSpPr>
            <p:cNvPr id="11" name="组合 10"/>
            <p:cNvGrpSpPr/>
            <p:nvPr/>
          </p:nvGrpSpPr>
          <p:grpSpPr>
            <a:xfrm>
              <a:off x="599953" y="2157107"/>
              <a:ext cx="2399453" cy="778397"/>
              <a:chOff x="808298" y="1806179"/>
              <a:chExt cx="2811686" cy="1003855"/>
            </a:xfrm>
          </p:grpSpPr>
          <p:sp>
            <p:nvSpPr>
              <p:cNvPr id="9" name="圆角矩形 8"/>
              <p:cNvSpPr/>
              <p:nvPr/>
            </p:nvSpPr>
            <p:spPr>
              <a:xfrm>
                <a:off x="808298" y="1991903"/>
                <a:ext cx="2650603" cy="818131"/>
              </a:xfrm>
              <a:prstGeom prst="roundRect">
                <a:avLst/>
              </a:prstGeom>
              <a:effectLst>
                <a:softEdge rad="127000"/>
              </a:effectLst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圆角矩形 9"/>
              <p:cNvSpPr/>
              <p:nvPr/>
            </p:nvSpPr>
            <p:spPr>
              <a:xfrm>
                <a:off x="969381" y="1806179"/>
                <a:ext cx="2650603" cy="818131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矩形 11"/>
            <p:cNvSpPr/>
            <p:nvPr/>
          </p:nvSpPr>
          <p:spPr>
            <a:xfrm>
              <a:off x="1173265" y="2254819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elvetica Neue"/>
                </a:rPr>
                <a:t>教材要求</a:t>
              </a:r>
              <a:endParaRPr lang="zh-CN" alt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171189" y="2935504"/>
              <a:ext cx="3428536" cy="2728461"/>
              <a:chOff x="4147443" y="3086479"/>
              <a:chExt cx="3428536" cy="2728461"/>
            </a:xfrm>
          </p:grpSpPr>
          <p:grpSp>
            <p:nvGrpSpPr>
              <p:cNvPr id="17" name="组合 16"/>
              <p:cNvGrpSpPr/>
              <p:nvPr/>
            </p:nvGrpSpPr>
            <p:grpSpPr>
              <a:xfrm>
                <a:off x="4147443" y="3086479"/>
                <a:ext cx="3428536" cy="2728461"/>
                <a:chOff x="827156" y="1806179"/>
                <a:chExt cx="2792828" cy="887181"/>
              </a:xfrm>
            </p:grpSpPr>
            <p:sp>
              <p:nvSpPr>
                <p:cNvPr id="18" name="圆角矩形 17"/>
                <p:cNvSpPr/>
                <p:nvPr/>
              </p:nvSpPr>
              <p:spPr>
                <a:xfrm>
                  <a:off x="827156" y="1875229"/>
                  <a:ext cx="2650603" cy="818131"/>
                </a:xfrm>
                <a:prstGeom prst="roundRect">
                  <a:avLst/>
                </a:prstGeom>
                <a:effectLst>
                  <a:softEdge rad="127000"/>
                </a:effectLst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圆角矩形 18"/>
                <p:cNvSpPr/>
                <p:nvPr/>
              </p:nvSpPr>
              <p:spPr>
                <a:xfrm>
                  <a:off x="969381" y="1806179"/>
                  <a:ext cx="2650603" cy="818131"/>
                </a:xfrm>
                <a:prstGeom prst="round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" name="矩形 5"/>
              <p:cNvSpPr/>
              <p:nvPr/>
            </p:nvSpPr>
            <p:spPr>
              <a:xfrm>
                <a:off x="4630448" y="3363673"/>
                <a:ext cx="2626879" cy="17851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>
                    <a:solidFill>
                      <a:srgbClr val="3333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山东省最新出版的小学信息技术六年级教材也加入了</a:t>
                </a:r>
                <a:r>
                  <a:rPr lang="en-US" altLang="zh-CN">
                    <a:solidFill>
                      <a:srgbClr val="3333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python</a:t>
                </a:r>
                <a:r>
                  <a:rPr lang="zh-CN" altLang="en-US">
                    <a:solidFill>
                      <a:srgbClr val="3333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内容。</a:t>
                </a:r>
                <a:r>
                  <a:rPr lang="en-US" altLang="zh-CN">
                    <a:solidFill>
                      <a:srgbClr val="3333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Python</a:t>
                </a:r>
                <a:r>
                  <a:rPr lang="zh-CN" altLang="en-US">
                    <a:solidFill>
                      <a:srgbClr val="3333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是最适合小孩子学习的语言之一，简单易学</a:t>
                </a:r>
                <a:r>
                  <a:rPr lang="en-US" altLang="zh-CN">
                    <a:solidFill>
                      <a:srgbClr val="3333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lang="zh-CN" altLang="en-US">
                    <a:solidFill>
                      <a:srgbClr val="3333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适合新手入门使用</a:t>
                </a:r>
                <a:r>
                  <a:rPr lang="zh-CN" altLang="en-US" sz="2000">
                    <a:solidFill>
                      <a:srgbClr val="3333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zh-CN" altLang="en-US" sz="2000"/>
              </a:p>
            </p:txBody>
          </p:sp>
        </p:grpSp>
      </p:grpSp>
      <p:grpSp>
        <p:nvGrpSpPr>
          <p:cNvPr id="40" name="组合 39"/>
          <p:cNvGrpSpPr/>
          <p:nvPr/>
        </p:nvGrpSpPr>
        <p:grpSpPr>
          <a:xfrm>
            <a:off x="589441" y="2056464"/>
            <a:ext cx="3428536" cy="3709480"/>
            <a:chOff x="3708953" y="2052656"/>
            <a:chExt cx="3428536" cy="3709480"/>
          </a:xfrm>
        </p:grpSpPr>
        <p:grpSp>
          <p:nvGrpSpPr>
            <p:cNvPr id="13" name="组合 12"/>
            <p:cNvGrpSpPr/>
            <p:nvPr/>
          </p:nvGrpSpPr>
          <p:grpSpPr>
            <a:xfrm>
              <a:off x="4059205" y="2052656"/>
              <a:ext cx="2399453" cy="778397"/>
              <a:chOff x="808298" y="1806179"/>
              <a:chExt cx="2811686" cy="1003855"/>
            </a:xfrm>
          </p:grpSpPr>
          <p:sp>
            <p:nvSpPr>
              <p:cNvPr id="14" name="圆角矩形 13"/>
              <p:cNvSpPr/>
              <p:nvPr/>
            </p:nvSpPr>
            <p:spPr>
              <a:xfrm>
                <a:off x="808298" y="1991903"/>
                <a:ext cx="2650603" cy="818131"/>
              </a:xfrm>
              <a:prstGeom prst="roundRect">
                <a:avLst/>
              </a:prstGeom>
              <a:effectLst>
                <a:softEdge rad="127000"/>
              </a:effectLst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圆角矩形 14"/>
              <p:cNvSpPr/>
              <p:nvPr/>
            </p:nvSpPr>
            <p:spPr>
              <a:xfrm>
                <a:off x="969381" y="1806179"/>
                <a:ext cx="2650603" cy="818131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矩形 15"/>
            <p:cNvSpPr/>
            <p:nvPr/>
          </p:nvSpPr>
          <p:spPr>
            <a:xfrm>
              <a:off x="4529259" y="2154402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elvetica Neue"/>
                </a:rPr>
                <a:t>时代要求</a:t>
              </a:r>
              <a:endParaRPr lang="zh-CN" alt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3708953" y="3033675"/>
              <a:ext cx="3428536" cy="2728461"/>
              <a:chOff x="4147443" y="3086479"/>
              <a:chExt cx="3428536" cy="2728461"/>
            </a:xfrm>
          </p:grpSpPr>
          <p:grpSp>
            <p:nvGrpSpPr>
              <p:cNvPr id="22" name="组合 21"/>
              <p:cNvGrpSpPr/>
              <p:nvPr/>
            </p:nvGrpSpPr>
            <p:grpSpPr>
              <a:xfrm>
                <a:off x="4147443" y="3086479"/>
                <a:ext cx="3428536" cy="2728461"/>
                <a:chOff x="827156" y="1806179"/>
                <a:chExt cx="2792828" cy="887181"/>
              </a:xfrm>
            </p:grpSpPr>
            <p:sp>
              <p:nvSpPr>
                <p:cNvPr id="24" name="圆角矩形 23"/>
                <p:cNvSpPr/>
                <p:nvPr/>
              </p:nvSpPr>
              <p:spPr>
                <a:xfrm>
                  <a:off x="827156" y="1875229"/>
                  <a:ext cx="2650603" cy="818131"/>
                </a:xfrm>
                <a:prstGeom prst="roundRect">
                  <a:avLst/>
                </a:prstGeom>
                <a:effectLst>
                  <a:softEdge rad="127000"/>
                </a:effectLst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圆角矩形 24"/>
                <p:cNvSpPr/>
                <p:nvPr/>
              </p:nvSpPr>
              <p:spPr>
                <a:xfrm>
                  <a:off x="969381" y="1806179"/>
                  <a:ext cx="2650603" cy="818131"/>
                </a:xfrm>
                <a:prstGeom prst="round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3" name="矩形 22"/>
              <p:cNvSpPr/>
              <p:nvPr/>
            </p:nvSpPr>
            <p:spPr>
              <a:xfrm>
                <a:off x="4593934" y="3247273"/>
                <a:ext cx="2880161" cy="23069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/>
                  <a:t>人工智能掀起了世界的新一波科技浪潮，如今，你要是不懂点AI、机器学习和python都不好意思说你是现代人。要想学习</a:t>
                </a:r>
                <a:r>
                  <a:rPr lang="en-US" altLang="zh-CN"/>
                  <a:t>AI</a:t>
                </a:r>
                <a:r>
                  <a:rPr lang="zh-CN" altLang="en-US"/>
                  <a:t>而不懂</a:t>
                </a:r>
                <a:r>
                  <a:rPr lang="en-US" altLang="zh-CN"/>
                  <a:t>Python</a:t>
                </a:r>
                <a:r>
                  <a:rPr lang="zh-CN" altLang="en-US"/>
                  <a:t>，那就相当于想学英语而不认识单词，所以，</a:t>
                </a:r>
                <a:r>
                  <a:rPr lang="en-US" altLang="zh-CN"/>
                  <a:t>Python</a:t>
                </a:r>
                <a:r>
                  <a:rPr lang="zh-CN" altLang="en-US"/>
                  <a:t>学起来吧。</a:t>
                </a:r>
              </a:p>
            </p:txBody>
          </p:sp>
        </p:grpSp>
      </p:grpSp>
      <p:grpSp>
        <p:nvGrpSpPr>
          <p:cNvPr id="41" name="组合 40"/>
          <p:cNvGrpSpPr/>
          <p:nvPr/>
        </p:nvGrpSpPr>
        <p:grpSpPr>
          <a:xfrm>
            <a:off x="4326384" y="2064209"/>
            <a:ext cx="3392702" cy="3672234"/>
            <a:chOff x="7388275" y="2040628"/>
            <a:chExt cx="3392702" cy="3672234"/>
          </a:xfrm>
        </p:grpSpPr>
        <p:grpSp>
          <p:nvGrpSpPr>
            <p:cNvPr id="27" name="组合 26"/>
            <p:cNvGrpSpPr/>
            <p:nvPr/>
          </p:nvGrpSpPr>
          <p:grpSpPr>
            <a:xfrm>
              <a:off x="7573469" y="2040628"/>
              <a:ext cx="2467171" cy="759200"/>
              <a:chOff x="808298" y="1830936"/>
              <a:chExt cx="2891038" cy="979098"/>
            </a:xfrm>
          </p:grpSpPr>
          <p:sp>
            <p:nvSpPr>
              <p:cNvPr id="28" name="圆角矩形 27"/>
              <p:cNvSpPr/>
              <p:nvPr/>
            </p:nvSpPr>
            <p:spPr>
              <a:xfrm>
                <a:off x="808298" y="1991903"/>
                <a:ext cx="2650603" cy="818131"/>
              </a:xfrm>
              <a:prstGeom prst="roundRect">
                <a:avLst/>
              </a:prstGeom>
              <a:effectLst>
                <a:softEdge rad="127000"/>
              </a:effectLst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圆角矩形 28"/>
              <p:cNvSpPr/>
              <p:nvPr/>
            </p:nvSpPr>
            <p:spPr>
              <a:xfrm>
                <a:off x="1048733" y="1830936"/>
                <a:ext cx="2650603" cy="818131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3" name="矩形 32"/>
            <p:cNvSpPr/>
            <p:nvPr/>
          </p:nvSpPr>
          <p:spPr>
            <a:xfrm>
              <a:off x="8134042" y="2070286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elvetica Neue"/>
                </a:rPr>
                <a:t>高考要求</a:t>
              </a:r>
              <a:endParaRPr lang="zh-CN" alt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7388275" y="2943842"/>
              <a:ext cx="3392702" cy="2769020"/>
              <a:chOff x="4147443" y="3045921"/>
              <a:chExt cx="3392702" cy="2769020"/>
            </a:xfrm>
          </p:grpSpPr>
          <p:grpSp>
            <p:nvGrpSpPr>
              <p:cNvPr id="35" name="组合 34"/>
              <p:cNvGrpSpPr/>
              <p:nvPr/>
            </p:nvGrpSpPr>
            <p:grpSpPr>
              <a:xfrm>
                <a:off x="4147443" y="3045921"/>
                <a:ext cx="3392702" cy="2769020"/>
                <a:chOff x="827156" y="1792991"/>
                <a:chExt cx="2763638" cy="900369"/>
              </a:xfrm>
            </p:grpSpPr>
            <p:sp>
              <p:nvSpPr>
                <p:cNvPr id="37" name="圆角矩形 36"/>
                <p:cNvSpPr/>
                <p:nvPr/>
              </p:nvSpPr>
              <p:spPr>
                <a:xfrm>
                  <a:off x="827156" y="1875229"/>
                  <a:ext cx="2650603" cy="818131"/>
                </a:xfrm>
                <a:prstGeom prst="roundRect">
                  <a:avLst/>
                </a:prstGeom>
                <a:effectLst>
                  <a:softEdge rad="127000"/>
                </a:effectLst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圆角矩形 37"/>
                <p:cNvSpPr/>
                <p:nvPr/>
              </p:nvSpPr>
              <p:spPr>
                <a:xfrm>
                  <a:off x="940191" y="1792991"/>
                  <a:ext cx="2650603" cy="818131"/>
                </a:xfrm>
                <a:prstGeom prst="round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6" name="矩形 35"/>
              <p:cNvSpPr/>
              <p:nvPr/>
            </p:nvSpPr>
            <p:spPr>
              <a:xfrm>
                <a:off x="4608519" y="3314777"/>
                <a:ext cx="2880161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/>
                  <a:t>去年高考数学江苏卷天津卷中，首次出现了编程题，孩子们需要通过阅读伪代码理解程序逻辑，并根据算法得出结果。。</a:t>
                </a:r>
              </a:p>
            </p:txBody>
          </p:sp>
        </p:grp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1434</Words>
  <Application>Microsoft Office PowerPoint</Application>
  <PresentationFormat>宽屏</PresentationFormat>
  <Paragraphs>182</Paragraphs>
  <Slides>23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-apple-system</vt:lpstr>
      <vt:lpstr>Helvetica Neue</vt:lpstr>
      <vt:lpstr>等线</vt:lpstr>
      <vt:lpstr>等线 Light</vt:lpstr>
      <vt:lpstr>微软雅黑</vt:lpstr>
      <vt:lpstr>Arial</vt:lpstr>
      <vt:lpstr>Calibri</vt:lpstr>
      <vt:lpstr>Tahoma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南大Ablock蜘_x000d_
蛛侠编程</dc:creator>
  <cp:lastModifiedBy>泽阳 刘</cp:lastModifiedBy>
  <cp:revision>179</cp:revision>
  <dcterms:created xsi:type="dcterms:W3CDTF">2018-12-11T06:08:00Z</dcterms:created>
  <dcterms:modified xsi:type="dcterms:W3CDTF">2023-07-30T05:46:25Z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