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4193" r:id="rId2"/>
  </p:sldMasterIdLst>
  <p:notesMasterIdLst>
    <p:notesMasterId r:id="rId90"/>
  </p:notesMasterIdLst>
  <p:handoutMasterIdLst>
    <p:handoutMasterId r:id="rId91"/>
  </p:handoutMasterIdLst>
  <p:sldIdLst>
    <p:sldId id="306" r:id="rId3"/>
    <p:sldId id="307" r:id="rId4"/>
    <p:sldId id="312" r:id="rId5"/>
    <p:sldId id="313" r:id="rId6"/>
    <p:sldId id="314" r:id="rId7"/>
    <p:sldId id="315" r:id="rId8"/>
    <p:sldId id="316" r:id="rId9"/>
    <p:sldId id="308" r:id="rId10"/>
    <p:sldId id="309" r:id="rId11"/>
    <p:sldId id="310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03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73" r:id="rId54"/>
    <p:sldId id="274" r:id="rId55"/>
    <p:sldId id="275" r:id="rId56"/>
    <p:sldId id="276" r:id="rId57"/>
    <p:sldId id="278" r:id="rId58"/>
    <p:sldId id="279" r:id="rId59"/>
    <p:sldId id="280" r:id="rId60"/>
    <p:sldId id="281" r:id="rId61"/>
    <p:sldId id="282" r:id="rId62"/>
    <p:sldId id="269" r:id="rId63"/>
    <p:sldId id="271" r:id="rId64"/>
    <p:sldId id="272" r:id="rId65"/>
    <p:sldId id="304" r:id="rId66"/>
    <p:sldId id="305" r:id="rId67"/>
    <p:sldId id="284" r:id="rId68"/>
    <p:sldId id="270" r:id="rId69"/>
    <p:sldId id="283" r:id="rId70"/>
    <p:sldId id="285" r:id="rId71"/>
    <p:sldId id="286" r:id="rId72"/>
    <p:sldId id="287" r:id="rId73"/>
    <p:sldId id="288" r:id="rId74"/>
    <p:sldId id="289" r:id="rId75"/>
    <p:sldId id="290" r:id="rId76"/>
    <p:sldId id="291" r:id="rId77"/>
    <p:sldId id="292" r:id="rId78"/>
    <p:sldId id="293" r:id="rId79"/>
    <p:sldId id="294" r:id="rId80"/>
    <p:sldId id="295" r:id="rId81"/>
    <p:sldId id="296" r:id="rId82"/>
    <p:sldId id="297" r:id="rId83"/>
    <p:sldId id="298" r:id="rId84"/>
    <p:sldId id="299" r:id="rId85"/>
    <p:sldId id="300" r:id="rId86"/>
    <p:sldId id="301" r:id="rId87"/>
    <p:sldId id="302" r:id="rId88"/>
    <p:sldId id="311" r:id="rId89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4978A-899F-4731-8135-E6415ED293B0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24CA3-4876-46C8-A3FA-B6A63B8E5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045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48039-A9EB-4C28-B4DF-016D203A827D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1AE3E-528A-40CF-8B69-5D9A30671B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563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AB08-F6D5-450F-B051-2DBF0779B6B4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83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897A-D1CE-4ABC-BA45-70A42CAD3C5B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25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C134-AF3C-4E14-8177-6FE92B208033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3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2E5222-CA5E-4A71-BCFD-DE9E1DBE314D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501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44F4-5C19-4619-A5B8-01C1FE9C7753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33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E2DF-B82C-471F-8A95-D46247B24C5E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1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CC99-13AC-4537-90E9-B28127DA067B}" type="datetime1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817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7211-32E7-4C0D-88F5-2D9E7BD9A5C7}" type="datetime1">
              <a:rPr lang="pt-BR" smtClean="0"/>
              <a:t>23/05/2019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8361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D1C3-E31A-404C-A074-3A844429E4CE}" type="datetime1">
              <a:rPr lang="pt-BR" smtClean="0"/>
              <a:t>23/05/2019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27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DABA-7A05-4565-8F21-8F734B1EFBBD}" type="datetime1">
              <a:rPr lang="pt-BR" smtClean="0"/>
              <a:t>23/05/2019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586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2021-D802-4D91-8937-D94D2896CCB2}" type="datetime1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3696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DEF7-B62F-4DFD-98B7-483BC5F438C2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64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6866-827F-4500-BCF4-FC46FE5D9096}" type="datetime1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089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AF9C-E864-4CAE-8955-3D388ED7F0E8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17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D6B4-CF1C-4920-9602-C892C9749B1D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4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4A3D-4CC9-4CEB-9ADE-717F1E5A4A7B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66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6FB7-169E-4DEC-90E6-37799B1AD28E}" type="datetime1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69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5856-29EB-4CF9-8CE2-05713C3DEBFC}" type="datetime1">
              <a:rPr lang="pt-BR" smtClean="0"/>
              <a:t>23/05/2019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B2FF-6627-41DA-83E2-8189370D45BE}" type="datetime1">
              <a:rPr lang="pt-BR" smtClean="0"/>
              <a:t>23/05/2019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C36B-2B4B-4615-8AB8-8695CFE70B27}" type="datetime1">
              <a:rPr lang="pt-BR" smtClean="0"/>
              <a:t>23/05/2019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FF54-3ED8-45F7-A3CE-E0C50CEFDA67}" type="datetime1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81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646A-16CE-4F67-9F6A-036AAFE35762}" type="datetime1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34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301914-323C-4AD8-9ECE-F3F9FD38DD26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4CB4DD-765D-4558-8062-8807456BDE80}" type="datetime1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3DAE931-B13E-4B24-802F-E0C8C2C4A4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8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Sobre HTML, qual a </a:t>
            </a:r>
            <a:r>
              <a:rPr lang="pt-BR" dirty="0" err="1"/>
              <a:t>tag</a:t>
            </a:r>
            <a:r>
              <a:rPr lang="pt-BR" dirty="0"/>
              <a:t> que delimita o começo e fim de uma página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0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 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 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&lt;script&gt;&lt;/script&gt;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9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das </a:t>
            </a:r>
            <a:r>
              <a:rPr lang="pt-BR" dirty="0" err="1"/>
              <a:t>tags</a:t>
            </a:r>
            <a:r>
              <a:rPr lang="pt-BR" dirty="0"/>
              <a:t> abaixo não trata de formatação de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1" indent="-457200">
              <a:buFont typeface="+mj-lt"/>
              <a:buAutoNum type="alphaLcParenR"/>
            </a:pPr>
            <a:r>
              <a:rPr lang="pt-BR" dirty="0"/>
              <a:t>&lt;h1&gt;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font</a:t>
            </a:r>
            <a:r>
              <a:rPr lang="pt-BR" dirty="0"/>
              <a:t>&gt;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&lt;b&gt;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&lt;i&gt;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</a:t>
            </a: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09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LINK DE CSS NO HTML QUAL FORMA NÃO EXISTE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INTERNA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EXTERNA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OFFLINE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INLINE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48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CRIO UM LINK EXTERNO DO HTML COM 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Através da </a:t>
            </a:r>
            <a:r>
              <a:rPr lang="pt-BR" dirty="0" err="1" smtClean="0"/>
              <a:t>tag</a:t>
            </a:r>
            <a:r>
              <a:rPr lang="pt-BR" dirty="0" smtClean="0"/>
              <a:t> &lt;link&gt;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Através da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style</a:t>
            </a:r>
            <a:r>
              <a:rPr lang="pt-BR" dirty="0" smtClean="0"/>
              <a:t>&gt;&lt;/</a:t>
            </a:r>
            <a:r>
              <a:rPr lang="pt-BR" dirty="0" err="1" smtClean="0"/>
              <a:t>style</a:t>
            </a:r>
            <a:r>
              <a:rPr lang="pt-BR" dirty="0" smtClean="0"/>
              <a:t>&gt;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Através do atributo </a:t>
            </a:r>
            <a:r>
              <a:rPr lang="pt-BR" dirty="0" err="1" smtClean="0"/>
              <a:t>style</a:t>
            </a:r>
            <a:r>
              <a:rPr lang="pt-BR" dirty="0" smtClean="0"/>
              <a:t> de uma </a:t>
            </a:r>
            <a:r>
              <a:rPr lang="pt-BR" dirty="0" err="1" smtClean="0"/>
              <a:t>tag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Todas anteriores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Nenhuma das anteriores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63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CRIO UM LINK INTERNO DO HTML COM 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Através da </a:t>
            </a:r>
            <a:r>
              <a:rPr lang="pt-BR" dirty="0" err="1" smtClean="0"/>
              <a:t>tag</a:t>
            </a:r>
            <a:r>
              <a:rPr lang="pt-BR" dirty="0" smtClean="0"/>
              <a:t> &lt;link&gt;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Através da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style</a:t>
            </a:r>
            <a:r>
              <a:rPr lang="pt-BR" dirty="0" smtClean="0"/>
              <a:t>&gt;&lt;/</a:t>
            </a:r>
            <a:r>
              <a:rPr lang="pt-BR" dirty="0" err="1" smtClean="0"/>
              <a:t>style</a:t>
            </a:r>
            <a:r>
              <a:rPr lang="pt-BR" dirty="0" smtClean="0"/>
              <a:t>&gt;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Através do atributo </a:t>
            </a:r>
            <a:r>
              <a:rPr lang="pt-BR" dirty="0" err="1" smtClean="0"/>
              <a:t>style</a:t>
            </a:r>
            <a:r>
              <a:rPr lang="pt-BR" dirty="0" smtClean="0"/>
              <a:t> de uma </a:t>
            </a:r>
            <a:r>
              <a:rPr lang="pt-BR" dirty="0" err="1" smtClean="0"/>
              <a:t>tag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Todas anteriores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Nenhuma das anteriores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56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CRIO UM LINK INLINE DO HTML COM O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Através da </a:t>
            </a:r>
            <a:r>
              <a:rPr lang="pt-BR" dirty="0" err="1" smtClean="0"/>
              <a:t>tag</a:t>
            </a:r>
            <a:r>
              <a:rPr lang="pt-BR" dirty="0" smtClean="0"/>
              <a:t> &lt;link&gt;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Através da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style</a:t>
            </a:r>
            <a:r>
              <a:rPr lang="pt-BR" dirty="0" smtClean="0"/>
              <a:t>&gt;&lt;/</a:t>
            </a:r>
            <a:r>
              <a:rPr lang="pt-BR" dirty="0" err="1" smtClean="0"/>
              <a:t>style</a:t>
            </a:r>
            <a:r>
              <a:rPr lang="pt-BR" dirty="0" smtClean="0"/>
              <a:t>&gt;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Através do atributo </a:t>
            </a:r>
            <a:r>
              <a:rPr lang="pt-BR" dirty="0" err="1" smtClean="0"/>
              <a:t>style</a:t>
            </a:r>
            <a:r>
              <a:rPr lang="pt-BR" dirty="0" smtClean="0"/>
              <a:t> de uma </a:t>
            </a:r>
            <a:r>
              <a:rPr lang="pt-BR" dirty="0" err="1" smtClean="0"/>
              <a:t>tag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Todas anteriores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Nenhuma das anteriores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8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DOS SELETORES ABAIXO BUSCA A TAG 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.P: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#P: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*: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NENHUMA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6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DOS SELETORES ABAIXO BUSCA A TAG COM ID = 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.P: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#P: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*: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NENHUMA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1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DOS SELETORES ABAIXO BUSCA A TAG COM CLASS = 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.P: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#P: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*: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NENHUMA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7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DOS SELETORES ABAIXO BUSCA TODOS OS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.P: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#P: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*: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NENHUMA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25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na largura de componente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75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Qual das </a:t>
            </a:r>
            <a:r>
              <a:rPr lang="pt-BR" dirty="0" err="1"/>
              <a:t>tag</a:t>
            </a:r>
            <a:r>
              <a:rPr lang="pt-BR" dirty="0"/>
              <a:t> abaixo não podem ser colocadas 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body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1" indent="-457200">
              <a:buFont typeface="+mj-lt"/>
              <a:buAutoNum type="alphaLcParenR"/>
            </a:pPr>
            <a:r>
              <a:rPr lang="pt-BR" dirty="0"/>
              <a:t>&lt;a&gt;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div</a:t>
            </a:r>
            <a:r>
              <a:rPr lang="pt-BR" dirty="0"/>
              <a:t>&gt;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&gt;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table</a:t>
            </a:r>
            <a:r>
              <a:rPr lang="pt-BR" dirty="0"/>
              <a:t>&gt;</a:t>
            </a: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5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na altura de componente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24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na cor de fundo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84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na cor de fonte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334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no tamanho da fonte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87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no tipo da fonte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60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na circunferência da borda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79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no tamanho da margem externa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26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no tamanho da margem interna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21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no tamanho da borda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97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no alinhamento do texto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7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Qual a </a:t>
            </a:r>
            <a:r>
              <a:rPr lang="pt-BR" dirty="0" err="1" smtClean="0"/>
              <a:t>tag</a:t>
            </a:r>
            <a:r>
              <a:rPr lang="pt-BR" dirty="0" smtClean="0"/>
              <a:t> correta pra ficar no lugar de &lt;a&gt;&lt;/a&gt;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lt"/>
              <a:buAutoNum type="romanLcPeriod"/>
            </a:pPr>
            <a:r>
              <a:rPr lang="pt-BR" sz="2400" dirty="0" smtClean="0"/>
              <a:t>&lt;a&gt;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&lt;b&gt;</a:t>
            </a:r>
          </a:p>
          <a:p>
            <a:pPr marL="1337310" lvl="3" indent="-514350">
              <a:buFont typeface="+mj-lt"/>
              <a:buAutoNum type="romanLcPeriod"/>
            </a:pPr>
            <a:r>
              <a:rPr lang="pt-BR" sz="2400" dirty="0" smtClean="0"/>
              <a:t>&lt;d&gt;</a:t>
            </a:r>
          </a:p>
          <a:p>
            <a:pPr marL="1337310" lvl="3" indent="-514350">
              <a:buFont typeface="+mj-lt"/>
              <a:buAutoNum type="romanLcPeriod"/>
            </a:pPr>
            <a:r>
              <a:rPr lang="pt-BR" sz="2400" dirty="0" smtClean="0"/>
              <a:t>&lt;e&gt;&lt;/e&gt;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&lt;/b&gt;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&lt;c&gt;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&lt;/c&gt;</a:t>
            </a:r>
          </a:p>
          <a:p>
            <a:pPr marL="788670" lvl="1" indent="-514350">
              <a:buFont typeface="+mj-lt"/>
              <a:buAutoNum type="romanLcPeriod"/>
            </a:pPr>
            <a:r>
              <a:rPr lang="pt-BR" sz="2400" dirty="0" smtClean="0"/>
              <a:t>&lt;/a&gt;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996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deixa a fonte itálica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535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deixa a fonte negrito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209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tira o sublinhado de um hiperlink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134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atributo </a:t>
            </a:r>
            <a:r>
              <a:rPr lang="pt-BR" dirty="0" err="1" smtClean="0"/>
              <a:t>css</a:t>
            </a:r>
            <a:r>
              <a:rPr lang="pt-BR" dirty="0" smtClean="0"/>
              <a:t> mexe na decoração de uma </a:t>
            </a:r>
            <a:r>
              <a:rPr lang="pt-BR" dirty="0" err="1" smtClean="0"/>
              <a:t>ul</a:t>
            </a:r>
            <a:r>
              <a:rPr lang="pt-BR" dirty="0" smtClean="0"/>
              <a:t> ou </a:t>
            </a:r>
            <a:r>
              <a:rPr lang="pt-BR" dirty="0" err="1" smtClean="0"/>
              <a:t>ol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width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height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background-color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color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font-size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font-family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border-radius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margin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padding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border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text-align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font-style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font-weight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text-decoration</a:t>
            </a:r>
            <a:endParaRPr lang="pt-BR" dirty="0" smtClean="0"/>
          </a:p>
          <a:p>
            <a:pPr marL="502920" indent="-457200">
              <a:buFont typeface="+mj-lt"/>
              <a:buAutoNum type="alphaLcParenR" startAt="9"/>
            </a:pPr>
            <a:r>
              <a:rPr lang="pt-BR" dirty="0" err="1" smtClean="0"/>
              <a:t>list-style-type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60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614228"/>
          </a:xfrm>
        </p:spPr>
        <p:txBody>
          <a:bodyPr>
            <a:normAutofit/>
          </a:bodyPr>
          <a:lstStyle/>
          <a:p>
            <a:r>
              <a:rPr lang="pt-BR" sz="8000" dirty="0" smtClean="0"/>
              <a:t>Para o </a:t>
            </a:r>
            <a:r>
              <a:rPr lang="pt-BR" sz="8000" dirty="0" err="1" smtClean="0"/>
              <a:t>width</a:t>
            </a:r>
            <a:r>
              <a:rPr lang="pt-BR" sz="8000" dirty="0" smtClean="0"/>
              <a:t> qual a unidade de medida mais recomendada</a:t>
            </a:r>
            <a:endParaRPr lang="pt-BR" sz="80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91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503524"/>
          </a:xfrm>
        </p:spPr>
        <p:txBody>
          <a:bodyPr>
            <a:normAutofit/>
          </a:bodyPr>
          <a:lstStyle/>
          <a:p>
            <a:r>
              <a:rPr lang="pt-BR" sz="8000" dirty="0" smtClean="0"/>
              <a:t>Para o </a:t>
            </a:r>
            <a:r>
              <a:rPr lang="pt-BR" sz="8000" dirty="0" err="1" smtClean="0"/>
              <a:t>height</a:t>
            </a:r>
            <a:r>
              <a:rPr lang="pt-BR" sz="8000" dirty="0" smtClean="0"/>
              <a:t> qual a unidade de medida recomendada</a:t>
            </a:r>
            <a:endParaRPr lang="pt-BR" sz="8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894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background-color e color qual unidade de medida não é válida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Cor em inglês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Hexadecimal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Rgb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Rgba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px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370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das variantes de </a:t>
            </a:r>
            <a:r>
              <a:rPr lang="pt-BR" dirty="0" err="1" smtClean="0"/>
              <a:t>margin</a:t>
            </a:r>
            <a:r>
              <a:rPr lang="pt-BR" dirty="0" smtClean="0"/>
              <a:t> não é válida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Top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Botton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Right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Left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Center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24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das variantes de </a:t>
            </a:r>
            <a:r>
              <a:rPr lang="pt-BR" dirty="0" err="1" smtClean="0"/>
              <a:t>border</a:t>
            </a:r>
            <a:r>
              <a:rPr lang="pt-BR" dirty="0" smtClean="0"/>
              <a:t> não é válida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Top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Botton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Right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Left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Center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363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das variantes de </a:t>
            </a:r>
            <a:r>
              <a:rPr lang="pt-BR" dirty="0" err="1" smtClean="0"/>
              <a:t>padding</a:t>
            </a:r>
            <a:r>
              <a:rPr lang="pt-BR" dirty="0" smtClean="0"/>
              <a:t> não é válida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Top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Botton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Right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Left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Center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46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Qual a </a:t>
            </a:r>
            <a:r>
              <a:rPr lang="pt-BR" dirty="0" err="1" smtClean="0"/>
              <a:t>tag</a:t>
            </a:r>
            <a:r>
              <a:rPr lang="pt-BR" dirty="0" smtClean="0"/>
              <a:t> correta pra ficar no lugar de &lt;b&gt;&lt;/</a:t>
            </a:r>
            <a:r>
              <a:rPr lang="pt-BR" dirty="0"/>
              <a:t>b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lt"/>
              <a:buAutoNum type="romanLcPeriod"/>
            </a:pPr>
            <a:r>
              <a:rPr lang="pt-BR" sz="2400" dirty="0" smtClean="0"/>
              <a:t>&lt;a&gt;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&lt;b&gt;</a:t>
            </a:r>
          </a:p>
          <a:p>
            <a:pPr marL="1337310" lvl="3" indent="-514350">
              <a:buFont typeface="+mj-lt"/>
              <a:buAutoNum type="romanLcPeriod"/>
            </a:pPr>
            <a:r>
              <a:rPr lang="pt-BR" sz="2400" dirty="0" smtClean="0"/>
              <a:t>&lt;d&gt;</a:t>
            </a:r>
          </a:p>
          <a:p>
            <a:pPr marL="1337310" lvl="3" indent="-514350">
              <a:buFont typeface="+mj-lt"/>
              <a:buAutoNum type="romanLcPeriod"/>
            </a:pPr>
            <a:r>
              <a:rPr lang="pt-BR" sz="2400" dirty="0" smtClean="0"/>
              <a:t>&lt;e&gt;&lt;/e&gt;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&lt;/b&gt;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&lt;c&gt;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&lt;/c&gt;</a:t>
            </a:r>
          </a:p>
          <a:p>
            <a:pPr marL="788670" lvl="1" indent="-514350">
              <a:buFont typeface="+mj-lt"/>
              <a:buAutoNum type="romanLcPeriod"/>
            </a:pPr>
            <a:r>
              <a:rPr lang="pt-BR" sz="2400" dirty="0" smtClean="0"/>
              <a:t>&lt;/a&gt;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465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valor para </a:t>
            </a:r>
            <a:r>
              <a:rPr lang="pt-BR" dirty="0" err="1" smtClean="0"/>
              <a:t>text-align</a:t>
            </a:r>
            <a:r>
              <a:rPr lang="pt-BR" dirty="0" smtClean="0"/>
              <a:t> funciona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Center</a:t>
            </a:r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Right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Left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err="1" smtClean="0"/>
              <a:t>Justify</a:t>
            </a:r>
            <a:endParaRPr lang="pt-BR" dirty="0" smtClean="0"/>
          </a:p>
          <a:p>
            <a:pPr marL="502920" indent="-457200">
              <a:buFont typeface="+mj-lt"/>
              <a:buAutoNum type="alphaLcParenR"/>
            </a:pPr>
            <a:r>
              <a:rPr lang="pt-BR" dirty="0" smtClean="0"/>
              <a:t>Todos funcionam</a:t>
            </a:r>
          </a:p>
          <a:p>
            <a:pPr marL="502920" indent="-457200">
              <a:buFont typeface="+mj-lt"/>
              <a:buAutoNum type="alphaLcParenR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87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Avaliando os conceitos abaixo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948690" lvl="2" indent="-400050">
              <a:buFont typeface="+mj-lt"/>
              <a:buAutoNum type="romanUcPeriod"/>
            </a:pPr>
            <a:r>
              <a:rPr lang="pt-BR" dirty="0" smtClean="0"/>
              <a:t>Independente </a:t>
            </a:r>
            <a:r>
              <a:rPr lang="pt-BR" dirty="0"/>
              <a:t>da forma como é apresentada, mostra uma sequência de passos finitos com o objetivo de resolver um problema.</a:t>
            </a:r>
            <a:endParaRPr lang="pt-BR" sz="2800" dirty="0"/>
          </a:p>
          <a:p>
            <a:pPr marL="948690" lvl="2" indent="-400050">
              <a:buFont typeface="+mj-lt"/>
              <a:buAutoNum type="romanUcPeriod"/>
            </a:pPr>
            <a:r>
              <a:rPr lang="pt-BR" dirty="0"/>
              <a:t>Expressa a resolução do problema numa linguagem de programação específica, é o programa implementado.</a:t>
            </a:r>
            <a:endParaRPr lang="pt-BR" sz="2800" dirty="0"/>
          </a:p>
          <a:p>
            <a:pPr marL="948690" lvl="2" indent="-400050">
              <a:buFont typeface="+mj-lt"/>
              <a:buAutoNum type="romanUcPeriod"/>
            </a:pPr>
            <a:r>
              <a:rPr lang="pt-BR" dirty="0"/>
              <a:t>Expressa a resolução de um problema no formato de figuras geométricas.</a:t>
            </a:r>
            <a:endParaRPr lang="pt-BR" sz="2800" dirty="0"/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lvl="0" indent="-457200">
              <a:buFont typeface="+mj-lt"/>
              <a:buAutoNum type="alphaLcPeriod"/>
            </a:pPr>
            <a:r>
              <a:rPr lang="pt-BR" dirty="0"/>
              <a:t>Fluxograma, Algoritmo, Código Fonte</a:t>
            </a:r>
          </a:p>
          <a:p>
            <a:pPr marL="502920" lvl="0" indent="-457200">
              <a:buFont typeface="+mj-lt"/>
              <a:buAutoNum type="alphaLcPeriod"/>
            </a:pPr>
            <a:r>
              <a:rPr lang="pt-BR" dirty="0"/>
              <a:t>Fluxograma, Código Fonte, Algoritmo</a:t>
            </a:r>
          </a:p>
          <a:p>
            <a:pPr marL="502920" lvl="0" indent="-457200">
              <a:buFont typeface="+mj-lt"/>
              <a:buAutoNum type="alphaLcPeriod"/>
            </a:pPr>
            <a:r>
              <a:rPr lang="pt-BR" dirty="0"/>
              <a:t>Algoritmo, Código Fonte, Fluxograma</a:t>
            </a:r>
          </a:p>
          <a:p>
            <a:pPr marL="502920" lvl="0" indent="-457200">
              <a:buFont typeface="+mj-lt"/>
              <a:buAutoNum type="alphaLcPeriod"/>
            </a:pPr>
            <a:r>
              <a:rPr lang="pt-BR" dirty="0"/>
              <a:t>Algoritmo, Fluxograma, Código Fonte</a:t>
            </a:r>
          </a:p>
          <a:p>
            <a:pPr marL="502920" lvl="0" indent="-457200">
              <a:buFont typeface="+mj-lt"/>
              <a:buAutoNum type="alphaLcPeriod"/>
            </a:pPr>
            <a:r>
              <a:rPr lang="pt-BR" dirty="0"/>
              <a:t>Código Fonte, Fluxograma, Algoritmo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44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INÍCIO / FIM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PROCESSAMENTO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ENTRADA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CONECTOR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DECISÃO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 WHILE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Terminação 3"/>
          <p:cNvSpPr/>
          <p:nvPr/>
        </p:nvSpPr>
        <p:spPr>
          <a:xfrm>
            <a:off x="6172200" y="3627266"/>
            <a:ext cx="5181599" cy="143789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009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INÍCIO / FIM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PROCESSAMENTO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ENTRADA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CONECTOR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DECISÃO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 WHILE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5" name="Fluxograma: Processo 4"/>
          <p:cNvSpPr/>
          <p:nvPr/>
        </p:nvSpPr>
        <p:spPr>
          <a:xfrm>
            <a:off x="6172200" y="3380195"/>
            <a:ext cx="5181599" cy="17157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723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INÍCIO / FIM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PROCESSAMENTO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ENTRADA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CONECTOR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DECISÃO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 WHILE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Entrada Manual 3"/>
          <p:cNvSpPr/>
          <p:nvPr/>
        </p:nvSpPr>
        <p:spPr>
          <a:xfrm>
            <a:off x="6172200" y="2928134"/>
            <a:ext cx="5181599" cy="2034284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897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INÍCIO / FIM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PROCESSAMENTO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ENTRADA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CONECTOR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DECISÃO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 WHILE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Exibir 3"/>
          <p:cNvSpPr/>
          <p:nvPr/>
        </p:nvSpPr>
        <p:spPr>
          <a:xfrm>
            <a:off x="6172200" y="3205537"/>
            <a:ext cx="5098551" cy="170551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91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INÍCIO / FIM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PROCESSAMENTO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ENTRADA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CONECTOR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DECISÃO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 WHILE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7839182" y="3205537"/>
            <a:ext cx="1839074" cy="186989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484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INÍCIO / FIM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PROCESSAMENTO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ENTRADA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CONECTOR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DECISÃO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 WHILE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Decisão 3"/>
          <p:cNvSpPr/>
          <p:nvPr/>
        </p:nvSpPr>
        <p:spPr>
          <a:xfrm>
            <a:off x="7432496" y="2434974"/>
            <a:ext cx="2661007" cy="11815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4" idx="2"/>
          </p:cNvCxnSpPr>
          <p:nvPr/>
        </p:nvCxnSpPr>
        <p:spPr>
          <a:xfrm>
            <a:off x="8763000" y="3616503"/>
            <a:ext cx="0" cy="1982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0093503" y="3025738"/>
            <a:ext cx="1023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365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INÍCIO / FIM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PROCESSAMENTO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ENTRADA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CONECTOR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DECISÃO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 WHILE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Decisão 3"/>
          <p:cNvSpPr/>
          <p:nvPr/>
        </p:nvSpPr>
        <p:spPr>
          <a:xfrm>
            <a:off x="7432496" y="2434974"/>
            <a:ext cx="2661007" cy="11815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4" idx="2"/>
          </p:cNvCxnSpPr>
          <p:nvPr/>
        </p:nvCxnSpPr>
        <p:spPr>
          <a:xfrm>
            <a:off x="8763000" y="3616503"/>
            <a:ext cx="0" cy="1982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0093503" y="3025738"/>
            <a:ext cx="1023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0322960" y="3025738"/>
            <a:ext cx="2568" cy="2655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0322960" y="3616503"/>
            <a:ext cx="79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0321249" y="4292885"/>
            <a:ext cx="79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0310976" y="4888784"/>
            <a:ext cx="79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0321250" y="5638793"/>
            <a:ext cx="79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306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INÍCIO / FIM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PROCESSAMENTO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ENTRADA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CONECTOR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DECISÃO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 WHILE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8933379" y="3123345"/>
            <a:ext cx="0" cy="1982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uxograma: Preparação 4"/>
          <p:cNvSpPr/>
          <p:nvPr/>
        </p:nvSpPr>
        <p:spPr>
          <a:xfrm>
            <a:off x="6924782" y="2537718"/>
            <a:ext cx="4017195" cy="585627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6977009" y="5107634"/>
            <a:ext cx="1956370" cy="27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 flipV="1">
            <a:off x="6935056" y="2816575"/>
            <a:ext cx="41953" cy="231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0889749" y="2842013"/>
            <a:ext cx="50516" cy="263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8933379" y="5476126"/>
            <a:ext cx="19546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8931667" y="5476126"/>
            <a:ext cx="6849" cy="49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1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Qual a </a:t>
            </a:r>
            <a:r>
              <a:rPr lang="pt-BR" dirty="0" err="1" smtClean="0"/>
              <a:t>tag</a:t>
            </a:r>
            <a:r>
              <a:rPr lang="pt-BR" dirty="0" smtClean="0"/>
              <a:t> correta pra ficar no lugar de &lt;c&gt;&lt;/c&gt;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lt"/>
              <a:buAutoNum type="romanLcPeriod"/>
            </a:pPr>
            <a:r>
              <a:rPr lang="pt-BR" sz="2400" dirty="0" smtClean="0"/>
              <a:t>&lt;a&gt;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&lt;b&gt;</a:t>
            </a:r>
          </a:p>
          <a:p>
            <a:pPr marL="1337310" lvl="3" indent="-514350">
              <a:buFont typeface="+mj-lt"/>
              <a:buAutoNum type="romanLcPeriod"/>
            </a:pPr>
            <a:r>
              <a:rPr lang="pt-BR" sz="2400" dirty="0" smtClean="0"/>
              <a:t>&lt;d&gt;</a:t>
            </a:r>
          </a:p>
          <a:p>
            <a:pPr marL="1337310" lvl="3" indent="-514350">
              <a:buFont typeface="+mj-lt"/>
              <a:buAutoNum type="romanLcPeriod"/>
            </a:pPr>
            <a:r>
              <a:rPr lang="pt-BR" sz="2400" dirty="0" smtClean="0"/>
              <a:t>&lt;e&gt;&lt;/e&gt;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&lt;/b&gt;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&lt;c&gt;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&lt;/c&gt;</a:t>
            </a:r>
          </a:p>
          <a:p>
            <a:pPr marL="788670" lvl="1" indent="-514350">
              <a:buFont typeface="+mj-lt"/>
              <a:buAutoNum type="romanLcPeriod"/>
            </a:pPr>
            <a:r>
              <a:rPr lang="pt-BR" sz="2400" dirty="0" smtClean="0"/>
              <a:t>&lt;/a&gt;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73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INÍCIO / FIM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PROCESSAMENTO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ENTRADA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CONECTOR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DECISÃO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 WHILE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 flipH="1">
            <a:off x="8931667" y="3123345"/>
            <a:ext cx="1712" cy="183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977863" y="4941792"/>
            <a:ext cx="1956370" cy="27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 flipV="1">
            <a:off x="6944473" y="2650733"/>
            <a:ext cx="41953" cy="231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0862780" y="2671519"/>
            <a:ext cx="17552" cy="2629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8925674" y="5301465"/>
            <a:ext cx="19546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8932523" y="5287713"/>
            <a:ext cx="6849" cy="49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uxograma: Decisão 3"/>
          <p:cNvSpPr/>
          <p:nvPr/>
        </p:nvSpPr>
        <p:spPr>
          <a:xfrm>
            <a:off x="6935056" y="2178121"/>
            <a:ext cx="3952981" cy="94522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261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INÍCIO / FIM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PROCESSAMENTO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ENTRADA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CONECTOR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DECISÃO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 WHILE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8953925" y="2950384"/>
            <a:ext cx="8564" cy="2005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955603" y="2788674"/>
            <a:ext cx="1956370" cy="27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 flipV="1">
            <a:off x="6944473" y="2816177"/>
            <a:ext cx="41953" cy="231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8966340" y="5573129"/>
            <a:ext cx="6849" cy="49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uxograma: Decisão 3"/>
          <p:cNvSpPr/>
          <p:nvPr/>
        </p:nvSpPr>
        <p:spPr>
          <a:xfrm>
            <a:off x="6986426" y="4627905"/>
            <a:ext cx="3952981" cy="94522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8753579" y="2653505"/>
            <a:ext cx="339047" cy="29687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73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&lt;SCRIPT&gt;&lt;/SCRIPT&gt;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VAR X = 10+10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PROMPT()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ALERT() / DOCUMENT.WRITE()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IF()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 :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WHILE(){}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DO{} WHILE()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Terminação 3"/>
          <p:cNvSpPr/>
          <p:nvPr/>
        </p:nvSpPr>
        <p:spPr>
          <a:xfrm>
            <a:off x="6172200" y="3627266"/>
            <a:ext cx="5181599" cy="143789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843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&lt;SCRIPT&gt;&lt;/SCRIPT&gt;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VAR X = 10+10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PROMPT()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ALERT() / DOCUMENT.WRITE()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IF()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 :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WHILE(){}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DO{} WHILE()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5" name="Fluxograma: Processo 4"/>
          <p:cNvSpPr/>
          <p:nvPr/>
        </p:nvSpPr>
        <p:spPr>
          <a:xfrm>
            <a:off x="6172200" y="3380195"/>
            <a:ext cx="5181599" cy="17157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42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&lt;SCRIPT&gt;&lt;/SCRIPT&gt;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VAR X = 10+10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PROMPT()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ALERT() / DOCUMENT.WRITE()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IF()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 :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WHILE(){}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DO{} WHILE()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Entrada Manual 3"/>
          <p:cNvSpPr/>
          <p:nvPr/>
        </p:nvSpPr>
        <p:spPr>
          <a:xfrm>
            <a:off x="6172200" y="2928134"/>
            <a:ext cx="5181599" cy="2034284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957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&lt;SCRIPT&gt;&lt;/SCRIPT&gt;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VAR X = 10+10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PROMPT()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ALERT() / DOCUMENT.WRITE()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IF()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 :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WHILE(){}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DO{} WHILE()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Exibir 3"/>
          <p:cNvSpPr/>
          <p:nvPr/>
        </p:nvSpPr>
        <p:spPr>
          <a:xfrm>
            <a:off x="6172200" y="3205537"/>
            <a:ext cx="5098551" cy="170551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42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&lt;SCRIPT&gt;&lt;/SCRIPT&gt;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VAR X = 10+10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PROMPT()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ALERT() / DOCUMENT.WRITE()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IF()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 :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WHILE(){}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DO{} WHILE()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Decisão 3"/>
          <p:cNvSpPr/>
          <p:nvPr/>
        </p:nvSpPr>
        <p:spPr>
          <a:xfrm>
            <a:off x="7432496" y="2434974"/>
            <a:ext cx="2661007" cy="11815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4" idx="2"/>
          </p:cNvCxnSpPr>
          <p:nvPr/>
        </p:nvCxnSpPr>
        <p:spPr>
          <a:xfrm>
            <a:off x="8763000" y="3616503"/>
            <a:ext cx="0" cy="1982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0093503" y="3025738"/>
            <a:ext cx="1023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135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INÍCIO / FIM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PROCESSAMENTO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ENTRADA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SAÍDA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CONECTOR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DECISÃO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 WHILE</a:t>
            </a:r>
          </a:p>
          <a:p>
            <a:pPr marL="514350" indent="-514350">
              <a:buFont typeface="+mj-lt"/>
              <a:buAutoNum type="alphaLcPeriod"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luxograma: Decisão 3"/>
          <p:cNvSpPr/>
          <p:nvPr/>
        </p:nvSpPr>
        <p:spPr>
          <a:xfrm>
            <a:off x="7432496" y="2434974"/>
            <a:ext cx="2661007" cy="118152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4" idx="2"/>
          </p:cNvCxnSpPr>
          <p:nvPr/>
        </p:nvCxnSpPr>
        <p:spPr>
          <a:xfrm>
            <a:off x="8763000" y="3616503"/>
            <a:ext cx="0" cy="1982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0093503" y="3025738"/>
            <a:ext cx="1023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0322960" y="3025738"/>
            <a:ext cx="2568" cy="2655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10322960" y="3616503"/>
            <a:ext cx="79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0321249" y="4292885"/>
            <a:ext cx="79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0310976" y="4888784"/>
            <a:ext cx="79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0321250" y="5638793"/>
            <a:ext cx="79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037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&lt;SCRIPT&gt;&lt;/SCRIPT&gt;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VAR X = 10+10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PROMPT()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ALERT() / DOCUMENT.WRITE()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IF()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 :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WHILE(){}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DO{} WHILE()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8933379" y="3123345"/>
            <a:ext cx="0" cy="1982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uxograma: Preparação 4"/>
          <p:cNvSpPr/>
          <p:nvPr/>
        </p:nvSpPr>
        <p:spPr>
          <a:xfrm>
            <a:off x="6924782" y="2537718"/>
            <a:ext cx="4017195" cy="585627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6977009" y="5107634"/>
            <a:ext cx="1956370" cy="27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 flipV="1">
            <a:off x="6935056" y="2816575"/>
            <a:ext cx="41953" cy="231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0889749" y="2842013"/>
            <a:ext cx="50516" cy="263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8933379" y="5476126"/>
            <a:ext cx="19546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8931667" y="5476126"/>
            <a:ext cx="6849" cy="49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153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&lt;SCRIPT&gt;&lt;/SCRIPT&gt;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VAR X = 10+10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PROMPT()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ALERT() / DOCUMENT.WRITE()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IF()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 :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WHILE(){}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DO{} WHILE()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 flipH="1">
            <a:off x="8931667" y="3123345"/>
            <a:ext cx="1712" cy="183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977863" y="4941792"/>
            <a:ext cx="1956370" cy="27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 flipV="1">
            <a:off x="6944473" y="2650733"/>
            <a:ext cx="41953" cy="231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10862780" y="2671519"/>
            <a:ext cx="17552" cy="2629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8925674" y="5301465"/>
            <a:ext cx="19546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8932523" y="5287713"/>
            <a:ext cx="6849" cy="49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uxograma: Decisão 3"/>
          <p:cNvSpPr/>
          <p:nvPr/>
        </p:nvSpPr>
        <p:spPr>
          <a:xfrm>
            <a:off x="6935056" y="2178121"/>
            <a:ext cx="3952981" cy="94522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53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Qual a </a:t>
            </a:r>
            <a:r>
              <a:rPr lang="pt-BR" dirty="0" err="1" smtClean="0"/>
              <a:t>tag</a:t>
            </a:r>
            <a:r>
              <a:rPr lang="pt-BR" dirty="0" smtClean="0"/>
              <a:t> correta pra ficar no lugar de &lt;d&gt;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lt"/>
              <a:buAutoNum type="romanLcPeriod"/>
            </a:pPr>
            <a:r>
              <a:rPr lang="pt-BR" sz="2400" dirty="0" smtClean="0"/>
              <a:t>&lt;a&gt;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&lt;b&gt;</a:t>
            </a:r>
          </a:p>
          <a:p>
            <a:pPr marL="1337310" lvl="3" indent="-514350">
              <a:buFont typeface="+mj-lt"/>
              <a:buAutoNum type="romanLcPeriod"/>
            </a:pPr>
            <a:r>
              <a:rPr lang="pt-BR" sz="2400" dirty="0" smtClean="0"/>
              <a:t>&lt;d&gt;</a:t>
            </a:r>
          </a:p>
          <a:p>
            <a:pPr marL="1337310" lvl="3" indent="-514350">
              <a:buFont typeface="+mj-lt"/>
              <a:buAutoNum type="romanLcPeriod"/>
            </a:pPr>
            <a:r>
              <a:rPr lang="pt-BR" sz="2400" dirty="0" smtClean="0"/>
              <a:t>&lt;e&gt;&lt;/e&gt;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&lt;/b&gt;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&lt;c&gt;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&lt;/c&gt;</a:t>
            </a:r>
          </a:p>
          <a:p>
            <a:pPr marL="788670" lvl="1" indent="-514350">
              <a:buFont typeface="+mj-lt"/>
              <a:buAutoNum type="romanLcPeriod"/>
            </a:pPr>
            <a:r>
              <a:rPr lang="pt-BR" sz="2400" dirty="0" smtClean="0"/>
              <a:t>&lt;/a&gt;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896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PERGUNTA: O QUE SIGNIFICA ESSE SÍMBOLO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&lt;SCRIPT&gt;&lt;/SCRIPT&gt;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VAR X = 10+10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PROMPT()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ALERT() / DOCUMENT.WRITE()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IF()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CASE :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FOR()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WHILE(){}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DO{} WHILE()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8953925" y="2950384"/>
            <a:ext cx="8564" cy="2005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955603" y="2788674"/>
            <a:ext cx="1956370" cy="27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 flipV="1">
            <a:off x="6944473" y="2816177"/>
            <a:ext cx="41953" cy="231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8966340" y="5573129"/>
            <a:ext cx="6849" cy="49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uxograma: Decisão 3"/>
          <p:cNvSpPr/>
          <p:nvPr/>
        </p:nvSpPr>
        <p:spPr>
          <a:xfrm>
            <a:off x="6986426" y="4627905"/>
            <a:ext cx="3952981" cy="94522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8753579" y="2653505"/>
            <a:ext cx="339047" cy="29687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244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QUAIS SÃO OS 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+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*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&lt;=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&gt;=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!=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||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++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-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/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&lt;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&gt;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==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||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&amp;&amp;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--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/>
              <a:t>%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595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QUAIS SÃO OS OPERADORES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+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*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&lt;=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&gt;=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!=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||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++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-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/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&lt;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&gt;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==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||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&amp;&amp;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--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%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788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QUAIS SÃO OS 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+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*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&lt;=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&gt;=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!=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||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 smtClean="0"/>
              <a:t>++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-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/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&lt;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&gt;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==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||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&amp;&amp;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--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pt-BR" dirty="0" smtClean="0"/>
              <a:t>%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1868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Analisando </a:t>
            </a:r>
            <a:r>
              <a:rPr lang="pt-BR" dirty="0"/>
              <a:t>a tabela </a:t>
            </a:r>
            <a:r>
              <a:rPr lang="pt-BR" dirty="0" smtClean="0"/>
              <a:t>abaixo quais </a:t>
            </a:r>
            <a:r>
              <a:rPr lang="pt-BR" dirty="0"/>
              <a:t>as respostas para os operadores E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9178911"/>
              </p:ext>
            </p:extLst>
          </p:nvPr>
        </p:nvGraphicFramePr>
        <p:xfrm>
          <a:off x="1143000" y="1839074"/>
          <a:ext cx="4610528" cy="4241683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177294">
                  <a:extLst>
                    <a:ext uri="{9D8B030D-6E8A-4147-A177-3AD203B41FA5}">
                      <a16:colId xmlns:a16="http://schemas.microsoft.com/office/drawing/2014/main" val="2470588083"/>
                    </a:ext>
                  </a:extLst>
                </a:gridCol>
                <a:gridCol w="1225690">
                  <a:extLst>
                    <a:ext uri="{9D8B030D-6E8A-4147-A177-3AD203B41FA5}">
                      <a16:colId xmlns:a16="http://schemas.microsoft.com/office/drawing/2014/main" val="1358832404"/>
                    </a:ext>
                  </a:extLst>
                </a:gridCol>
                <a:gridCol w="1176364">
                  <a:extLst>
                    <a:ext uri="{9D8B030D-6E8A-4147-A177-3AD203B41FA5}">
                      <a16:colId xmlns:a16="http://schemas.microsoft.com/office/drawing/2014/main" val="2779248776"/>
                    </a:ext>
                  </a:extLst>
                </a:gridCol>
                <a:gridCol w="1031180">
                  <a:extLst>
                    <a:ext uri="{9D8B030D-6E8A-4147-A177-3AD203B41FA5}">
                      <a16:colId xmlns:a16="http://schemas.microsoft.com/office/drawing/2014/main" val="2832555312"/>
                    </a:ext>
                  </a:extLst>
                </a:gridCol>
              </a:tblGrid>
              <a:tr h="839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Condição 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Operador Especial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Condição 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Resposta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361458"/>
                  </a:ext>
                </a:extLst>
              </a:tr>
              <a:tr h="419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Verdadeiro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758488"/>
                  </a:ext>
                </a:extLst>
              </a:tr>
              <a:tr h="4314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797261"/>
                  </a:ext>
                </a:extLst>
              </a:tr>
              <a:tr h="419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72053"/>
                  </a:ext>
                </a:extLst>
              </a:tr>
              <a:tr h="4314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660014"/>
                  </a:ext>
                </a:extLst>
              </a:tr>
              <a:tr h="419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OU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29515"/>
                  </a:ext>
                </a:extLst>
              </a:tr>
              <a:tr h="4314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OU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582021"/>
                  </a:ext>
                </a:extLst>
              </a:tr>
              <a:tr h="419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OU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105793"/>
                  </a:ext>
                </a:extLst>
              </a:tr>
              <a:tr h="4314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Falso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OU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smtClean="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646385"/>
                  </a:ext>
                </a:extLst>
              </a:tr>
            </a:tbl>
          </a:graphicData>
        </a:graphic>
      </p:graphicFrame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lvl="0" indent="-457200">
              <a:buFont typeface="+mj-lt"/>
              <a:buAutoNum type="alphaLcParenR"/>
            </a:pPr>
            <a:r>
              <a:rPr lang="pt-BR" dirty="0"/>
              <a:t>Verdadeiro, Verdadeiro, falso, falso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Verdadeiro, falso, Verdadeiro, falso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Verdadeiro, falso, falso, falso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Falso, falso, Verdadeiro, Verdadeiro, Verdadeiro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Falso, Verdadeiro, falso, Verdadeiro</a:t>
            </a:r>
          </a:p>
          <a:p>
            <a:pPr marL="502920" indent="-457200">
              <a:buFont typeface="+mj-lt"/>
              <a:buAutoNum type="alphaLcParenR"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619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Analisando </a:t>
            </a:r>
            <a:r>
              <a:rPr lang="pt-BR" dirty="0"/>
              <a:t>a tabela </a:t>
            </a:r>
            <a:r>
              <a:rPr lang="pt-BR" dirty="0" smtClean="0"/>
              <a:t>abaixo quais </a:t>
            </a:r>
            <a:r>
              <a:rPr lang="pt-BR" dirty="0"/>
              <a:t>as respostas para os operadores </a:t>
            </a:r>
            <a:r>
              <a:rPr lang="pt-BR" dirty="0" smtClean="0"/>
              <a:t>OU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2236732"/>
              </p:ext>
            </p:extLst>
          </p:nvPr>
        </p:nvGraphicFramePr>
        <p:xfrm>
          <a:off x="1143000" y="1839074"/>
          <a:ext cx="4610528" cy="4241683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177294">
                  <a:extLst>
                    <a:ext uri="{9D8B030D-6E8A-4147-A177-3AD203B41FA5}">
                      <a16:colId xmlns:a16="http://schemas.microsoft.com/office/drawing/2014/main" val="2470588083"/>
                    </a:ext>
                  </a:extLst>
                </a:gridCol>
                <a:gridCol w="1225690">
                  <a:extLst>
                    <a:ext uri="{9D8B030D-6E8A-4147-A177-3AD203B41FA5}">
                      <a16:colId xmlns:a16="http://schemas.microsoft.com/office/drawing/2014/main" val="1358832404"/>
                    </a:ext>
                  </a:extLst>
                </a:gridCol>
                <a:gridCol w="1176364">
                  <a:extLst>
                    <a:ext uri="{9D8B030D-6E8A-4147-A177-3AD203B41FA5}">
                      <a16:colId xmlns:a16="http://schemas.microsoft.com/office/drawing/2014/main" val="2779248776"/>
                    </a:ext>
                  </a:extLst>
                </a:gridCol>
                <a:gridCol w="1031180">
                  <a:extLst>
                    <a:ext uri="{9D8B030D-6E8A-4147-A177-3AD203B41FA5}">
                      <a16:colId xmlns:a16="http://schemas.microsoft.com/office/drawing/2014/main" val="2832555312"/>
                    </a:ext>
                  </a:extLst>
                </a:gridCol>
              </a:tblGrid>
              <a:tr h="839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Condição 1</a:t>
                      </a:r>
                      <a:endParaRPr lang="pt-B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Operador Especial</a:t>
                      </a:r>
                      <a:endParaRPr lang="pt-B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Condição 2</a:t>
                      </a:r>
                      <a:endParaRPr lang="pt-BR" sz="11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Resposta</a:t>
                      </a:r>
                      <a:endParaRPr lang="pt-BR" sz="11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361458"/>
                  </a:ext>
                </a:extLst>
              </a:tr>
              <a:tr h="419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Verdadeiro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758488"/>
                  </a:ext>
                </a:extLst>
              </a:tr>
              <a:tr h="4314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Falso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797261"/>
                  </a:ext>
                </a:extLst>
              </a:tr>
              <a:tr h="419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Verdadeiro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72053"/>
                  </a:ext>
                </a:extLst>
              </a:tr>
              <a:tr h="4314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Falso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660014"/>
                  </a:ext>
                </a:extLst>
              </a:tr>
              <a:tr h="419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Verdadeiro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29515"/>
                  </a:ext>
                </a:extLst>
              </a:tr>
              <a:tr h="4314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Falso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582021"/>
                  </a:ext>
                </a:extLst>
              </a:tr>
              <a:tr h="4190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Verdadeiro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105793"/>
                  </a:ext>
                </a:extLst>
              </a:tr>
              <a:tr h="4314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Falso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646385"/>
                  </a:ext>
                </a:extLst>
              </a:tr>
            </a:tbl>
          </a:graphicData>
        </a:graphic>
      </p:graphicFrame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lvl="0" indent="-457200">
              <a:buFont typeface="+mj-lt"/>
              <a:buAutoNum type="alphaLcParenR"/>
            </a:pPr>
            <a:r>
              <a:rPr lang="pt-BR" dirty="0"/>
              <a:t>Verdadeiro, Verdadeiro, Verdadeiro, falso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Verdadeiro, falso, Verdadeiro, falso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Verdadeiro, falso, falso, falso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Falso, falso, Verdadeiro, Verdadeiro, Verdadeiro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Falso, Verdadeiro, falso, Verdadeiro</a:t>
            </a:r>
          </a:p>
          <a:p>
            <a:pPr marL="502920" indent="-457200">
              <a:buFont typeface="+mj-lt"/>
              <a:buAutoNum type="alphaLcParenR"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9867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X=0;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A=2;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X=A;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856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X=0;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A=2;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X=A;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A++;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878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X=0;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A=2;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X=A;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A++;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X+=A;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292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X=0;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A=2;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X=A;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A++;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X+=A;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X=X%A;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67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Qual a </a:t>
            </a:r>
            <a:r>
              <a:rPr lang="pt-BR" dirty="0" err="1" smtClean="0"/>
              <a:t>tag</a:t>
            </a:r>
            <a:r>
              <a:rPr lang="pt-BR" dirty="0" smtClean="0"/>
              <a:t> correta pra ficar no lugar </a:t>
            </a:r>
            <a:r>
              <a:rPr lang="pt-BR" smtClean="0"/>
              <a:t>de &lt;e&gt;&lt;/e&gt;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lt"/>
              <a:buAutoNum type="romanLcPeriod"/>
            </a:pPr>
            <a:r>
              <a:rPr lang="pt-BR" sz="2400" dirty="0" smtClean="0"/>
              <a:t>&lt;a&gt;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&lt;b&gt;</a:t>
            </a:r>
          </a:p>
          <a:p>
            <a:pPr marL="1337310" lvl="3" indent="-514350">
              <a:buFont typeface="+mj-lt"/>
              <a:buAutoNum type="romanLcPeriod"/>
            </a:pPr>
            <a:r>
              <a:rPr lang="pt-BR" sz="2400" dirty="0" smtClean="0"/>
              <a:t>&lt;d&gt;</a:t>
            </a:r>
          </a:p>
          <a:p>
            <a:pPr marL="1337310" lvl="3" indent="-514350">
              <a:buFont typeface="+mj-lt"/>
              <a:buAutoNum type="romanLcPeriod"/>
            </a:pPr>
            <a:r>
              <a:rPr lang="pt-BR" sz="2400" dirty="0" smtClean="0"/>
              <a:t>&lt;e&gt;&lt;/e&gt;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&lt;/b&gt;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&lt;c&gt;</a:t>
            </a:r>
          </a:p>
          <a:p>
            <a:pPr marL="1062990" lvl="2" indent="-514350">
              <a:buFont typeface="+mj-lt"/>
              <a:buAutoNum type="romanLcPeriod"/>
            </a:pPr>
            <a:r>
              <a:rPr lang="pt-BR" sz="2400" dirty="0" smtClean="0"/>
              <a:t>&lt;/c&gt;</a:t>
            </a:r>
          </a:p>
          <a:p>
            <a:pPr marL="788670" lvl="1" indent="-514350">
              <a:buFont typeface="+mj-lt"/>
              <a:buAutoNum type="romanLcPeriod"/>
            </a:pPr>
            <a:r>
              <a:rPr lang="pt-BR" sz="2400" dirty="0" smtClean="0"/>
              <a:t>&lt;/a&gt;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8396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  <a:r>
              <a:rPr lang="pt-BR" dirty="0" smtClean="0"/>
              <a:t>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  <a:r>
              <a:rPr lang="pt-BR" dirty="0" smtClean="0"/>
              <a:t>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C=A+B;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50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2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1359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  <a:r>
              <a:rPr lang="pt-BR" dirty="0" smtClean="0"/>
              <a:t>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  <a:r>
              <a:rPr lang="pt-BR" dirty="0" smtClean="0"/>
              <a:t>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C=A-B;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50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2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68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  <a:r>
              <a:rPr lang="pt-BR" dirty="0" smtClean="0"/>
              <a:t>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  <a:r>
              <a:rPr lang="pt-BR" dirty="0" smtClean="0"/>
              <a:t>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C=A*B;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50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2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487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  <a:r>
              <a:rPr lang="pt-BR" dirty="0" smtClean="0"/>
              <a:t>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  <a:r>
              <a:rPr lang="pt-BR" dirty="0" smtClean="0"/>
              <a:t>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C=A/B;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50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2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077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  <a:r>
              <a:rPr lang="pt-BR" dirty="0" smtClean="0"/>
              <a:t>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  <a:r>
              <a:rPr lang="pt-BR" dirty="0" smtClean="0"/>
              <a:t>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C=0;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C++;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A+=C;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11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9</a:t>
            </a:r>
            <a:endParaRPr lang="pt-BR" dirty="0" smtClean="0"/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6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  <a:r>
              <a:rPr lang="pt-BR" dirty="0" smtClean="0"/>
              <a:t>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  <a:r>
              <a:rPr lang="pt-BR" dirty="0" smtClean="0"/>
              <a:t>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C=0;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C++;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A-=C;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11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9</a:t>
            </a:r>
            <a:endParaRPr lang="pt-BR" dirty="0" smtClean="0"/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1320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  <a:r>
              <a:rPr lang="pt-BR" dirty="0" smtClean="0"/>
              <a:t>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  <a:r>
              <a:rPr lang="pt-BR" dirty="0" smtClean="0"/>
              <a:t>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C=0;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C++;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A*=C;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11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9</a:t>
            </a:r>
            <a:endParaRPr lang="pt-BR" dirty="0" smtClean="0"/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8154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</a:t>
            </a:r>
            <a:r>
              <a:rPr lang="pt-BR" dirty="0" smtClean="0"/>
              <a:t>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</a:t>
            </a:r>
            <a:r>
              <a:rPr lang="pt-BR" dirty="0" smtClean="0"/>
              <a:t>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C=0;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C++;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A/=C;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11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9</a:t>
            </a:r>
            <a:endParaRPr lang="pt-BR" dirty="0" smtClean="0"/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0039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B+=A;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50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0961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B-=A;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50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53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Quando se trata de definição de layout em página web quais as tecnologias que são combinadas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1" indent="-457200">
              <a:buFont typeface="+mj-lt"/>
              <a:buAutoNum type="alphaLcParenR"/>
            </a:pPr>
            <a:r>
              <a:rPr lang="pt-BR" dirty="0" err="1"/>
              <a:t>Html</a:t>
            </a:r>
            <a:r>
              <a:rPr lang="pt-BR" dirty="0"/>
              <a:t> e </a:t>
            </a:r>
            <a:r>
              <a:rPr lang="pt-BR" dirty="0" err="1"/>
              <a:t>css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 err="1"/>
              <a:t>Css</a:t>
            </a:r>
            <a:r>
              <a:rPr lang="pt-BR" dirty="0"/>
              <a:t> e </a:t>
            </a:r>
            <a:r>
              <a:rPr lang="pt-BR" dirty="0" err="1"/>
              <a:t>php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 err="1"/>
              <a:t>Asp</a:t>
            </a:r>
            <a:r>
              <a:rPr lang="pt-BR" dirty="0"/>
              <a:t> e </a:t>
            </a:r>
            <a:r>
              <a:rPr lang="pt-BR" dirty="0" err="1"/>
              <a:t>php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Ajax e </a:t>
            </a:r>
            <a:r>
              <a:rPr lang="pt-BR" dirty="0" err="1"/>
              <a:t>html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 err="1"/>
              <a:t>Html</a:t>
            </a:r>
            <a:r>
              <a:rPr lang="pt-BR" dirty="0"/>
              <a:t> e </a:t>
            </a:r>
            <a:r>
              <a:rPr lang="pt-BR" dirty="0" err="1"/>
              <a:t>php</a:t>
            </a:r>
            <a:endParaRPr lang="pt-BR" sz="3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16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B*=A;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50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8097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FINAL DO PROCESSO QUAL SERÁ O VALOR DE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A=5;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B=10;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B/=A;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15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 smtClean="0"/>
              <a:t>50</a:t>
            </a:r>
          </a:p>
          <a:p>
            <a:pPr marL="502920" indent="-457200">
              <a:buFont typeface="+mj-lt"/>
              <a:buAutoNum type="alphaUcPeriod"/>
            </a:pPr>
            <a:r>
              <a:rPr lang="pt-BR" dirty="0"/>
              <a:t>2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4668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SERÁ EXIBIDO NO ALERT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	var valida;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	var a = 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	var b=2;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	valida = </a:t>
            </a:r>
            <a:r>
              <a:rPr lang="pt-BR" dirty="0" err="1"/>
              <a:t>a%b</a:t>
            </a:r>
            <a:r>
              <a:rPr lang="pt-BR" dirty="0"/>
              <a:t>==0;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	</a:t>
            </a:r>
            <a:r>
              <a:rPr lang="pt-BR" dirty="0" err="1"/>
              <a:t>alert</a:t>
            </a:r>
            <a:r>
              <a:rPr lang="pt-BR" dirty="0"/>
              <a:t>(valida);</a:t>
            </a:r>
          </a:p>
          <a:p>
            <a:pPr marL="0" indent="0">
              <a:buNone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8624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SERÁ EXIBIDO NO ALERT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	var valida;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	</a:t>
            </a:r>
            <a:r>
              <a:rPr lang="pt-BR" dirty="0" smtClean="0"/>
              <a:t>var </a:t>
            </a:r>
            <a:r>
              <a:rPr lang="pt-BR" dirty="0"/>
              <a:t>a = 10;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	</a:t>
            </a:r>
            <a:r>
              <a:rPr lang="pt-BR" dirty="0" smtClean="0"/>
              <a:t>var </a:t>
            </a:r>
            <a:r>
              <a:rPr lang="pt-BR" dirty="0"/>
              <a:t>b=2;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	</a:t>
            </a:r>
            <a:r>
              <a:rPr lang="pt-BR" dirty="0" smtClean="0"/>
              <a:t>valida </a:t>
            </a:r>
            <a:r>
              <a:rPr lang="pt-BR" dirty="0"/>
              <a:t>= </a:t>
            </a:r>
            <a:r>
              <a:rPr lang="pt-BR" dirty="0" err="1"/>
              <a:t>a%b</a:t>
            </a:r>
            <a:r>
              <a:rPr lang="pt-BR" dirty="0"/>
              <a:t>==0;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	</a:t>
            </a:r>
            <a:r>
              <a:rPr lang="pt-BR" dirty="0" err="1" smtClean="0"/>
              <a:t>alert</a:t>
            </a:r>
            <a:r>
              <a:rPr lang="pt-BR" dirty="0" smtClean="0"/>
              <a:t>(valida</a:t>
            </a:r>
            <a:r>
              <a:rPr lang="pt-BR" dirty="0"/>
              <a:t>);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4117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SERÁ EXIBIDO NO ALERT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pt-BR" dirty="0"/>
              <a:t>var a, b, </a:t>
            </a:r>
            <a:r>
              <a:rPr lang="pt-BR" dirty="0" smtClean="0"/>
              <a:t>c;</a:t>
            </a:r>
            <a:endParaRPr lang="pt-BR" dirty="0"/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a= </a:t>
            </a:r>
            <a:r>
              <a:rPr lang="pt-BR" dirty="0" err="1" smtClean="0"/>
              <a:t>parseInt</a:t>
            </a:r>
            <a:r>
              <a:rPr lang="pt-BR" dirty="0" smtClean="0"/>
              <a:t>(</a:t>
            </a:r>
            <a:r>
              <a:rPr lang="pt-BR" dirty="0" err="1" smtClean="0"/>
              <a:t>prompt</a:t>
            </a:r>
            <a:r>
              <a:rPr lang="pt-BR" dirty="0" smtClean="0"/>
              <a:t>(“</a:t>
            </a:r>
            <a:r>
              <a:rPr lang="pt-BR" dirty="0"/>
              <a:t>Digite um número</a:t>
            </a:r>
            <a:r>
              <a:rPr lang="pt-BR" dirty="0" smtClean="0"/>
              <a:t>”));</a:t>
            </a:r>
            <a:endParaRPr lang="pt-BR" dirty="0"/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c </a:t>
            </a:r>
            <a:r>
              <a:rPr lang="pt-BR" dirty="0"/>
              <a:t>= a + 2;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a = b;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b = a + 2;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err="1" smtClean="0"/>
              <a:t>alert</a:t>
            </a:r>
            <a:r>
              <a:rPr lang="pt-BR" dirty="0" smtClean="0"/>
              <a:t>(a);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805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Qual o valor de “R”, quando o usuário digitar o menor número par positivo e diferente de zero para N1 e o seu dobro para N2?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31520" lvl="1" indent="-457200">
              <a:buFont typeface="+mj-lt"/>
              <a:buAutoNum type="alphaLcParenR"/>
            </a:pPr>
            <a:r>
              <a:rPr lang="pt-BR" dirty="0"/>
              <a:t>2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4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6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/>
              <a:t>8</a:t>
            </a:r>
            <a:endParaRPr lang="pt-BR" sz="3200" dirty="0"/>
          </a:p>
          <a:p>
            <a:pPr marL="731520" lvl="1" indent="-457200">
              <a:buFont typeface="+mj-lt"/>
              <a:buAutoNum type="alphaLcParenR"/>
            </a:pPr>
            <a:r>
              <a:rPr lang="pt-BR" dirty="0" err="1"/>
              <a:t>N.d.a</a:t>
            </a:r>
            <a:r>
              <a:rPr lang="pt-BR" dirty="0"/>
              <a:t>.</a:t>
            </a:r>
            <a:endParaRPr lang="pt-BR" sz="3200" dirty="0"/>
          </a:p>
          <a:p>
            <a:pPr marL="45720" indent="0">
              <a:buNone/>
            </a:pPr>
            <a:endParaRPr lang="pt-BR" dirty="0"/>
          </a:p>
        </p:txBody>
      </p:sp>
      <p:grpSp>
        <p:nvGrpSpPr>
          <p:cNvPr id="59" name="Grupo 54"/>
          <p:cNvGrpSpPr/>
          <p:nvPr/>
        </p:nvGrpSpPr>
        <p:grpSpPr>
          <a:xfrm>
            <a:off x="1844905" y="2123961"/>
            <a:ext cx="2727095" cy="4349527"/>
            <a:chOff x="2" y="0"/>
            <a:chExt cx="3057107" cy="4875643"/>
          </a:xfrm>
        </p:grpSpPr>
        <p:grpSp>
          <p:nvGrpSpPr>
            <p:cNvPr id="60" name="Grupo 69"/>
            <p:cNvGrpSpPr/>
            <p:nvPr/>
          </p:nvGrpSpPr>
          <p:grpSpPr>
            <a:xfrm rot="5400000">
              <a:off x="-909266" y="909268"/>
              <a:ext cx="4875643" cy="3057107"/>
              <a:chOff x="-940416" y="854947"/>
              <a:chExt cx="7847407" cy="4702623"/>
            </a:xfrm>
          </p:grpSpPr>
          <p:sp>
            <p:nvSpPr>
              <p:cNvPr id="63" name="Elipse 62"/>
              <p:cNvSpPr/>
              <p:nvPr/>
            </p:nvSpPr>
            <p:spPr>
              <a:xfrm rot="16200000">
                <a:off x="-1534906" y="2940806"/>
                <a:ext cx="1730829" cy="5418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Início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>
              <a:xfrm rot="16200000">
                <a:off x="-754773" y="3024439"/>
                <a:ext cx="1567543" cy="3745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R, N1, N2 : INT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5" name="Fluxograma: Exibir 64"/>
              <p:cNvSpPr/>
              <p:nvPr/>
            </p:nvSpPr>
            <p:spPr>
              <a:xfrm rot="16200000">
                <a:off x="-266184" y="3009374"/>
                <a:ext cx="1883229" cy="404655"/>
              </a:xfrm>
              <a:prstGeom prst="flowChartDisp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“Digite N1”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6" name="Fluxograma: Entrada manual 34"/>
              <p:cNvSpPr/>
              <p:nvPr/>
            </p:nvSpPr>
            <p:spPr>
              <a:xfrm rot="16200000">
                <a:off x="851383" y="2974935"/>
                <a:ext cx="968830" cy="473533"/>
              </a:xfrm>
              <a:prstGeom prst="flowChartManualIn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N1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7" name="Conector de seta reta 35"/>
              <p:cNvCxnSpPr>
                <a:stCxn id="63" idx="4"/>
                <a:endCxn id="64" idx="0"/>
              </p:cNvCxnSpPr>
              <p:nvPr/>
            </p:nvCxnSpPr>
            <p:spPr>
              <a:xfrm rot="16200000">
                <a:off x="-278436" y="3091568"/>
                <a:ext cx="42" cy="240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36"/>
              <p:cNvCxnSpPr>
                <a:stCxn id="64" idx="2"/>
                <a:endCxn id="65" idx="0"/>
              </p:cNvCxnSpPr>
              <p:nvPr/>
            </p:nvCxnSpPr>
            <p:spPr>
              <a:xfrm rot="16200000" flipH="1">
                <a:off x="344681" y="3083278"/>
                <a:ext cx="1" cy="2568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37"/>
              <p:cNvCxnSpPr>
                <a:stCxn id="65" idx="2"/>
                <a:endCxn id="66" idx="0"/>
              </p:cNvCxnSpPr>
              <p:nvPr/>
            </p:nvCxnSpPr>
            <p:spPr>
              <a:xfrm rot="16200000" flipH="1">
                <a:off x="1012071" y="3077388"/>
                <a:ext cx="1" cy="2686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uxograma: Exibir 69"/>
              <p:cNvSpPr/>
              <p:nvPr/>
            </p:nvSpPr>
            <p:spPr>
              <a:xfrm rot="16200000">
                <a:off x="1061874" y="3009375"/>
                <a:ext cx="1883229" cy="404655"/>
              </a:xfrm>
              <a:prstGeom prst="flowChartDisp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“Digite N2”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1" name="Fluxograma: Entrada manual 39"/>
              <p:cNvSpPr/>
              <p:nvPr/>
            </p:nvSpPr>
            <p:spPr>
              <a:xfrm rot="16200000">
                <a:off x="2190322" y="2974936"/>
                <a:ext cx="968830" cy="473533"/>
              </a:xfrm>
              <a:prstGeom prst="flowChartManualIn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  <a:endParaRPr lang="pt-B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2" name="Conector de seta reta 40"/>
              <p:cNvCxnSpPr>
                <a:stCxn id="70" idx="2"/>
                <a:endCxn id="71" idx="0"/>
              </p:cNvCxnSpPr>
              <p:nvPr/>
            </p:nvCxnSpPr>
            <p:spPr>
              <a:xfrm rot="16200000" flipH="1">
                <a:off x="2345569" y="3071948"/>
                <a:ext cx="1" cy="279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de seta reta 41"/>
              <p:cNvCxnSpPr>
                <a:stCxn id="66" idx="2"/>
                <a:endCxn id="70" idx="0"/>
              </p:cNvCxnSpPr>
              <p:nvPr/>
            </p:nvCxnSpPr>
            <p:spPr>
              <a:xfrm rot="16200000">
                <a:off x="1686863" y="3097404"/>
                <a:ext cx="0" cy="228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tângulo 73"/>
              <p:cNvSpPr/>
              <p:nvPr/>
            </p:nvSpPr>
            <p:spPr>
              <a:xfrm rot="16200000">
                <a:off x="2631202" y="2974938"/>
                <a:ext cx="1567543" cy="473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 = N1 + N2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5" name="Conector de seta reta 43"/>
              <p:cNvCxnSpPr>
                <a:stCxn id="71" idx="2"/>
                <a:endCxn id="74" idx="0"/>
              </p:cNvCxnSpPr>
              <p:nvPr/>
            </p:nvCxnSpPr>
            <p:spPr>
              <a:xfrm rot="16200000">
                <a:off x="3044856" y="3078350"/>
                <a:ext cx="0" cy="2667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Losango 75"/>
              <p:cNvSpPr/>
              <p:nvPr/>
            </p:nvSpPr>
            <p:spPr>
              <a:xfrm rot="16200000">
                <a:off x="3194532" y="2863358"/>
                <a:ext cx="2204356" cy="70212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 % 2 != 0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7" name="Conector de seta reta 45"/>
              <p:cNvCxnSpPr>
                <a:stCxn id="74" idx="2"/>
                <a:endCxn id="76" idx="0"/>
              </p:cNvCxnSpPr>
              <p:nvPr/>
            </p:nvCxnSpPr>
            <p:spPr>
              <a:xfrm>
                <a:off x="3651738" y="3211702"/>
                <a:ext cx="293908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luxograma: Exibir 77"/>
              <p:cNvSpPr/>
              <p:nvPr/>
            </p:nvSpPr>
            <p:spPr>
              <a:xfrm rot="16200000">
                <a:off x="4197325" y="1583810"/>
                <a:ext cx="2160809" cy="703084"/>
              </a:xfrm>
              <a:prstGeom prst="flowChartDisp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“Resultado: “ + ((N1/N2)+R)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9" name="Conector angulado 47"/>
              <p:cNvCxnSpPr>
                <a:stCxn id="76" idx="3"/>
                <a:endCxn id="78" idx="0"/>
              </p:cNvCxnSpPr>
              <p:nvPr/>
            </p:nvCxnSpPr>
            <p:spPr>
              <a:xfrm rot="5400000" flipH="1" flipV="1">
                <a:off x="4523003" y="1709061"/>
                <a:ext cx="176893" cy="629477"/>
              </a:xfrm>
              <a:prstGeom prst="bentConnector4">
                <a:avLst>
                  <a:gd name="adj1" fmla="val 89095"/>
                  <a:gd name="adj2" fmla="val -4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luxograma: Exibir 79"/>
              <p:cNvSpPr/>
              <p:nvPr/>
            </p:nvSpPr>
            <p:spPr>
              <a:xfrm rot="16200000">
                <a:off x="4193298" y="4125624"/>
                <a:ext cx="2160809" cy="703084"/>
              </a:xfrm>
              <a:prstGeom prst="flowChartDisp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“Resultado: “ + ((N1 * N2)+R)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1" name="Conector angulado 49"/>
              <p:cNvCxnSpPr>
                <a:stCxn id="76" idx="1"/>
                <a:endCxn id="80" idx="0"/>
              </p:cNvCxnSpPr>
              <p:nvPr/>
            </p:nvCxnSpPr>
            <p:spPr>
              <a:xfrm rot="16200000" flipH="1">
                <a:off x="4529154" y="4084158"/>
                <a:ext cx="160565" cy="625450"/>
              </a:xfrm>
              <a:prstGeom prst="bentConnector4">
                <a:avLst>
                  <a:gd name="adj1" fmla="val 99851"/>
                  <a:gd name="adj2" fmla="val 634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Elipse 81"/>
              <p:cNvSpPr/>
              <p:nvPr/>
            </p:nvSpPr>
            <p:spPr>
              <a:xfrm rot="16200000">
                <a:off x="5768510" y="2938898"/>
                <a:ext cx="1730829" cy="5461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Fim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3" name="Conector angulado 51"/>
              <p:cNvCxnSpPr>
                <a:stCxn id="80" idx="2"/>
                <a:endCxn id="78" idx="2"/>
              </p:cNvCxnSpPr>
              <p:nvPr/>
            </p:nvCxnSpPr>
            <p:spPr>
              <a:xfrm flipV="1">
                <a:off x="5625245" y="1935351"/>
                <a:ext cx="4027" cy="2541815"/>
              </a:xfrm>
              <a:prstGeom prst="bentConnector3">
                <a:avLst>
                  <a:gd name="adj1" fmla="val 90085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de seta reta 52"/>
              <p:cNvCxnSpPr>
                <a:endCxn id="82" idx="0"/>
              </p:cNvCxnSpPr>
              <p:nvPr/>
            </p:nvCxnSpPr>
            <p:spPr>
              <a:xfrm rot="16200000">
                <a:off x="6169248" y="3021799"/>
                <a:ext cx="1364" cy="3818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Caixa de Texto 2"/>
            <p:cNvSpPr txBox="1">
              <a:spLocks noChangeArrowheads="1"/>
            </p:cNvSpPr>
            <p:nvPr/>
          </p:nvSpPr>
          <p:spPr bwMode="auto">
            <a:xfrm>
              <a:off x="2183180" y="3017470"/>
              <a:ext cx="228600" cy="23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62" name="Caixa de Texto 2"/>
            <p:cNvSpPr txBox="1">
              <a:spLocks noChangeArrowheads="1"/>
            </p:cNvSpPr>
            <p:nvPr/>
          </p:nvSpPr>
          <p:spPr bwMode="auto">
            <a:xfrm>
              <a:off x="614730" y="3036520"/>
              <a:ext cx="228600" cy="23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3234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será o resultado exibido caso </a:t>
            </a:r>
            <a:r>
              <a:rPr lang="pt-BR" dirty="0" smtClean="0"/>
              <a:t>n1 seja 3 e n2 seja 6?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grpSp>
        <p:nvGrpSpPr>
          <p:cNvPr id="59" name="Grupo 54"/>
          <p:cNvGrpSpPr/>
          <p:nvPr/>
        </p:nvGrpSpPr>
        <p:grpSpPr>
          <a:xfrm>
            <a:off x="1844905" y="2123961"/>
            <a:ext cx="2727095" cy="4349527"/>
            <a:chOff x="2" y="0"/>
            <a:chExt cx="3057107" cy="4875643"/>
          </a:xfrm>
        </p:grpSpPr>
        <p:grpSp>
          <p:nvGrpSpPr>
            <p:cNvPr id="60" name="Grupo 69"/>
            <p:cNvGrpSpPr/>
            <p:nvPr/>
          </p:nvGrpSpPr>
          <p:grpSpPr>
            <a:xfrm rot="5400000">
              <a:off x="-909266" y="909268"/>
              <a:ext cx="4875643" cy="3057107"/>
              <a:chOff x="-940416" y="854947"/>
              <a:chExt cx="7847407" cy="4702623"/>
            </a:xfrm>
          </p:grpSpPr>
          <p:sp>
            <p:nvSpPr>
              <p:cNvPr id="63" name="Elipse 62"/>
              <p:cNvSpPr/>
              <p:nvPr/>
            </p:nvSpPr>
            <p:spPr>
              <a:xfrm rot="16200000">
                <a:off x="-1534906" y="2940806"/>
                <a:ext cx="1730829" cy="5418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Início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>
              <a:xfrm rot="16200000">
                <a:off x="-754773" y="3024439"/>
                <a:ext cx="1567543" cy="3745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R, N1, N2 : INT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5" name="Fluxograma: Exibir 64"/>
              <p:cNvSpPr/>
              <p:nvPr/>
            </p:nvSpPr>
            <p:spPr>
              <a:xfrm rot="16200000">
                <a:off x="-266184" y="3009374"/>
                <a:ext cx="1883229" cy="404655"/>
              </a:xfrm>
              <a:prstGeom prst="flowChartDisp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“Digite N1”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6" name="Fluxograma: Entrada manual 34"/>
              <p:cNvSpPr/>
              <p:nvPr/>
            </p:nvSpPr>
            <p:spPr>
              <a:xfrm rot="16200000">
                <a:off x="851383" y="2974935"/>
                <a:ext cx="968830" cy="473533"/>
              </a:xfrm>
              <a:prstGeom prst="flowChartManualIn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N1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7" name="Conector de seta reta 35"/>
              <p:cNvCxnSpPr>
                <a:stCxn id="63" idx="4"/>
                <a:endCxn id="64" idx="0"/>
              </p:cNvCxnSpPr>
              <p:nvPr/>
            </p:nvCxnSpPr>
            <p:spPr>
              <a:xfrm rot="16200000">
                <a:off x="-278436" y="3091568"/>
                <a:ext cx="42" cy="240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36"/>
              <p:cNvCxnSpPr>
                <a:stCxn id="64" idx="2"/>
                <a:endCxn id="65" idx="0"/>
              </p:cNvCxnSpPr>
              <p:nvPr/>
            </p:nvCxnSpPr>
            <p:spPr>
              <a:xfrm rot="16200000" flipH="1">
                <a:off x="344681" y="3083278"/>
                <a:ext cx="1" cy="2568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37"/>
              <p:cNvCxnSpPr>
                <a:stCxn id="65" idx="2"/>
                <a:endCxn id="66" idx="0"/>
              </p:cNvCxnSpPr>
              <p:nvPr/>
            </p:nvCxnSpPr>
            <p:spPr>
              <a:xfrm rot="16200000" flipH="1">
                <a:off x="1012071" y="3077388"/>
                <a:ext cx="1" cy="2686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uxograma: Exibir 69"/>
              <p:cNvSpPr/>
              <p:nvPr/>
            </p:nvSpPr>
            <p:spPr>
              <a:xfrm rot="16200000">
                <a:off x="1061874" y="3009375"/>
                <a:ext cx="1883229" cy="404655"/>
              </a:xfrm>
              <a:prstGeom prst="flowChartDisp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“Digite N2”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1" name="Fluxograma: Entrada manual 39"/>
              <p:cNvSpPr/>
              <p:nvPr/>
            </p:nvSpPr>
            <p:spPr>
              <a:xfrm rot="16200000">
                <a:off x="2190322" y="2974936"/>
                <a:ext cx="968830" cy="473533"/>
              </a:xfrm>
              <a:prstGeom prst="flowChartManualIn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  <a:endParaRPr lang="pt-B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2" name="Conector de seta reta 40"/>
              <p:cNvCxnSpPr>
                <a:stCxn id="70" idx="2"/>
                <a:endCxn id="71" idx="0"/>
              </p:cNvCxnSpPr>
              <p:nvPr/>
            </p:nvCxnSpPr>
            <p:spPr>
              <a:xfrm rot="16200000" flipH="1">
                <a:off x="2345569" y="3071948"/>
                <a:ext cx="1" cy="279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de seta reta 41"/>
              <p:cNvCxnSpPr>
                <a:stCxn id="66" idx="2"/>
                <a:endCxn id="70" idx="0"/>
              </p:cNvCxnSpPr>
              <p:nvPr/>
            </p:nvCxnSpPr>
            <p:spPr>
              <a:xfrm rot="16200000">
                <a:off x="1686863" y="3097404"/>
                <a:ext cx="0" cy="2285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tângulo 73"/>
              <p:cNvSpPr/>
              <p:nvPr/>
            </p:nvSpPr>
            <p:spPr>
              <a:xfrm rot="16200000">
                <a:off x="2631202" y="2974938"/>
                <a:ext cx="1567543" cy="473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 = N1 + N2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5" name="Conector de seta reta 43"/>
              <p:cNvCxnSpPr>
                <a:stCxn id="71" idx="2"/>
                <a:endCxn id="74" idx="0"/>
              </p:cNvCxnSpPr>
              <p:nvPr/>
            </p:nvCxnSpPr>
            <p:spPr>
              <a:xfrm rot="16200000">
                <a:off x="3044856" y="3078350"/>
                <a:ext cx="0" cy="2667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Losango 75"/>
              <p:cNvSpPr/>
              <p:nvPr/>
            </p:nvSpPr>
            <p:spPr>
              <a:xfrm rot="16200000">
                <a:off x="3194532" y="2863358"/>
                <a:ext cx="2204356" cy="70212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 % 2 != 0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7" name="Conector de seta reta 45"/>
              <p:cNvCxnSpPr>
                <a:stCxn id="74" idx="2"/>
                <a:endCxn id="76" idx="0"/>
              </p:cNvCxnSpPr>
              <p:nvPr/>
            </p:nvCxnSpPr>
            <p:spPr>
              <a:xfrm>
                <a:off x="3651738" y="3211702"/>
                <a:ext cx="293908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Fluxograma: Exibir 77"/>
              <p:cNvSpPr/>
              <p:nvPr/>
            </p:nvSpPr>
            <p:spPr>
              <a:xfrm rot="16200000">
                <a:off x="4197325" y="1583810"/>
                <a:ext cx="2160809" cy="703084"/>
              </a:xfrm>
              <a:prstGeom prst="flowChartDisp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“Resultado: “ + ((N1/N2)+R)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9" name="Conector angulado 47"/>
              <p:cNvCxnSpPr>
                <a:stCxn id="76" idx="3"/>
                <a:endCxn id="78" idx="0"/>
              </p:cNvCxnSpPr>
              <p:nvPr/>
            </p:nvCxnSpPr>
            <p:spPr>
              <a:xfrm rot="5400000" flipH="1" flipV="1">
                <a:off x="4523003" y="1709061"/>
                <a:ext cx="176893" cy="629477"/>
              </a:xfrm>
              <a:prstGeom prst="bentConnector4">
                <a:avLst>
                  <a:gd name="adj1" fmla="val 89095"/>
                  <a:gd name="adj2" fmla="val -4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luxograma: Exibir 79"/>
              <p:cNvSpPr/>
              <p:nvPr/>
            </p:nvSpPr>
            <p:spPr>
              <a:xfrm rot="16200000">
                <a:off x="4193298" y="4125624"/>
                <a:ext cx="2160809" cy="703084"/>
              </a:xfrm>
              <a:prstGeom prst="flowChartDisp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“Resultado: “ + ((N1 * N2)+R)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1" name="Conector angulado 49"/>
              <p:cNvCxnSpPr>
                <a:stCxn id="76" idx="1"/>
                <a:endCxn id="80" idx="0"/>
              </p:cNvCxnSpPr>
              <p:nvPr/>
            </p:nvCxnSpPr>
            <p:spPr>
              <a:xfrm rot="16200000" flipH="1">
                <a:off x="4529154" y="4084158"/>
                <a:ext cx="160565" cy="625450"/>
              </a:xfrm>
              <a:prstGeom prst="bentConnector4">
                <a:avLst>
                  <a:gd name="adj1" fmla="val 99851"/>
                  <a:gd name="adj2" fmla="val 6345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Elipse 81"/>
              <p:cNvSpPr/>
              <p:nvPr/>
            </p:nvSpPr>
            <p:spPr>
              <a:xfrm rot="16200000">
                <a:off x="5768510" y="2938898"/>
                <a:ext cx="1730829" cy="5461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pt-BR" sz="800" kern="12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Fim</a:t>
                </a:r>
                <a:endParaRPr lang="pt-B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3" name="Conector angulado 51"/>
              <p:cNvCxnSpPr>
                <a:stCxn id="80" idx="2"/>
                <a:endCxn id="78" idx="2"/>
              </p:cNvCxnSpPr>
              <p:nvPr/>
            </p:nvCxnSpPr>
            <p:spPr>
              <a:xfrm flipV="1">
                <a:off x="5625245" y="1935351"/>
                <a:ext cx="4027" cy="2541815"/>
              </a:xfrm>
              <a:prstGeom prst="bentConnector3">
                <a:avLst>
                  <a:gd name="adj1" fmla="val 90085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de seta reta 52"/>
              <p:cNvCxnSpPr>
                <a:endCxn id="82" idx="0"/>
              </p:cNvCxnSpPr>
              <p:nvPr/>
            </p:nvCxnSpPr>
            <p:spPr>
              <a:xfrm rot="16200000">
                <a:off x="6169248" y="3021799"/>
                <a:ext cx="1364" cy="3818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Caixa de Texto 2"/>
            <p:cNvSpPr txBox="1">
              <a:spLocks noChangeArrowheads="1"/>
            </p:cNvSpPr>
            <p:nvPr/>
          </p:nvSpPr>
          <p:spPr bwMode="auto">
            <a:xfrm>
              <a:off x="2183180" y="3017470"/>
              <a:ext cx="228600" cy="23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62" name="Caixa de Texto 2"/>
            <p:cNvSpPr txBox="1">
              <a:spLocks noChangeArrowheads="1"/>
            </p:cNvSpPr>
            <p:nvPr/>
          </p:nvSpPr>
          <p:spPr bwMode="auto">
            <a:xfrm>
              <a:off x="614730" y="3036520"/>
              <a:ext cx="228600" cy="23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B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119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SERÁ EXIBIDO NO ALERT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74420" indent="-1028700">
              <a:buFont typeface="+mj-lt"/>
              <a:buAutoNum type="romanUcPeriod"/>
            </a:pPr>
            <a:r>
              <a:rPr lang="pt-BR" sz="4800" dirty="0" smtClean="0"/>
              <a:t>var </a:t>
            </a:r>
            <a:r>
              <a:rPr lang="pt-BR" sz="4800" dirty="0"/>
              <a:t>a = 2;</a:t>
            </a:r>
          </a:p>
          <a:p>
            <a:pPr marL="1074420" indent="-1028700">
              <a:buFont typeface="+mj-lt"/>
              <a:buAutoNum type="romanUcPeriod"/>
            </a:pPr>
            <a:r>
              <a:rPr lang="pt-BR" sz="4800" dirty="0"/>
              <a:t>var b = 3;</a:t>
            </a:r>
          </a:p>
          <a:p>
            <a:pPr marL="1074420" indent="-1028700">
              <a:buFont typeface="+mj-lt"/>
              <a:buAutoNum type="romanUcPeriod"/>
            </a:pPr>
            <a:r>
              <a:rPr lang="pt-BR" sz="4800" dirty="0"/>
              <a:t>var c = 3;</a:t>
            </a:r>
          </a:p>
          <a:p>
            <a:pPr marL="1074420" indent="-1028700">
              <a:buFont typeface="+mj-lt"/>
              <a:buAutoNum type="romanUcPeriod"/>
            </a:pPr>
            <a:r>
              <a:rPr lang="pt-BR" sz="4800" dirty="0"/>
              <a:t>var d = 2</a:t>
            </a:r>
            <a:r>
              <a:rPr lang="pt-BR" sz="4800" dirty="0" smtClean="0"/>
              <a:t>;</a:t>
            </a:r>
            <a:r>
              <a:rPr lang="pt-BR" sz="4800" dirty="0"/>
              <a:t> </a:t>
            </a:r>
          </a:p>
          <a:p>
            <a:pPr marL="1074420" indent="-1028700">
              <a:buFont typeface="+mj-lt"/>
              <a:buAutoNum type="romanUcPeriod"/>
            </a:pPr>
            <a:r>
              <a:rPr lang="en-US" sz="4800" dirty="0"/>
              <a:t>if (a == b</a:t>
            </a:r>
            <a:r>
              <a:rPr lang="en-US" sz="4800" dirty="0" smtClean="0"/>
              <a:t>){alert</a:t>
            </a:r>
            <a:r>
              <a:rPr lang="en-US" sz="4800" dirty="0"/>
              <a:t>(“ @ </a:t>
            </a:r>
            <a:r>
              <a:rPr lang="en-US" sz="4800" dirty="0" smtClean="0"/>
              <a:t>“);}</a:t>
            </a:r>
            <a:endParaRPr lang="pt-BR" sz="4800" dirty="0"/>
          </a:p>
          <a:p>
            <a:pPr marL="1074420" indent="-1028700">
              <a:buFont typeface="+mj-lt"/>
              <a:buAutoNum type="romanUcPeriod"/>
            </a:pPr>
            <a:r>
              <a:rPr lang="en-US" sz="4800" dirty="0" err="1" smtClean="0"/>
              <a:t>elseif</a:t>
            </a:r>
            <a:r>
              <a:rPr lang="en-US" sz="4800" dirty="0" smtClean="0"/>
              <a:t> </a:t>
            </a:r>
            <a:r>
              <a:rPr lang="en-US" sz="4800" dirty="0"/>
              <a:t>(a == d</a:t>
            </a:r>
            <a:r>
              <a:rPr lang="en-US" sz="4800" dirty="0" smtClean="0"/>
              <a:t>){alert</a:t>
            </a:r>
            <a:r>
              <a:rPr lang="en-US" sz="4800" dirty="0"/>
              <a:t>(“ # </a:t>
            </a:r>
            <a:r>
              <a:rPr lang="en-US" sz="4800" dirty="0" smtClean="0"/>
              <a:t>“);}</a:t>
            </a:r>
            <a:endParaRPr lang="pt-BR" sz="4800" dirty="0"/>
          </a:p>
          <a:p>
            <a:pPr marL="1074420" indent="-1028700">
              <a:buFont typeface="+mj-lt"/>
              <a:buAutoNum type="romanUcPeriod"/>
            </a:pPr>
            <a:r>
              <a:rPr lang="en-US" sz="4800" dirty="0" err="1" smtClean="0"/>
              <a:t>elseif</a:t>
            </a:r>
            <a:r>
              <a:rPr lang="en-US" sz="4800" dirty="0" smtClean="0"/>
              <a:t> </a:t>
            </a:r>
            <a:r>
              <a:rPr lang="en-US" sz="4800" dirty="0"/>
              <a:t>(c == d</a:t>
            </a:r>
            <a:r>
              <a:rPr lang="en-US" sz="4800" dirty="0" smtClean="0"/>
              <a:t>){alert</a:t>
            </a:r>
            <a:r>
              <a:rPr lang="en-US" sz="4800" dirty="0"/>
              <a:t>(“ $ </a:t>
            </a:r>
            <a:r>
              <a:rPr lang="en-US" sz="4800" dirty="0" smtClean="0"/>
              <a:t>“);}</a:t>
            </a:r>
            <a:endParaRPr lang="pt-BR" sz="4800" dirty="0"/>
          </a:p>
          <a:p>
            <a:pPr marL="1074420" indent="-1028700">
              <a:buFont typeface="+mj-lt"/>
              <a:buAutoNum type="romanUcPeriod"/>
            </a:pPr>
            <a:r>
              <a:rPr lang="en-US" sz="4800" dirty="0" smtClean="0"/>
              <a:t>else{alert</a:t>
            </a:r>
            <a:r>
              <a:rPr lang="en-US" sz="4800" dirty="0"/>
              <a:t>(“ % </a:t>
            </a:r>
            <a:r>
              <a:rPr lang="en-US" sz="4800" dirty="0" smtClean="0"/>
              <a:t>“);}</a:t>
            </a:r>
            <a:endParaRPr lang="pt-BR" sz="4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74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/>
              <a:t>E qual o </a:t>
            </a:r>
            <a:r>
              <a:rPr lang="pt-BR" dirty="0" err="1"/>
              <a:t>tag</a:t>
            </a:r>
            <a:r>
              <a:rPr lang="pt-BR" dirty="0"/>
              <a:t> responsável por colocar um texto na barra superior do navegador web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0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 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 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502920" lvl="0" indent="-457200">
              <a:buFont typeface="+mj-lt"/>
              <a:buAutoNum type="alphaLcParenR"/>
            </a:pPr>
            <a:r>
              <a:rPr lang="pt-BR" dirty="0"/>
              <a:t>&lt;script&gt;&lt;/script&gt;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E931-B13E-4B24-802F-E0C8C2C4A4E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86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e">
  <a:themeElements>
    <a:clrScheme name="Personalizada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72B62"/>
      </a:accent1>
      <a:accent2>
        <a:srgbClr val="242852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188</TotalTime>
  <Words>2486</Words>
  <Application>Microsoft Office PowerPoint</Application>
  <PresentationFormat>Widescreen</PresentationFormat>
  <Paragraphs>1016</Paragraphs>
  <Slides>87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87</vt:i4>
      </vt:variant>
    </vt:vector>
  </HeadingPairs>
  <TitlesOfParts>
    <vt:vector size="96" baseType="lpstr">
      <vt:lpstr>Calibri</vt:lpstr>
      <vt:lpstr>Calibri Light</vt:lpstr>
      <vt:lpstr>Corbel</vt:lpstr>
      <vt:lpstr>Franklin Gothic Book</vt:lpstr>
      <vt:lpstr>Franklin Gothic Medium</vt:lpstr>
      <vt:lpstr>Times New Roman</vt:lpstr>
      <vt:lpstr>Wingdings 2</vt:lpstr>
      <vt:lpstr>HDOfficeLightV0</vt:lpstr>
      <vt:lpstr>Base</vt:lpstr>
      <vt:lpstr>Sobre HTML, qual a tag que delimita o começo e fim de uma página?</vt:lpstr>
      <vt:lpstr>Qual das tag abaixo não podem ser colocadas dentro da tag &lt;body&gt;</vt:lpstr>
      <vt:lpstr>Qual a tag correta pra ficar no lugar de &lt;a&gt;&lt;/a&gt;</vt:lpstr>
      <vt:lpstr>Qual a tag correta pra ficar no lugar de &lt;b&gt;&lt;/b&gt;</vt:lpstr>
      <vt:lpstr>Qual a tag correta pra ficar no lugar de &lt;c&gt;&lt;/c&gt;</vt:lpstr>
      <vt:lpstr>Qual a tag correta pra ficar no lugar de &lt;d&gt;</vt:lpstr>
      <vt:lpstr>Qual a tag correta pra ficar no lugar de &lt;e&gt;&lt;/e&gt;</vt:lpstr>
      <vt:lpstr>Quando se trata de definição de layout em página web quais as tecnologias que são combinadas?</vt:lpstr>
      <vt:lpstr>E qual o tag responsável por colocar um texto na barra superior do navegador web?</vt:lpstr>
      <vt:lpstr>Qual das tags abaixo não trata de formatação de texto</vt:lpstr>
      <vt:lpstr>SOBRE LINK DE CSS NO HTML QUAL FORMA NÃO EXISTE</vt:lpstr>
      <vt:lpstr>COMO CRIO UM LINK EXTERNO DO HTML COM O CSS</vt:lpstr>
      <vt:lpstr>COMO CRIO UM LINK INTERNO DO HTML COM O CSS</vt:lpstr>
      <vt:lpstr>COMO CRIO UM LINK INLINE DO HTML COM O CSS</vt:lpstr>
      <vt:lpstr>QUAL DOS SELETORES ABAIXO BUSCA A TAG P</vt:lpstr>
      <vt:lpstr>QUAL DOS SELETORES ABAIXO BUSCA A TAG COM ID = P</vt:lpstr>
      <vt:lpstr>QUAL DOS SELETORES ABAIXO BUSCA A TAG COM CLASS = P</vt:lpstr>
      <vt:lpstr>QUAL DOS SELETORES ABAIXO BUSCA TODOS OS COMPONENTES</vt:lpstr>
      <vt:lpstr>Qual atributo css mexe na largura de componente</vt:lpstr>
      <vt:lpstr>Qual atributo css mexe na altura de componente</vt:lpstr>
      <vt:lpstr>Qual atributo css mexe na cor de fundo</vt:lpstr>
      <vt:lpstr>Qual atributo css mexe na cor de fonte</vt:lpstr>
      <vt:lpstr>Qual atributo css mexe no tamanho da fonte</vt:lpstr>
      <vt:lpstr>Qual atributo css mexe no tipo da fonte</vt:lpstr>
      <vt:lpstr>Qual atributo css mexe na circunferência da borda</vt:lpstr>
      <vt:lpstr>Qual atributo css mexe no tamanho da margem externa</vt:lpstr>
      <vt:lpstr>Qual atributo css mexe no tamanho da margem interna</vt:lpstr>
      <vt:lpstr>Qual atributo css mexe no tamanho da borda</vt:lpstr>
      <vt:lpstr>Qual atributo css mexe no alinhamento do texto</vt:lpstr>
      <vt:lpstr>Qual atributo css deixa a fonte itálica</vt:lpstr>
      <vt:lpstr>Qual atributo css deixa a fonte negrito</vt:lpstr>
      <vt:lpstr>Qual atributo css tira o sublinhado de um hiperlink</vt:lpstr>
      <vt:lpstr>Qual atributo css mexe na decoração de uma ul ou ol</vt:lpstr>
      <vt:lpstr>Para o width qual a unidade de medida mais recomendada</vt:lpstr>
      <vt:lpstr>Para o height qual a unidade de medida recomendada</vt:lpstr>
      <vt:lpstr>Sobre o background-color e color qual unidade de medida não é válida</vt:lpstr>
      <vt:lpstr>Qual das variantes de margin não é válida</vt:lpstr>
      <vt:lpstr>Qual das variantes de border não é válida</vt:lpstr>
      <vt:lpstr>Qual das variantes de padding não é válida</vt:lpstr>
      <vt:lpstr>Qual valor para text-align funciona</vt:lpstr>
      <vt:lpstr>Avaliando os conceitos abaixo: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PERGUNTA: O QUE SIGNIFICA ESSE SÍMBOLO </vt:lpstr>
      <vt:lpstr>QUAIS SÃO OS OPERADORES ARITMÉTICOS</vt:lpstr>
      <vt:lpstr>QUAIS SÃO OS OPERADORES RELACIONAIS</vt:lpstr>
      <vt:lpstr>QUAIS SÃO OS OPERADORES LÓGICOS</vt:lpstr>
      <vt:lpstr>Analisando a tabela abaixo quais as respostas para os operadores E </vt:lpstr>
      <vt:lpstr>Analisando a tabela abaixo quais as respostas para os operadores OU </vt:lpstr>
      <vt:lpstr>NO FINAL DO PROCESSO QUAL SERÁ O VALOR DE X</vt:lpstr>
      <vt:lpstr>NO FINAL DO PROCESSO QUAL SERÁ O VALOR DE X</vt:lpstr>
      <vt:lpstr>NO FINAL DO PROCESSO QUAL SERÁ O VALOR DE X</vt:lpstr>
      <vt:lpstr>NO FINAL DO PROCESSO QUAL SERÁ O VALOR DE X</vt:lpstr>
      <vt:lpstr>NO FINAL DO PROCESSO QUAL SERÁ O VALOR DE C</vt:lpstr>
      <vt:lpstr>NO FINAL DO PROCESSO QUAL SERÁ O VALOR DE C</vt:lpstr>
      <vt:lpstr>NO FINAL DO PROCESSO QUAL SERÁ O VALOR DE C</vt:lpstr>
      <vt:lpstr>NO FINAL DO PROCESSO QUAL SERÁ O VALOR DE C</vt:lpstr>
      <vt:lpstr>NO FINAL DO PROCESSO QUAL SERÁ O VALOR DE A</vt:lpstr>
      <vt:lpstr>NO FINAL DO PROCESSO QUAL SERÁ O VALOR DE A</vt:lpstr>
      <vt:lpstr>NO FINAL DO PROCESSO QUAL SERÁ O VALOR DE A</vt:lpstr>
      <vt:lpstr>NO FINAL DO PROCESSO QUAL SERÁ O VALOR DE A</vt:lpstr>
      <vt:lpstr>NO FINAL DO PROCESSO QUAL SERÁ O VALOR DE B</vt:lpstr>
      <vt:lpstr>NO FINAL DO PROCESSO QUAL SERÁ O VALOR DE B</vt:lpstr>
      <vt:lpstr>NO FINAL DO PROCESSO QUAL SERÁ O VALOR DE B</vt:lpstr>
      <vt:lpstr>NO FINAL DO PROCESSO QUAL SERÁ O VALOR DE B</vt:lpstr>
      <vt:lpstr>O QUE SERÁ EXIBIDO NO ALERT</vt:lpstr>
      <vt:lpstr>O QUE SERÁ EXIBIDO NO ALERT</vt:lpstr>
      <vt:lpstr>O QUE SERÁ EXIBIDO NO ALERT</vt:lpstr>
      <vt:lpstr>Qual o valor de “R”, quando o usuário digitar o menor número par positivo e diferente de zero para N1 e o seu dobro para N2? </vt:lpstr>
      <vt:lpstr>Qual será o resultado exibido caso n1 seja 3 e n2 seja 6? </vt:lpstr>
      <vt:lpstr>O QUE SERÁ EXIBIDO NO ALERT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Informática</dc:creator>
  <cp:lastModifiedBy>Informática</cp:lastModifiedBy>
  <cp:revision>22</cp:revision>
  <dcterms:created xsi:type="dcterms:W3CDTF">2019-05-23T16:10:32Z</dcterms:created>
  <dcterms:modified xsi:type="dcterms:W3CDTF">2019-05-23T19:44:21Z</dcterms:modified>
</cp:coreProperties>
</file>