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80" r:id="rId16"/>
    <p:sldId id="274" r:id="rId17"/>
    <p:sldId id="273" r:id="rId18"/>
    <p:sldId id="270" r:id="rId19"/>
    <p:sldId id="279" r:id="rId20"/>
    <p:sldId id="282" r:id="rId21"/>
    <p:sldId id="283" r:id="rId22"/>
    <p:sldId id="284" r:id="rId23"/>
    <p:sldId id="285" r:id="rId24"/>
    <p:sldId id="286" r:id="rId25"/>
    <p:sldId id="281" r:id="rId26"/>
    <p:sldId id="287" r:id="rId27"/>
    <p:sldId id="275" r:id="rId28"/>
    <p:sldId id="276"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53F"/>
    <a:srgbClr val="000066"/>
    <a:srgbClr val="000099"/>
    <a:srgbClr val="00000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192"/>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196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0ABD3B-732D-41D1-B51F-9C43EE1B977D}" type="datetimeFigureOut">
              <a:rPr lang="en-US" smtClean="0"/>
              <a:t>2019-04-16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4BFF28-6FAC-4474-972C-1894F1743BDB}" type="slidenum">
              <a:rPr lang="en-US" smtClean="0"/>
              <a:t>‹#›</a:t>
            </a:fld>
            <a:endParaRPr lang="en-US"/>
          </a:p>
        </p:txBody>
      </p:sp>
    </p:spTree>
    <p:extLst>
      <p:ext uri="{BB962C8B-B14F-4D97-AF65-F5344CB8AC3E}">
        <p14:creationId xmlns:p14="http://schemas.microsoft.com/office/powerpoint/2010/main" val="1075575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3820DA-D9DD-4B4B-B8A8-0C41FFFCE81F}" type="datetimeFigureOut">
              <a:rPr lang="en-US" smtClean="0"/>
              <a:t>2019-04-16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1F673D-6523-4AAA-9451-E9C3D96E2120}" type="slidenum">
              <a:rPr lang="en-US" smtClean="0"/>
              <a:t>‹#›</a:t>
            </a:fld>
            <a:endParaRPr lang="en-US"/>
          </a:p>
        </p:txBody>
      </p:sp>
    </p:spTree>
    <p:extLst>
      <p:ext uri="{BB962C8B-B14F-4D97-AF65-F5344CB8AC3E}">
        <p14:creationId xmlns:p14="http://schemas.microsoft.com/office/powerpoint/2010/main" val="1452845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1F673D-6523-4AAA-9451-E9C3D96E2120}" type="slidenum">
              <a:rPr lang="en-US" smtClean="0"/>
              <a:t>26</a:t>
            </a:fld>
            <a:endParaRPr lang="en-US"/>
          </a:p>
        </p:txBody>
      </p:sp>
    </p:spTree>
    <p:extLst>
      <p:ext uri="{BB962C8B-B14F-4D97-AF65-F5344CB8AC3E}">
        <p14:creationId xmlns:p14="http://schemas.microsoft.com/office/powerpoint/2010/main" val="2565990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C:\Users\dasilva\gdrive_afa\CursoFormadores\PIP\simulac_final\pexels-photo-705771.jpe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137" r="9021"/>
          <a:stretch/>
        </p:blipFill>
        <p:spPr bwMode="auto">
          <a:xfrm>
            <a:off x="0" y="1776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p:cNvSpPr txBox="1">
            <a:spLocks/>
          </p:cNvSpPr>
          <p:nvPr userDrawn="1"/>
        </p:nvSpPr>
        <p:spPr>
          <a:xfrm>
            <a:off x="620" y="6237312"/>
            <a:ext cx="9143380" cy="620688"/>
          </a:xfrm>
          <a:prstGeom prst="rect">
            <a:avLst/>
          </a:prstGeom>
          <a:solidFill>
            <a:srgbClr val="0D0D0D">
              <a:alpha val="80000"/>
            </a:srgbClr>
          </a:solid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p>
        </p:txBody>
      </p:sp>
      <p:sp>
        <p:nvSpPr>
          <p:cNvPr id="2" name="Title 1"/>
          <p:cNvSpPr>
            <a:spLocks noGrp="1"/>
          </p:cNvSpPr>
          <p:nvPr>
            <p:ph type="ctrTitle"/>
          </p:nvPr>
        </p:nvSpPr>
        <p:spPr>
          <a:xfrm>
            <a:off x="0" y="2130425"/>
            <a:ext cx="9144000" cy="1470025"/>
          </a:xfrm>
          <a:solidFill>
            <a:srgbClr val="0D0D0D">
              <a:alpha val="80000"/>
            </a:srgbClr>
          </a:solidFill>
          <a:ln>
            <a:noFill/>
          </a:ln>
        </p:spPr>
        <p:txBody>
          <a:bodyPr>
            <a:normAutofit/>
          </a:bodyPr>
          <a:lstStyle>
            <a:lvl1pPr>
              <a:defRPr sz="5400">
                <a:solidFill>
                  <a:schemeClr val="bg1">
                    <a:lumMod val="95000"/>
                  </a:schemeClr>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371600" y="3886200"/>
            <a:ext cx="6400800" cy="766936"/>
          </a:xfrm>
          <a:solidFill>
            <a:srgbClr val="0D0D0D">
              <a:alpha val="80000"/>
            </a:srgbClr>
          </a:solidFill>
          <a:ln w="0">
            <a:solidFill>
              <a:schemeClr val="tx1"/>
            </a:solidFill>
          </a:ln>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smtClean="0"/>
              <a:t>Módulo 2 - Python</a:t>
            </a:r>
            <a:endParaRPr lang="en-US" dirty="0"/>
          </a:p>
        </p:txBody>
      </p:sp>
      <p:sp>
        <p:nvSpPr>
          <p:cNvPr id="11" name="Subtitle 2"/>
          <p:cNvSpPr txBox="1">
            <a:spLocks/>
          </p:cNvSpPr>
          <p:nvPr userDrawn="1"/>
        </p:nvSpPr>
        <p:spPr>
          <a:xfrm>
            <a:off x="1381534" y="4750296"/>
            <a:ext cx="6400800" cy="766936"/>
          </a:xfrm>
          <a:prstGeom prst="rect">
            <a:avLst/>
          </a:prstGeom>
          <a:solidFill>
            <a:srgbClr val="0D0D0D">
              <a:alpha val="80000"/>
            </a:srgbClr>
          </a:solidFill>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pt-PT" dirty="0" smtClean="0"/>
              <a:t>TEN ENGEL Diogo Silva</a:t>
            </a:r>
            <a:endParaRPr lang="en-US" dirty="0"/>
          </a:p>
        </p:txBody>
      </p:sp>
      <p:sp>
        <p:nvSpPr>
          <p:cNvPr id="7" name="TextBox 6"/>
          <p:cNvSpPr txBox="1"/>
          <p:nvPr userDrawn="1"/>
        </p:nvSpPr>
        <p:spPr>
          <a:xfrm>
            <a:off x="2627784" y="6362990"/>
            <a:ext cx="3888432" cy="369332"/>
          </a:xfrm>
          <a:prstGeom prst="rect">
            <a:avLst/>
          </a:prstGeom>
          <a:noFill/>
        </p:spPr>
        <p:txBody>
          <a:bodyPr wrap="square" rtlCol="0">
            <a:spAutoFit/>
          </a:bodyPr>
          <a:lstStyle/>
          <a:p>
            <a:r>
              <a:rPr lang="pt-PT" dirty="0" smtClean="0">
                <a:solidFill>
                  <a:schemeClr val="bg1">
                    <a:lumMod val="95000"/>
                  </a:schemeClr>
                </a:solidFill>
              </a:rPr>
              <a:t>Academia da Força Aérea, 16-04-2019</a:t>
            </a:r>
            <a:endParaRPr lang="en-US" dirty="0">
              <a:solidFill>
                <a:schemeClr val="bg1">
                  <a:lumMod val="95000"/>
                </a:schemeClr>
              </a:solidFill>
            </a:endParaRPr>
          </a:p>
        </p:txBody>
      </p:sp>
    </p:spTree>
    <p:extLst>
      <p:ext uri="{BB962C8B-B14F-4D97-AF65-F5344CB8AC3E}">
        <p14:creationId xmlns:p14="http://schemas.microsoft.com/office/powerpoint/2010/main" val="329231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350978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387228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1659902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59446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52057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333743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189331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13155136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306257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8EE1417-ADF0-4FC8-BBCB-9F8AC1E98FE8}" type="datetimeFigureOut">
              <a:rPr lang="en-US" smtClean="0"/>
              <a:t>2019-04-16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A1D1F04-FBD4-4E30-B844-BA453AFA97C7}" type="slidenum">
              <a:rPr lang="en-US" smtClean="0"/>
              <a:t>‹#›</a:t>
            </a:fld>
            <a:endParaRPr lang="en-US"/>
          </a:p>
        </p:txBody>
      </p:sp>
    </p:spTree>
    <p:extLst>
      <p:ext uri="{BB962C8B-B14F-4D97-AF65-F5344CB8AC3E}">
        <p14:creationId xmlns:p14="http://schemas.microsoft.com/office/powerpoint/2010/main" val="127760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dasilva\gdrive_afa\CursoFormadores\PIP\simulac_final\pexels-photo-705771.jpe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19137" r="9021"/>
          <a:stretch/>
        </p:blipFill>
        <p:spPr bwMode="auto">
          <a:xfrm>
            <a:off x="0" y="1776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0" y="0"/>
            <a:ext cx="9144000" cy="6858000"/>
          </a:xfrm>
          <a:prstGeom prst="rect">
            <a:avLst/>
          </a:prstGeom>
          <a:solidFill>
            <a:srgbClr val="10253F">
              <a:alpha val="9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7092280" y="6381328"/>
            <a:ext cx="1728192" cy="369332"/>
          </a:xfrm>
          <a:prstGeom prst="rect">
            <a:avLst/>
          </a:prstGeom>
          <a:noFill/>
        </p:spPr>
        <p:txBody>
          <a:bodyPr wrap="square" rtlCol="0">
            <a:spAutoFit/>
          </a:bodyPr>
          <a:lstStyle/>
          <a:p>
            <a:pPr algn="r"/>
            <a:fld id="{16E020AD-C3D3-4DBE-80FF-557C1D4FCBD4}" type="slidenum">
              <a:rPr lang="en-US" sz="1800" smtClean="0">
                <a:solidFill>
                  <a:schemeClr val="bg1">
                    <a:lumMod val="95000"/>
                  </a:schemeClr>
                </a:solidFill>
              </a:rPr>
              <a:pPr algn="r"/>
              <a:t>‹#›</a:t>
            </a:fld>
            <a:endParaRPr lang="en-US" sz="1800" dirty="0">
              <a:solidFill>
                <a:schemeClr val="bg1">
                  <a:lumMod val="95000"/>
                </a:schemeClr>
              </a:solidFill>
            </a:endParaRPr>
          </a:p>
        </p:txBody>
      </p:sp>
    </p:spTree>
    <p:extLst>
      <p:ext uri="{BB962C8B-B14F-4D97-AF65-F5344CB8AC3E}">
        <p14:creationId xmlns:p14="http://schemas.microsoft.com/office/powerpoint/2010/main" val="321402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bg1">
              <a:lumMod val="9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PT" dirty="0" smtClean="0"/>
              <a:t>Ciclos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9219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692" y="1844824"/>
            <a:ext cx="8064896" cy="3539430"/>
          </a:xfrm>
          <a:prstGeom prst="rect">
            <a:avLst/>
          </a:prstGeom>
        </p:spPr>
        <p:txBody>
          <a:bodyPr wrap="square">
            <a:spAutoFit/>
          </a:bodyPr>
          <a:lstStyle/>
          <a:p>
            <a:r>
              <a:rPr lang="pt-BR" sz="3200" dirty="0" smtClean="0">
                <a:solidFill>
                  <a:srgbClr val="F2F2F2"/>
                </a:solidFill>
              </a:rPr>
              <a:t>Série de </a:t>
            </a:r>
            <a:r>
              <a:rPr lang="pt-BR" sz="3200" b="1" dirty="0" smtClean="0">
                <a:solidFill>
                  <a:srgbClr val="F2F2F2"/>
                </a:solidFill>
              </a:rPr>
              <a:t>instruções</a:t>
            </a:r>
            <a:r>
              <a:rPr lang="pt-BR" sz="3200" dirty="0" smtClean="0">
                <a:solidFill>
                  <a:srgbClr val="F2F2F2"/>
                </a:solidFill>
              </a:rPr>
              <a:t> que se sucedem numa ordem determinada,
executadas de uma forma periódica</a:t>
            </a:r>
          </a:p>
          <a:p>
            <a:r>
              <a:rPr lang="pt-BR" sz="3200" dirty="0" smtClean="0">
                <a:solidFill>
                  <a:srgbClr val="F2F2F2"/>
                </a:solidFill>
              </a:rPr>
              <a:t>
</a:t>
            </a:r>
            <a:r>
              <a:rPr lang="pt-BR" sz="3200" b="1" dirty="0" smtClean="0">
                <a:solidFill>
                  <a:srgbClr val="F2F2F2"/>
                </a:solidFill>
              </a:rPr>
              <a:t>enquanto uma determinada condição for verdadeira</a:t>
            </a:r>
            <a:r>
              <a:rPr lang="pt-BR" sz="3200" dirty="0" smtClean="0">
                <a:solidFill>
                  <a:srgbClr val="F2F2F2"/>
                </a:solidFill>
              </a:rPr>
              <a:t>.</a:t>
            </a:r>
            <a:endParaRPr lang="pt-BR" sz="3200" dirty="0"/>
          </a:p>
        </p:txBody>
      </p:sp>
      <p:sp>
        <p:nvSpPr>
          <p:cNvPr id="5" name="CustomShape 2"/>
          <p:cNvSpPr/>
          <p:nvPr/>
        </p:nvSpPr>
        <p:spPr>
          <a:xfrm>
            <a:off x="1979712" y="1340768"/>
            <a:ext cx="2041920" cy="516600"/>
          </a:xfrm>
          <a:prstGeom prst="rect">
            <a:avLst/>
          </a:prstGeom>
          <a:noFill/>
          <a:ln>
            <a:noFill/>
          </a:ln>
        </p:spPr>
        <p:txBody>
          <a:bodyPr wrap="none" lIns="90000" tIns="45000" rIns="90000" bIns="45000"/>
          <a:lstStyle/>
          <a:p>
            <a:pPr>
              <a:lnSpc>
                <a:spcPct val="100000"/>
              </a:lnSpc>
            </a:pPr>
            <a:r>
              <a:rPr lang="en-US" sz="3200" strike="sngStrike" dirty="0" err="1">
                <a:solidFill>
                  <a:srgbClr val="F2F2F2"/>
                </a:solidFill>
                <a:ea typeface="DejaVu Sans"/>
              </a:rPr>
              <a:t>fenómenos</a:t>
            </a:r>
            <a:r>
              <a:rPr lang="en-US" sz="3200" strike="sngStrike" dirty="0">
                <a:solidFill>
                  <a:srgbClr val="F2F2F2"/>
                </a:solidFill>
                <a:ea typeface="DejaVu Sans"/>
              </a:rPr>
              <a:t> </a:t>
            </a:r>
            <a:endParaRPr sz="3200" strike="sngStrike" dirty="0"/>
          </a:p>
        </p:txBody>
      </p:sp>
      <p:sp>
        <p:nvSpPr>
          <p:cNvPr id="6" name="TextShape 3"/>
          <p:cNvSpPr txBox="1"/>
          <p:nvPr/>
        </p:nvSpPr>
        <p:spPr>
          <a:xfrm>
            <a:off x="556692" y="5427786"/>
            <a:ext cx="6355800" cy="398160"/>
          </a:xfrm>
          <a:prstGeom prst="rect">
            <a:avLst/>
          </a:prstGeom>
        </p:spPr>
        <p:txBody>
          <a:bodyPr lIns="0" tIns="0" rIns="0" bIns="0" anchor="ctr"/>
          <a:lstStyle/>
          <a:p>
            <a:r>
              <a:rPr lang="en-US" sz="3200" strike="sngStrike" dirty="0" err="1">
                <a:solidFill>
                  <a:srgbClr val="F2F2F2"/>
                </a:solidFill>
              </a:rPr>
              <a:t>durante</a:t>
            </a:r>
            <a:r>
              <a:rPr lang="en-US" sz="3200" strike="sngStrike" dirty="0">
                <a:solidFill>
                  <a:srgbClr val="F2F2F2"/>
                </a:solidFill>
              </a:rPr>
              <a:t> </a:t>
            </a:r>
            <a:r>
              <a:rPr lang="en-US" sz="3200" strike="sngStrike" dirty="0" err="1">
                <a:solidFill>
                  <a:srgbClr val="F2F2F2"/>
                </a:solidFill>
              </a:rPr>
              <a:t>certo</a:t>
            </a:r>
            <a:r>
              <a:rPr lang="en-US" sz="3200" strike="sngStrike" dirty="0">
                <a:solidFill>
                  <a:srgbClr val="F2F2F2"/>
                </a:solidFill>
              </a:rPr>
              <a:t> </a:t>
            </a:r>
            <a:r>
              <a:rPr lang="en-US" sz="3200" strike="sngStrike" dirty="0" err="1">
                <a:solidFill>
                  <a:srgbClr val="F2F2F2"/>
                </a:solidFill>
              </a:rPr>
              <a:t>espaço</a:t>
            </a:r>
            <a:r>
              <a:rPr lang="en-US" sz="3200" strike="sngStrike" dirty="0">
                <a:solidFill>
                  <a:srgbClr val="F2F2F2"/>
                </a:solidFill>
              </a:rPr>
              <a:t> de tempo</a:t>
            </a:r>
            <a:endParaRPr sz="3200" strike="sngStrike" dirty="0"/>
          </a:p>
        </p:txBody>
      </p:sp>
    </p:spTree>
    <p:extLst>
      <p:ext uri="{BB962C8B-B14F-4D97-AF65-F5344CB8AC3E}">
        <p14:creationId xmlns:p14="http://schemas.microsoft.com/office/powerpoint/2010/main" val="1478656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pt-BR" sz="6000" dirty="0" smtClean="0">
                <a:solidFill>
                  <a:srgbClr val="F2F2F2"/>
                </a:solidFill>
                <a:latin typeface="Arial"/>
              </a:rPr>
              <a:t>Exemplos de ciclos</a:t>
            </a:r>
            <a:endParaRPr lang="pt-BR" sz="6000" dirty="0"/>
          </a:p>
        </p:txBody>
      </p:sp>
    </p:spTree>
    <p:extLst>
      <p:ext uri="{BB962C8B-B14F-4D97-AF65-F5344CB8AC3E}">
        <p14:creationId xmlns:p14="http://schemas.microsoft.com/office/powerpoint/2010/main" val="2923766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76" y="-3201"/>
            <a:ext cx="4938316" cy="6877835"/>
          </a:xfrm>
          <a:prstGeom prst="rect">
            <a:avLst/>
          </a:prstGeom>
          <a:ln>
            <a:noFill/>
          </a:ln>
        </p:spPr>
      </p:pic>
      <p:sp>
        <p:nvSpPr>
          <p:cNvPr id="4" name="Title 1"/>
          <p:cNvSpPr txBox="1">
            <a:spLocks/>
          </p:cNvSpPr>
          <p:nvPr/>
        </p:nvSpPr>
        <p:spPr>
          <a:xfrm>
            <a:off x="4932040" y="1916832"/>
            <a:ext cx="4211960" cy="2160240"/>
          </a:xfrm>
          <a:prstGeom prst="rect">
            <a:avLst/>
          </a:prstGeom>
        </p:spPr>
        <p:txBody>
          <a:bodyPr>
            <a:normAutofit/>
          </a:bodyPr>
          <a:lstStyle>
            <a:lvl1pPr algn="ctr" defTabSz="914400" rtl="0" eaLnBrk="1" latinLnBrk="0" hangingPunct="1">
              <a:spcBef>
                <a:spcPct val="0"/>
              </a:spcBef>
              <a:buNone/>
              <a:defRPr sz="4400" kern="1200">
                <a:solidFill>
                  <a:schemeClr val="bg1">
                    <a:lumMod val="95000"/>
                  </a:schemeClr>
                </a:solidFill>
                <a:latin typeface="+mj-lt"/>
                <a:ea typeface="+mj-ea"/>
                <a:cs typeface="+mj-cs"/>
              </a:defRPr>
            </a:lvl1pPr>
          </a:lstStyle>
          <a:p>
            <a:r>
              <a:rPr lang="pt-BR" sz="6000" dirty="0" smtClean="0">
                <a:solidFill>
                  <a:srgbClr val="F2F2F2"/>
                </a:solidFill>
                <a:latin typeface="Arial"/>
              </a:rPr>
              <a:t>Onde está o ciclo?</a:t>
            </a:r>
            <a:endParaRPr lang="pt-BR" sz="6000" dirty="0"/>
          </a:p>
        </p:txBody>
      </p:sp>
    </p:spTree>
    <p:extLst>
      <p:ext uri="{BB962C8B-B14F-4D97-AF65-F5344CB8AC3E}">
        <p14:creationId xmlns:p14="http://schemas.microsoft.com/office/powerpoint/2010/main" val="2221286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276" y="-3201"/>
            <a:ext cx="4938316" cy="6877835"/>
          </a:xfrm>
          <a:prstGeom prst="rect">
            <a:avLst/>
          </a:prstGeom>
          <a:ln>
            <a:noFill/>
          </a:ln>
        </p:spPr>
      </p:pic>
      <p:sp>
        <p:nvSpPr>
          <p:cNvPr id="4" name="Title 1"/>
          <p:cNvSpPr txBox="1">
            <a:spLocks/>
          </p:cNvSpPr>
          <p:nvPr/>
        </p:nvSpPr>
        <p:spPr>
          <a:xfrm>
            <a:off x="4932040" y="2204864"/>
            <a:ext cx="4211960" cy="2160240"/>
          </a:xfrm>
          <a:prstGeom prst="rect">
            <a:avLst/>
          </a:prstGeom>
        </p:spPr>
        <p:txBody>
          <a:bodyPr>
            <a:normAutofit/>
          </a:bodyPr>
          <a:lstStyle>
            <a:lvl1pPr algn="ctr" defTabSz="914400" rtl="0" eaLnBrk="1" latinLnBrk="0" hangingPunct="1">
              <a:spcBef>
                <a:spcPct val="0"/>
              </a:spcBef>
              <a:buNone/>
              <a:defRPr sz="4400" kern="1200">
                <a:solidFill>
                  <a:schemeClr val="bg1">
                    <a:lumMod val="95000"/>
                  </a:schemeClr>
                </a:solidFill>
                <a:latin typeface="+mj-lt"/>
                <a:ea typeface="+mj-ea"/>
                <a:cs typeface="+mj-cs"/>
              </a:defRPr>
            </a:lvl1pPr>
          </a:lstStyle>
          <a:p>
            <a:r>
              <a:rPr lang="pt-BR" sz="6000" dirty="0" smtClean="0">
                <a:solidFill>
                  <a:srgbClr val="F2F2F2"/>
                </a:solidFill>
                <a:latin typeface="Arial"/>
              </a:rPr>
              <a:t>Onde está o ciclo?</a:t>
            </a:r>
            <a:endParaRPr lang="pt-BR" sz="6000" dirty="0"/>
          </a:p>
        </p:txBody>
      </p:sp>
      <p:sp>
        <p:nvSpPr>
          <p:cNvPr id="3" name="Rectangle 2"/>
          <p:cNvSpPr/>
          <p:nvPr/>
        </p:nvSpPr>
        <p:spPr>
          <a:xfrm>
            <a:off x="1187624" y="3212976"/>
            <a:ext cx="2376264" cy="2376264"/>
          </a:xfrm>
          <a:prstGeom prst="rect">
            <a:avLst/>
          </a:prstGeom>
          <a:noFill/>
          <a:ln w="762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406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while</a:t>
            </a:r>
            <a:endParaRPr lang="en-US"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enquanto condição de paragem</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verdadeira:</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instrução 1</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instrução N</a:t>
            </a:r>
          </a:p>
          <a:p>
            <a:pPr marL="0" indent="0">
              <a:buFont typeface="Arial" panose="020B0604020202020204" pitchFamily="34" charset="0"/>
              <a:buNone/>
            </a:pPr>
            <a:endParaRPr lang="pt-PT" dirty="0" smtClean="0">
              <a:solidFill>
                <a:schemeClr val="bg1">
                  <a:lumMod val="75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outras intruções</a:t>
            </a: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endParaRPr lang="pt-PT" dirty="0">
              <a:solidFill>
                <a:schemeClr val="bg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7654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while</a:t>
            </a:r>
            <a:endParaRPr lang="en-US" dirty="0">
              <a:latin typeface="Courier New" panose="02070309020205020404" pitchFamily="49" charset="0"/>
              <a:cs typeface="Courier New" panose="02070309020205020404" pitchFamily="49" charset="0"/>
            </a:endParaRPr>
          </a:p>
        </p:txBody>
      </p:sp>
      <p:sp>
        <p:nvSpPr>
          <p:cNvPr id="3" name="Flowchart: Decision 2"/>
          <p:cNvSpPr/>
          <p:nvPr/>
        </p:nvSpPr>
        <p:spPr>
          <a:xfrm>
            <a:off x="647564" y="1304764"/>
            <a:ext cx="3600400" cy="2088232"/>
          </a:xfrm>
          <a:prstGeom prst="flowChartDecision">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dirty="0" smtClean="0"/>
              <a:t>condição verdadeira</a:t>
            </a:r>
          </a:p>
          <a:p>
            <a:pPr algn="ctr"/>
            <a:r>
              <a:rPr lang="pt-PT" sz="2800" dirty="0" smtClean="0"/>
              <a:t>?</a:t>
            </a:r>
            <a:endParaRPr lang="en-US" sz="2800" dirty="0"/>
          </a:p>
        </p:txBody>
      </p:sp>
      <p:sp>
        <p:nvSpPr>
          <p:cNvPr id="4" name="Flowchart: Process 3"/>
          <p:cNvSpPr/>
          <p:nvPr/>
        </p:nvSpPr>
        <p:spPr>
          <a:xfrm>
            <a:off x="805204" y="4185084"/>
            <a:ext cx="3285120" cy="468052"/>
          </a:xfrm>
          <a:prstGeom prst="flowChartProcess">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latin typeface="Courier New" panose="02070309020205020404" pitchFamily="49" charset="0"/>
                <a:cs typeface="Courier New" panose="02070309020205020404" pitchFamily="49" charset="0"/>
              </a:rPr>
              <a:t>instrução 1</a:t>
            </a:r>
            <a:endParaRPr lang="en-US" sz="2800" dirty="0"/>
          </a:p>
        </p:txBody>
      </p:sp>
      <p:sp>
        <p:nvSpPr>
          <p:cNvPr id="6" name="Flowchart: Process 5"/>
          <p:cNvSpPr/>
          <p:nvPr/>
        </p:nvSpPr>
        <p:spPr>
          <a:xfrm>
            <a:off x="805204" y="5553236"/>
            <a:ext cx="3285120" cy="468052"/>
          </a:xfrm>
          <a:prstGeom prst="flowChartProcess">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800" b="1" dirty="0" smtClean="0">
                <a:latin typeface="Courier New" panose="02070309020205020404" pitchFamily="49" charset="0"/>
                <a:cs typeface="Courier New" panose="02070309020205020404" pitchFamily="49" charset="0"/>
              </a:rPr>
              <a:t>instrução N</a:t>
            </a:r>
            <a:endParaRPr lang="en-US" sz="2800" dirty="0"/>
          </a:p>
        </p:txBody>
      </p:sp>
      <p:sp>
        <p:nvSpPr>
          <p:cNvPr id="7" name="TextBox 6"/>
          <p:cNvSpPr txBox="1"/>
          <p:nvPr/>
        </p:nvSpPr>
        <p:spPr>
          <a:xfrm>
            <a:off x="1763688" y="3284984"/>
            <a:ext cx="749052" cy="523220"/>
          </a:xfrm>
          <a:prstGeom prst="rect">
            <a:avLst/>
          </a:prstGeom>
          <a:noFill/>
        </p:spPr>
        <p:txBody>
          <a:bodyPr wrap="square" rtlCol="0">
            <a:spAutoFit/>
          </a:bodyPr>
          <a:lstStyle/>
          <a:p>
            <a:r>
              <a:rPr lang="pt-PT" sz="2800" dirty="0" smtClean="0">
                <a:solidFill>
                  <a:schemeClr val="bg1">
                    <a:lumMod val="95000"/>
                  </a:schemeClr>
                </a:solidFill>
              </a:rPr>
              <a:t>Sim</a:t>
            </a:r>
            <a:endParaRPr lang="en-US" sz="2800" dirty="0">
              <a:solidFill>
                <a:schemeClr val="bg1">
                  <a:lumMod val="95000"/>
                </a:schemeClr>
              </a:solidFill>
            </a:endParaRPr>
          </a:p>
        </p:txBody>
      </p:sp>
      <p:sp>
        <p:nvSpPr>
          <p:cNvPr id="8" name="TextBox 7"/>
          <p:cNvSpPr txBox="1"/>
          <p:nvPr/>
        </p:nvSpPr>
        <p:spPr>
          <a:xfrm>
            <a:off x="4678772" y="1844824"/>
            <a:ext cx="901340" cy="523220"/>
          </a:xfrm>
          <a:prstGeom prst="rect">
            <a:avLst/>
          </a:prstGeom>
          <a:noFill/>
        </p:spPr>
        <p:txBody>
          <a:bodyPr wrap="square" rtlCol="0">
            <a:spAutoFit/>
          </a:bodyPr>
          <a:lstStyle/>
          <a:p>
            <a:r>
              <a:rPr lang="pt-PT" sz="2800" dirty="0" smtClean="0">
                <a:solidFill>
                  <a:schemeClr val="bg1">
                    <a:lumMod val="95000"/>
                  </a:schemeClr>
                </a:solidFill>
              </a:rPr>
              <a:t>Não</a:t>
            </a:r>
            <a:endParaRPr lang="en-US" sz="2800" dirty="0">
              <a:solidFill>
                <a:schemeClr val="bg1">
                  <a:lumMod val="95000"/>
                </a:schemeClr>
              </a:solidFill>
            </a:endParaRPr>
          </a:p>
        </p:txBody>
      </p:sp>
      <p:cxnSp>
        <p:nvCxnSpPr>
          <p:cNvPr id="10" name="Straight Arrow Connector 9"/>
          <p:cNvCxnSpPr>
            <a:endCxn id="3" idx="0"/>
          </p:cNvCxnSpPr>
          <p:nvPr/>
        </p:nvCxnSpPr>
        <p:spPr>
          <a:xfrm>
            <a:off x="2447764" y="-279412"/>
            <a:ext cx="0" cy="1584176"/>
          </a:xfrm>
          <a:prstGeom prst="straightConnector1">
            <a:avLst/>
          </a:prstGeom>
          <a:ln w="3810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 idx="2"/>
            <a:endCxn id="4" idx="0"/>
          </p:cNvCxnSpPr>
          <p:nvPr/>
        </p:nvCxnSpPr>
        <p:spPr>
          <a:xfrm>
            <a:off x="2447764" y="3392996"/>
            <a:ext cx="0" cy="792088"/>
          </a:xfrm>
          <a:prstGeom prst="straightConnector1">
            <a:avLst/>
          </a:prstGeom>
          <a:ln w="3810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6" idx="0"/>
          </p:cNvCxnSpPr>
          <p:nvPr/>
        </p:nvCxnSpPr>
        <p:spPr>
          <a:xfrm>
            <a:off x="2447764" y="4653136"/>
            <a:ext cx="0" cy="900100"/>
          </a:xfrm>
          <a:prstGeom prst="straightConnector1">
            <a:avLst/>
          </a:prstGeom>
          <a:ln w="38100">
            <a:solidFill>
              <a:schemeClr val="bg1">
                <a:lumMod val="9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1"/>
            <a:endCxn id="3" idx="0"/>
          </p:cNvCxnSpPr>
          <p:nvPr/>
        </p:nvCxnSpPr>
        <p:spPr>
          <a:xfrm rot="10800000" flipH="1">
            <a:off x="805204" y="1304764"/>
            <a:ext cx="1642560" cy="4482498"/>
          </a:xfrm>
          <a:prstGeom prst="bentConnector4">
            <a:avLst>
              <a:gd name="adj1" fmla="val -23515"/>
              <a:gd name="adj2" fmla="val 105100"/>
            </a:avLst>
          </a:prstGeom>
          <a:ln w="3810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 idx="3"/>
          </p:cNvCxnSpPr>
          <p:nvPr/>
        </p:nvCxnSpPr>
        <p:spPr>
          <a:xfrm>
            <a:off x="4247964" y="2348880"/>
            <a:ext cx="1908212" cy="3060340"/>
          </a:xfrm>
          <a:prstGeom prst="bentConnector2">
            <a:avLst/>
          </a:prstGeom>
          <a:ln w="38100">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29324" y="5355213"/>
            <a:ext cx="2088232" cy="954107"/>
          </a:xfrm>
          <a:prstGeom prst="rect">
            <a:avLst/>
          </a:prstGeom>
          <a:noFill/>
        </p:spPr>
        <p:txBody>
          <a:bodyPr wrap="square" rtlCol="0">
            <a:spAutoFit/>
          </a:bodyPr>
          <a:lstStyle/>
          <a:p>
            <a:r>
              <a:rPr lang="pt-PT" sz="2800" dirty="0" smtClean="0">
                <a:solidFill>
                  <a:schemeClr val="bg1">
                    <a:lumMod val="95000"/>
                  </a:schemeClr>
                </a:solidFill>
              </a:rPr>
              <a:t>Continua o programa</a:t>
            </a:r>
            <a:endParaRPr lang="en-US" sz="2800" dirty="0">
              <a:solidFill>
                <a:schemeClr val="bg1">
                  <a:lumMod val="95000"/>
                </a:schemeClr>
              </a:solidFill>
            </a:endParaRPr>
          </a:p>
        </p:txBody>
      </p:sp>
    </p:spTree>
    <p:extLst>
      <p:ext uri="{BB962C8B-B14F-4D97-AF65-F5344CB8AC3E}">
        <p14:creationId xmlns:p14="http://schemas.microsoft.com/office/powerpoint/2010/main" val="26990601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while</a:t>
            </a:r>
            <a:endParaRPr lang="en-US"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enquanto condição de paragem</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verdadeira:</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instrução 1</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instrução N</a:t>
            </a:r>
          </a:p>
          <a:p>
            <a:pPr marL="0" indent="0">
              <a:buFont typeface="Arial" panose="020B0604020202020204" pitchFamily="34" charset="0"/>
              <a:buNone/>
            </a:pPr>
            <a:endParaRPr lang="pt-PT" dirty="0" smtClean="0">
              <a:solidFill>
                <a:schemeClr val="bg1">
                  <a:lumMod val="75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outras intruções</a:t>
            </a: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endParaRPr lang="pt-PT" dirty="0">
              <a:solidFill>
                <a:schemeClr val="bg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5184576" y="3068960"/>
            <a:ext cx="3779912" cy="1384995"/>
          </a:xfrm>
          <a:prstGeom prst="rect">
            <a:avLst/>
          </a:prstGeom>
          <a:noFill/>
          <a:ln w="38100">
            <a:solidFill>
              <a:schemeClr val="bg1">
                <a:lumMod val="95000"/>
              </a:schemeClr>
            </a:solidFill>
            <a:prstDash val="dash"/>
          </a:ln>
        </p:spPr>
        <p:txBody>
          <a:bodyPr wrap="square" rtlCol="0">
            <a:spAutoFit/>
          </a:bodyPr>
          <a:lstStyle/>
          <a:p>
            <a:r>
              <a:rPr lang="pt-PT" sz="2800" dirty="0" smtClean="0">
                <a:solidFill>
                  <a:schemeClr val="bg1">
                    <a:lumMod val="95000"/>
                  </a:schemeClr>
                </a:solidFill>
              </a:rPr>
              <a:t>uma destas instruções tem de tornar a condição falsa!</a:t>
            </a:r>
            <a:endParaRPr lang="en-US" sz="2800" dirty="0">
              <a:solidFill>
                <a:schemeClr val="bg1">
                  <a:lumMod val="95000"/>
                </a:schemeClr>
              </a:solidFill>
            </a:endParaRPr>
          </a:p>
        </p:txBody>
      </p:sp>
      <p:sp>
        <p:nvSpPr>
          <p:cNvPr id="8" name="Right Brace 7"/>
          <p:cNvSpPr/>
          <p:nvPr/>
        </p:nvSpPr>
        <p:spPr>
          <a:xfrm>
            <a:off x="4427984" y="2924944"/>
            <a:ext cx="648072" cy="1656184"/>
          </a:xfrm>
          <a:prstGeom prst="rightBrac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88500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while</a:t>
            </a:r>
            <a:endParaRPr lang="en-US"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517104" y="1196752"/>
            <a:ext cx="8229600" cy="25202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PT" sz="2400" b="1" dirty="0" smtClean="0">
                <a:solidFill>
                  <a:schemeClr val="bg1">
                    <a:lumMod val="65000"/>
                  </a:schemeClr>
                </a:solidFill>
                <a:latin typeface="Courier New" panose="02070309020205020404" pitchFamily="49" charset="0"/>
                <a:cs typeface="Courier New" panose="02070309020205020404" pitchFamily="49" charset="0"/>
              </a:rPr>
              <a:t>enquanto </a:t>
            </a:r>
            <a:r>
              <a:rPr lang="pt-PT" sz="2400" dirty="0" smtClean="0">
                <a:solidFill>
                  <a:schemeClr val="bg1">
                    <a:lumMod val="65000"/>
                  </a:schemeClr>
                </a:solidFill>
                <a:latin typeface="Courier New" panose="02070309020205020404" pitchFamily="49" charset="0"/>
                <a:cs typeface="Courier New" panose="02070309020205020404" pitchFamily="49" charset="0"/>
              </a:rPr>
              <a:t>condição de paragem</a:t>
            </a:r>
          </a:p>
          <a:p>
            <a:pPr marL="0" indent="0">
              <a:buFont typeface="Arial" panose="020B0604020202020204" pitchFamily="34" charset="0"/>
              <a:buNone/>
            </a:pPr>
            <a:r>
              <a:rPr lang="pt-PT" sz="2400" dirty="0" smtClean="0">
                <a:solidFill>
                  <a:schemeClr val="bg1">
                    <a:lumMod val="65000"/>
                  </a:schemeClr>
                </a:solidFill>
                <a:latin typeface="Courier New" panose="02070309020205020404" pitchFamily="49" charset="0"/>
                <a:cs typeface="Courier New" panose="02070309020205020404" pitchFamily="49" charset="0"/>
              </a:rPr>
              <a:t>         verdadeira:</a:t>
            </a:r>
          </a:p>
          <a:p>
            <a:pPr marL="0" indent="0">
              <a:buFont typeface="Arial" panose="020B0604020202020204" pitchFamily="34" charset="0"/>
              <a:buNone/>
            </a:pPr>
            <a:r>
              <a:rPr lang="pt-PT" sz="2400" b="1" dirty="0" smtClean="0">
                <a:solidFill>
                  <a:schemeClr val="bg1">
                    <a:lumMod val="65000"/>
                  </a:schemeClr>
                </a:solidFill>
                <a:latin typeface="Courier New" panose="02070309020205020404" pitchFamily="49" charset="0"/>
                <a:cs typeface="Courier New" panose="02070309020205020404" pitchFamily="49" charset="0"/>
              </a:rPr>
              <a:t>    instrução 1</a:t>
            </a:r>
          </a:p>
          <a:p>
            <a:pPr marL="0" indent="0">
              <a:buFont typeface="Arial" panose="020B0604020202020204" pitchFamily="34" charset="0"/>
              <a:buNone/>
            </a:pPr>
            <a:r>
              <a:rPr lang="pt-PT" sz="2400" b="1" dirty="0" smtClean="0">
                <a:solidFill>
                  <a:schemeClr val="bg1">
                    <a:lumMod val="65000"/>
                  </a:schemeClr>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pt-PT" sz="2400" b="1" dirty="0" smtClean="0">
                <a:solidFill>
                  <a:schemeClr val="bg1">
                    <a:lumMod val="65000"/>
                  </a:schemeClr>
                </a:solidFill>
                <a:latin typeface="Courier New" panose="02070309020205020404" pitchFamily="49" charset="0"/>
                <a:cs typeface="Courier New" panose="02070309020205020404" pitchFamily="49" charset="0"/>
              </a:rPr>
              <a:t>    instrução N</a:t>
            </a:r>
          </a:p>
        </p:txBody>
      </p:sp>
      <p:sp>
        <p:nvSpPr>
          <p:cNvPr id="4" name="Content Placeholder 2"/>
          <p:cNvSpPr>
            <a:spLocks noGrp="1"/>
          </p:cNvSpPr>
          <p:nvPr>
            <p:ph idx="1"/>
          </p:nvPr>
        </p:nvSpPr>
        <p:spPr>
          <a:xfrm>
            <a:off x="395536" y="3861048"/>
            <a:ext cx="8229600" cy="2520280"/>
          </a:xfrm>
        </p:spPr>
        <p:txBody>
          <a:bodyPr/>
          <a:lstStyle/>
          <a:p>
            <a:pPr marL="0" indent="0">
              <a:buNone/>
            </a:pPr>
            <a:r>
              <a:rPr lang="pt-PT" b="1" dirty="0" smtClean="0">
                <a:latin typeface="Courier New" panose="02070309020205020404" pitchFamily="49" charset="0"/>
                <a:cs typeface="Courier New" panose="02070309020205020404" pitchFamily="49" charset="0"/>
              </a:rPr>
              <a:t>while </a:t>
            </a:r>
            <a:r>
              <a:rPr lang="pt-PT" dirty="0" smtClean="0">
                <a:latin typeface="Courier New" panose="02070309020205020404" pitchFamily="49" charset="0"/>
                <a:cs typeface="Courier New" panose="02070309020205020404" pitchFamily="49" charset="0"/>
              </a:rPr>
              <a:t>condição_verdadeira</a:t>
            </a:r>
            <a:r>
              <a:rPr lang="pt-PT" b="1" dirty="0" smtClean="0">
                <a:latin typeface="Courier New" panose="02070309020205020404" pitchFamily="49" charset="0"/>
                <a:cs typeface="Courier New" panose="02070309020205020404" pitchFamily="49" charset="0"/>
              </a:rPr>
              <a:t>:</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instr1</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a:t>
            </a:r>
          </a:p>
          <a:p>
            <a:pPr marL="0" indent="0">
              <a:buNone/>
            </a:pPr>
            <a:r>
              <a:rPr lang="pt-PT" b="1" dirty="0" smtClean="0">
                <a:latin typeface="Courier New" panose="02070309020205020404" pitchFamily="49" charset="0"/>
                <a:cs typeface="Courier New" panose="02070309020205020404" pitchFamily="49" charset="0"/>
              </a:rPr>
              <a:t>    instrN</a:t>
            </a:r>
          </a:p>
        </p:txBody>
      </p:sp>
    </p:spTree>
    <p:extLst>
      <p:ext uri="{BB962C8B-B14F-4D97-AF65-F5344CB8AC3E}">
        <p14:creationId xmlns:p14="http://schemas.microsoft.com/office/powerpoint/2010/main" val="17502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Exemplo</a:t>
            </a:r>
            <a:endParaRPr lang="en-US" dirty="0"/>
          </a:p>
        </p:txBody>
      </p:sp>
      <p:sp>
        <p:nvSpPr>
          <p:cNvPr id="3" name="Content Placeholder 2"/>
          <p:cNvSpPr>
            <a:spLocks noGrp="1"/>
          </p:cNvSpPr>
          <p:nvPr>
            <p:ph idx="1"/>
          </p:nvPr>
        </p:nvSpPr>
        <p:spPr>
          <a:xfrm>
            <a:off x="467544" y="2492896"/>
            <a:ext cx="8229600" cy="2980928"/>
          </a:xfrm>
        </p:spPr>
        <p:txBody>
          <a:bodyPr/>
          <a:lstStyle/>
          <a:p>
            <a:pPr marL="0" indent="0">
              <a:buNone/>
            </a:pPr>
            <a:r>
              <a:rPr lang="pt-PT" b="1" dirty="0" smtClean="0">
                <a:latin typeface="Courier New" panose="02070309020205020404" pitchFamily="49" charset="0"/>
                <a:cs typeface="Courier New" panose="02070309020205020404" pitchFamily="49" charset="0"/>
              </a:rPr>
              <a:t>i = 0</a:t>
            </a:r>
          </a:p>
          <a:p>
            <a:pPr marL="0" indent="0">
              <a:buNone/>
            </a:pPr>
            <a:r>
              <a:rPr lang="pt-PT" b="1" dirty="0" smtClean="0">
                <a:latin typeface="Courier New" panose="02070309020205020404" pitchFamily="49" charset="0"/>
                <a:cs typeface="Courier New" panose="02070309020205020404" pitchFamily="49" charset="0"/>
              </a:rPr>
              <a:t>while i &lt; 10:</a:t>
            </a:r>
          </a:p>
          <a:p>
            <a:pPr marL="0" indent="0">
              <a:buNone/>
            </a:pPr>
            <a:r>
              <a:rPr lang="pt-PT" b="1" dirty="0" smtClean="0">
                <a:latin typeface="Courier New" panose="02070309020205020404" pitchFamily="49" charset="0"/>
                <a:cs typeface="Courier New" panose="02070309020205020404" pitchFamily="49" charset="0"/>
              </a:rPr>
              <a:t>    mostrar( i )</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i = i + 1</a:t>
            </a:r>
          </a:p>
        </p:txBody>
      </p:sp>
      <p:sp>
        <p:nvSpPr>
          <p:cNvPr id="5" name="TextBox 4"/>
          <p:cNvSpPr txBox="1"/>
          <p:nvPr/>
        </p:nvSpPr>
        <p:spPr>
          <a:xfrm>
            <a:off x="467544" y="1609636"/>
            <a:ext cx="8208912" cy="523220"/>
          </a:xfrm>
          <a:prstGeom prst="rect">
            <a:avLst/>
          </a:prstGeom>
          <a:noFill/>
          <a:ln w="28575">
            <a:solidFill>
              <a:schemeClr val="bg1">
                <a:lumMod val="95000"/>
              </a:schemeClr>
            </a:solidFill>
            <a:prstDash val="dash"/>
          </a:ln>
        </p:spPr>
        <p:txBody>
          <a:bodyPr wrap="square" rtlCol="0">
            <a:spAutoFit/>
          </a:bodyPr>
          <a:lstStyle/>
          <a:p>
            <a:r>
              <a:rPr lang="pt-PT" sz="2800" dirty="0" smtClean="0">
                <a:solidFill>
                  <a:schemeClr val="bg1">
                    <a:lumMod val="95000"/>
                  </a:schemeClr>
                </a:solidFill>
              </a:rPr>
              <a:t>Objetivo: mostrar os primeiros 10 números.</a:t>
            </a:r>
            <a:endParaRPr lang="en-US" sz="2800" dirty="0">
              <a:solidFill>
                <a:schemeClr val="bg1">
                  <a:lumMod val="95000"/>
                </a:schemeClr>
              </a:solidFill>
            </a:endParaRPr>
          </a:p>
        </p:txBody>
      </p:sp>
    </p:spTree>
    <p:extLst>
      <p:ext uri="{BB962C8B-B14F-4D97-AF65-F5344CB8AC3E}">
        <p14:creationId xmlns:p14="http://schemas.microsoft.com/office/powerpoint/2010/main" val="20356095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Exercício</a:t>
            </a:r>
            <a:endParaRPr lang="en-US" dirty="0"/>
          </a:p>
        </p:txBody>
      </p:sp>
      <p:sp>
        <p:nvSpPr>
          <p:cNvPr id="3" name="Content Placeholder 2"/>
          <p:cNvSpPr>
            <a:spLocks noGrp="1"/>
          </p:cNvSpPr>
          <p:nvPr>
            <p:ph idx="1"/>
          </p:nvPr>
        </p:nvSpPr>
        <p:spPr>
          <a:xfrm>
            <a:off x="457200" y="2896344"/>
            <a:ext cx="8229600" cy="2980928"/>
          </a:xfrm>
        </p:spPr>
        <p:txBody>
          <a:bodyPr/>
          <a:lstStyle/>
          <a:p>
            <a:pPr marL="0" indent="0">
              <a:buNone/>
            </a:pPr>
            <a:r>
              <a:rPr lang="pt-PT" b="1" dirty="0" smtClean="0">
                <a:latin typeface="Courier New" panose="02070309020205020404" pitchFamily="49" charset="0"/>
                <a:cs typeface="Courier New" panose="02070309020205020404" pitchFamily="49" charset="0"/>
              </a:rPr>
              <a:t>j = 0</a:t>
            </a:r>
          </a:p>
          <a:p>
            <a:pPr marL="0" indent="0">
              <a:buNone/>
            </a:pPr>
            <a:r>
              <a:rPr lang="pt-PT" b="1" dirty="0" smtClean="0">
                <a:latin typeface="Courier New" panose="02070309020205020404" pitchFamily="49" charset="0"/>
                <a:cs typeface="Courier New" panose="02070309020205020404" pitchFamily="49" charset="0"/>
              </a:rPr>
              <a:t>X = ?</a:t>
            </a:r>
          </a:p>
          <a:p>
            <a:pPr marL="0" indent="0">
              <a:buNone/>
            </a:pPr>
            <a:r>
              <a:rPr lang="pt-PT" b="1" dirty="0" smtClean="0">
                <a:latin typeface="Courier New" panose="02070309020205020404" pitchFamily="49" charset="0"/>
                <a:cs typeface="Courier New" panose="02070309020205020404" pitchFamily="49" charset="0"/>
              </a:rPr>
              <a:t>while j &lt; X:</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intrução1</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j = j + 2</a:t>
            </a:r>
          </a:p>
        </p:txBody>
      </p:sp>
      <p:sp>
        <p:nvSpPr>
          <p:cNvPr id="5" name="TextBox 4"/>
          <p:cNvSpPr txBox="1"/>
          <p:nvPr/>
        </p:nvSpPr>
        <p:spPr>
          <a:xfrm>
            <a:off x="467544" y="1609636"/>
            <a:ext cx="8208912" cy="954107"/>
          </a:xfrm>
          <a:prstGeom prst="rect">
            <a:avLst/>
          </a:prstGeom>
          <a:noFill/>
          <a:ln w="28575">
            <a:solidFill>
              <a:schemeClr val="bg1">
                <a:lumMod val="95000"/>
              </a:schemeClr>
            </a:solidFill>
            <a:prstDash val="dash"/>
          </a:ln>
        </p:spPr>
        <p:txBody>
          <a:bodyPr wrap="square" rtlCol="0">
            <a:spAutoFit/>
          </a:bodyPr>
          <a:lstStyle/>
          <a:p>
            <a:r>
              <a:rPr lang="pt-PT" sz="2800" dirty="0" smtClean="0">
                <a:solidFill>
                  <a:schemeClr val="bg1">
                    <a:lumMod val="95000"/>
                  </a:schemeClr>
                </a:solidFill>
              </a:rPr>
              <a:t>Objetivo: qual o valor de </a:t>
            </a:r>
            <a:r>
              <a:rPr lang="pt-PT" sz="2800" dirty="0" smtClean="0">
                <a:solidFill>
                  <a:schemeClr val="bg1">
                    <a:lumMod val="95000"/>
                  </a:schemeClr>
                </a:solidFill>
                <a:latin typeface="Courier New" panose="02070309020205020404" pitchFamily="49" charset="0"/>
                <a:cs typeface="Courier New" panose="02070309020205020404" pitchFamily="49" charset="0"/>
              </a:rPr>
              <a:t>X</a:t>
            </a:r>
            <a:r>
              <a:rPr lang="pt-PT" sz="2800" dirty="0" smtClean="0">
                <a:solidFill>
                  <a:schemeClr val="bg1">
                    <a:lumMod val="95000"/>
                  </a:schemeClr>
                </a:solidFill>
              </a:rPr>
              <a:t> para que a </a:t>
            </a:r>
            <a:r>
              <a:rPr lang="pt-PT" sz="2800" dirty="0" smtClean="0">
                <a:solidFill>
                  <a:schemeClr val="bg1">
                    <a:lumMod val="95000"/>
                  </a:schemeClr>
                </a:solidFill>
                <a:latin typeface="Courier New" panose="02070309020205020404" pitchFamily="49" charset="0"/>
                <a:cs typeface="Courier New" panose="02070309020205020404" pitchFamily="49" charset="0"/>
              </a:rPr>
              <a:t>intrução1</a:t>
            </a:r>
            <a:r>
              <a:rPr lang="pt-PT" sz="2800" dirty="0" smtClean="0">
                <a:solidFill>
                  <a:schemeClr val="bg1">
                    <a:lumMod val="95000"/>
                  </a:schemeClr>
                </a:solidFill>
              </a:rPr>
              <a:t> seja executada 10 vezes?</a:t>
            </a:r>
            <a:endParaRPr lang="en-US" sz="2800" dirty="0">
              <a:solidFill>
                <a:schemeClr val="bg1">
                  <a:lumMod val="95000"/>
                </a:schemeClr>
              </a:solidFill>
            </a:endParaRPr>
          </a:p>
        </p:txBody>
      </p:sp>
    </p:spTree>
    <p:extLst>
      <p:ext uri="{BB962C8B-B14F-4D97-AF65-F5344CB8AC3E}">
        <p14:creationId xmlns:p14="http://schemas.microsoft.com/office/powerpoint/2010/main" val="2117383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Objetivos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pt-PT" dirty="0" smtClean="0"/>
              <a:t>No final da sessão os formandos estarão aptos a:</a:t>
            </a:r>
          </a:p>
          <a:p>
            <a:endParaRPr lang="pt-PT" dirty="0" smtClean="0"/>
          </a:p>
          <a:p>
            <a:r>
              <a:rPr lang="pt-PT" dirty="0" smtClean="0"/>
              <a:t>Definir o que é um ciclo (em geral e na programação)</a:t>
            </a:r>
          </a:p>
          <a:p>
            <a:endParaRPr lang="pt-PT" dirty="0" smtClean="0"/>
          </a:p>
          <a:p>
            <a:r>
              <a:rPr lang="pt-PT" dirty="0" smtClean="0"/>
              <a:t>Identificar ciclos no quotidiano</a:t>
            </a:r>
          </a:p>
          <a:p>
            <a:endParaRPr lang="pt-PT" dirty="0" smtClean="0"/>
          </a:p>
          <a:p>
            <a:r>
              <a:rPr lang="pt-PT" dirty="0" smtClean="0"/>
              <a:t>Usar o ciclo </a:t>
            </a:r>
            <a:r>
              <a:rPr lang="pt-PT" dirty="0" smtClean="0">
                <a:latin typeface="Courier New" panose="02070309020205020404" pitchFamily="49" charset="0"/>
                <a:cs typeface="Courier New" panose="02070309020205020404" pitchFamily="49" charset="0"/>
              </a:rPr>
              <a:t>while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6131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148" y="2420888"/>
            <a:ext cx="8585348" cy="4248472"/>
          </a:xfrm>
        </p:spPr>
        <p:txBody>
          <a:bodyPr>
            <a:normAutofit/>
          </a:bodyPr>
          <a:lstStyle/>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pip = “pip.pdf”</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anexos = [“questionario.pdf”,</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          “aval_formativa.pdf”,</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          “observacao.pdf”]</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local = [16,15,14]</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i = 0</a:t>
            </a:r>
          </a:p>
          <a:p>
            <a:pPr marL="0" indent="0">
              <a:buNone/>
            </a:pPr>
            <a:r>
              <a:rPr lang="pt-PT" sz="2400" dirty="0" smtClean="0">
                <a:solidFill>
                  <a:schemeClr val="bg1">
                    <a:lumMod val="50000"/>
                  </a:schemeClr>
                </a:solidFill>
                <a:latin typeface="Courier New" panose="02070309020205020404" pitchFamily="49" charset="0"/>
                <a:cs typeface="Courier New" panose="02070309020205020404" pitchFamily="49" charset="0"/>
              </a:rPr>
              <a:t>while i &lt; len(anexos):</a:t>
            </a:r>
          </a:p>
          <a:p>
            <a:pPr marL="0" indent="0">
              <a:buNone/>
            </a:pPr>
            <a:r>
              <a:rPr lang="pt-PT" sz="2400" dirty="0">
                <a:solidFill>
                  <a:schemeClr val="bg1">
                    <a:lumMod val="50000"/>
                  </a:schemeClr>
                </a:solidFill>
                <a:latin typeface="Courier New" panose="02070309020205020404" pitchFamily="49" charset="0"/>
                <a:cs typeface="Courier New" panose="02070309020205020404" pitchFamily="49" charset="0"/>
              </a:rPr>
              <a:t> </a:t>
            </a:r>
            <a:r>
              <a:rPr lang="pt-PT" sz="2400" dirty="0" smtClean="0">
                <a:solidFill>
                  <a:schemeClr val="bg1">
                    <a:lumMod val="50000"/>
                  </a:schemeClr>
                </a:solidFill>
                <a:latin typeface="Courier New" panose="02070309020205020404" pitchFamily="49" charset="0"/>
                <a:cs typeface="Courier New" panose="02070309020205020404" pitchFamily="49" charset="0"/>
              </a:rPr>
              <a:t>   pdftools.insert(pip, anexos[i], local[i])</a:t>
            </a:r>
          </a:p>
          <a:p>
            <a:pPr marL="0" indent="0">
              <a:buNone/>
            </a:pPr>
            <a:r>
              <a:rPr lang="pt-PT" sz="2400" dirty="0">
                <a:solidFill>
                  <a:schemeClr val="bg1">
                    <a:lumMod val="50000"/>
                  </a:schemeClr>
                </a:solidFill>
                <a:latin typeface="Courier New" panose="02070309020205020404" pitchFamily="49" charset="0"/>
                <a:cs typeface="Courier New" panose="02070309020205020404" pitchFamily="49" charset="0"/>
              </a:rPr>
              <a:t> </a:t>
            </a:r>
            <a:r>
              <a:rPr lang="pt-PT" sz="2400" dirty="0" smtClean="0">
                <a:solidFill>
                  <a:schemeClr val="bg1">
                    <a:lumMod val="50000"/>
                  </a:schemeClr>
                </a:solidFill>
                <a:latin typeface="Courier New" panose="02070309020205020404" pitchFamily="49" charset="0"/>
                <a:cs typeface="Courier New" panose="02070309020205020404" pitchFamily="49" charset="0"/>
              </a:rPr>
              <a:t>   i = i + 1</a:t>
            </a:r>
          </a:p>
        </p:txBody>
      </p:sp>
      <p:sp>
        <p:nvSpPr>
          <p:cNvPr id="6" name="Title 1"/>
          <p:cNvSpPr>
            <a:spLocks noGrp="1"/>
          </p:cNvSpPr>
          <p:nvPr>
            <p:ph type="title"/>
          </p:nvPr>
        </p:nvSpPr>
        <p:spPr>
          <a:xfrm>
            <a:off x="467544" y="0"/>
            <a:ext cx="8229600" cy="1143000"/>
          </a:xfrm>
        </p:spPr>
        <p:txBody>
          <a:bodyPr/>
          <a:lstStyle/>
          <a:p>
            <a:r>
              <a:rPr lang="pt-PT" dirty="0" smtClean="0"/>
              <a:t>Exemplo real</a:t>
            </a:r>
            <a:endParaRPr lang="en-US" dirty="0"/>
          </a:p>
        </p:txBody>
      </p:sp>
      <p:sp>
        <p:nvSpPr>
          <p:cNvPr id="7" name="TextBox 6"/>
          <p:cNvSpPr txBox="1"/>
          <p:nvPr/>
        </p:nvSpPr>
        <p:spPr>
          <a:xfrm>
            <a:off x="467544" y="1070114"/>
            <a:ext cx="8208912" cy="954107"/>
          </a:xfrm>
          <a:prstGeom prst="rect">
            <a:avLst/>
          </a:prstGeom>
          <a:noFill/>
          <a:ln w="28575">
            <a:solidFill>
              <a:schemeClr val="bg1">
                <a:lumMod val="95000"/>
              </a:schemeClr>
            </a:solidFill>
            <a:prstDash val="dash"/>
          </a:ln>
        </p:spPr>
        <p:txBody>
          <a:bodyPr wrap="square" rtlCol="0">
            <a:spAutoFit/>
          </a:bodyPr>
          <a:lstStyle/>
          <a:p>
            <a:r>
              <a:rPr lang="pt-PT" sz="2800" dirty="0" smtClean="0">
                <a:solidFill>
                  <a:schemeClr val="bg1">
                    <a:lumMod val="95000"/>
                  </a:schemeClr>
                </a:solidFill>
              </a:rPr>
              <a:t>Objetivo:  adicionar os anexos ao ficheiro PDF final do PIP, nos sitios indicados.</a:t>
            </a:r>
            <a:endParaRPr lang="en-US" sz="2800" dirty="0">
              <a:solidFill>
                <a:schemeClr val="bg1">
                  <a:lumMod val="95000"/>
                </a:schemeClr>
              </a:solidFill>
            </a:endParaRPr>
          </a:p>
        </p:txBody>
      </p:sp>
    </p:spTree>
    <p:extLst>
      <p:ext uri="{BB962C8B-B14F-4D97-AF65-F5344CB8AC3E}">
        <p14:creationId xmlns:p14="http://schemas.microsoft.com/office/powerpoint/2010/main" val="26385683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44960"/>
            <a:ext cx="8585348" cy="4896544"/>
          </a:xfrm>
        </p:spPr>
        <p:txBody>
          <a:bodyPr>
            <a:normAutofit/>
          </a:bodyPr>
          <a:lstStyle/>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pip = “pip.pdf”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anexos = [“questionario.pdf”,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“aval_formativa.pdf”,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“observacao.pdf”]</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local = [16,15,14]</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i = 0</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while i &lt; len(anexos):</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pdftools.insert(pip, anexos[i], local[i])</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i = i + 1</a:t>
            </a:r>
          </a:p>
        </p:txBody>
      </p:sp>
      <p:sp>
        <p:nvSpPr>
          <p:cNvPr id="4" name="Rectangle 3"/>
          <p:cNvSpPr/>
          <p:nvPr/>
        </p:nvSpPr>
        <p:spPr>
          <a:xfrm>
            <a:off x="395536" y="944960"/>
            <a:ext cx="5904656" cy="1728192"/>
          </a:xfrm>
          <a:prstGeom prst="rect">
            <a:avLst/>
          </a:prstGeom>
          <a:noFill/>
          <a:ln w="381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p:cNvSpPr/>
          <p:nvPr/>
        </p:nvSpPr>
        <p:spPr>
          <a:xfrm>
            <a:off x="2348136" y="38324"/>
            <a:ext cx="4536504" cy="798388"/>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Nome dos ficheiros a utilizar.</a:t>
            </a:r>
            <a:endParaRPr lang="en-US" sz="2400" dirty="0">
              <a:solidFill>
                <a:schemeClr val="bg1">
                  <a:lumMod val="95000"/>
                </a:schemeClr>
              </a:solidFill>
            </a:endParaRPr>
          </a:p>
        </p:txBody>
      </p:sp>
      <p:sp>
        <p:nvSpPr>
          <p:cNvPr id="18" name="Freeform 17"/>
          <p:cNvSpPr/>
          <p:nvPr/>
        </p:nvSpPr>
        <p:spPr>
          <a:xfrm>
            <a:off x="1979712" y="700484"/>
            <a:ext cx="1152128" cy="244475"/>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027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44960"/>
            <a:ext cx="8585348" cy="4896544"/>
          </a:xfrm>
        </p:spPr>
        <p:txBody>
          <a:bodyPr>
            <a:normAutofit/>
          </a:bodyPr>
          <a:lstStyle/>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pip = “pip.pdf”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anexos = [“questionario.pdf”,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“aval_formativa.pdf”,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“observacao.pdf”]</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local = [16,15,14]</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i = 0</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while i &lt; len(anexos):</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pdftools.insert(pip, anexos[i], local[i])</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i = i + 1</a:t>
            </a:r>
          </a:p>
        </p:txBody>
      </p:sp>
      <p:sp>
        <p:nvSpPr>
          <p:cNvPr id="4" name="Rectangle 3"/>
          <p:cNvSpPr/>
          <p:nvPr/>
        </p:nvSpPr>
        <p:spPr>
          <a:xfrm>
            <a:off x="395536" y="944960"/>
            <a:ext cx="5904656" cy="1728192"/>
          </a:xfrm>
          <a:prstGeom prst="rect">
            <a:avLst/>
          </a:prstGeom>
          <a:noFill/>
          <a:ln w="381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6762025" y="944960"/>
            <a:ext cx="2099654" cy="1584176"/>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Local onde inserir cada anexo.</a:t>
            </a:r>
            <a:endParaRPr lang="en-US" sz="2400" dirty="0">
              <a:solidFill>
                <a:schemeClr val="bg1">
                  <a:lumMod val="95000"/>
                </a:schemeClr>
              </a:solidFill>
            </a:endParaRPr>
          </a:p>
        </p:txBody>
      </p:sp>
      <p:sp>
        <p:nvSpPr>
          <p:cNvPr id="9" name="Rectangle 8"/>
          <p:cNvSpPr/>
          <p:nvPr/>
        </p:nvSpPr>
        <p:spPr>
          <a:xfrm>
            <a:off x="2348136" y="38324"/>
            <a:ext cx="4536504" cy="798388"/>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Nome dos ficheiros a utilizar.</a:t>
            </a:r>
            <a:endParaRPr lang="en-US" sz="2400" dirty="0">
              <a:solidFill>
                <a:schemeClr val="bg1">
                  <a:lumMod val="95000"/>
                </a:schemeClr>
              </a:solidFill>
            </a:endParaRPr>
          </a:p>
        </p:txBody>
      </p:sp>
      <p:sp>
        <p:nvSpPr>
          <p:cNvPr id="10" name="Rectangle 9"/>
          <p:cNvSpPr/>
          <p:nvPr/>
        </p:nvSpPr>
        <p:spPr>
          <a:xfrm>
            <a:off x="395536" y="3124436"/>
            <a:ext cx="5904656" cy="639688"/>
          </a:xfrm>
          <a:prstGeom prst="rect">
            <a:avLst/>
          </a:prstGeom>
          <a:no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Freeform 15"/>
          <p:cNvSpPr/>
          <p:nvPr/>
        </p:nvSpPr>
        <p:spPr>
          <a:xfrm>
            <a:off x="6299200" y="2482900"/>
            <a:ext cx="1041400" cy="977900"/>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chemeClr val="accent6">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979712" y="700484"/>
            <a:ext cx="1152128" cy="244475"/>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46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44960"/>
            <a:ext cx="8585348" cy="4896544"/>
          </a:xfrm>
        </p:spPr>
        <p:txBody>
          <a:bodyPr>
            <a:normAutofit/>
          </a:bodyPr>
          <a:lstStyle/>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pip = “pip.pdf”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anexos = [“questionario.pdf”,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“aval_formativa.pdf”,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“observacao.pdf”]</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local = [16,15,14]</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i = 0</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while i &lt; len(anexos):</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pdftools.insert(pip, anexos[i], local[i])</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i = i + 1</a:t>
            </a:r>
          </a:p>
        </p:txBody>
      </p:sp>
      <p:sp>
        <p:nvSpPr>
          <p:cNvPr id="4" name="Rectangle 3"/>
          <p:cNvSpPr/>
          <p:nvPr/>
        </p:nvSpPr>
        <p:spPr>
          <a:xfrm>
            <a:off x="395536" y="944960"/>
            <a:ext cx="5904656" cy="1728192"/>
          </a:xfrm>
          <a:prstGeom prst="rect">
            <a:avLst/>
          </a:prstGeom>
          <a:noFill/>
          <a:ln w="381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6762025" y="944960"/>
            <a:ext cx="2099654" cy="1584176"/>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Local onde inserir cada anexo.</a:t>
            </a:r>
            <a:endParaRPr lang="en-US" sz="2400" dirty="0">
              <a:solidFill>
                <a:schemeClr val="bg1">
                  <a:lumMod val="95000"/>
                </a:schemeClr>
              </a:solidFill>
            </a:endParaRPr>
          </a:p>
        </p:txBody>
      </p:sp>
      <p:sp>
        <p:nvSpPr>
          <p:cNvPr id="9" name="Rectangle 8"/>
          <p:cNvSpPr/>
          <p:nvPr/>
        </p:nvSpPr>
        <p:spPr>
          <a:xfrm>
            <a:off x="2348136" y="38324"/>
            <a:ext cx="4536504" cy="798388"/>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Nome dos ficheiros a utilizar.</a:t>
            </a:r>
            <a:endParaRPr lang="en-US" sz="2400" dirty="0">
              <a:solidFill>
                <a:schemeClr val="bg1">
                  <a:lumMod val="95000"/>
                </a:schemeClr>
              </a:solidFill>
            </a:endParaRPr>
          </a:p>
        </p:txBody>
      </p:sp>
      <p:sp>
        <p:nvSpPr>
          <p:cNvPr id="10" name="Rectangle 9"/>
          <p:cNvSpPr/>
          <p:nvPr/>
        </p:nvSpPr>
        <p:spPr>
          <a:xfrm>
            <a:off x="395536" y="3124436"/>
            <a:ext cx="5904656" cy="639688"/>
          </a:xfrm>
          <a:prstGeom prst="rect">
            <a:avLst/>
          </a:prstGeom>
          <a:no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267744" y="4424214"/>
            <a:ext cx="2088232" cy="434702"/>
          </a:xfrm>
          <a:prstGeom prst="rect">
            <a:avLst/>
          </a:prstGeom>
          <a:noFill/>
          <a:ln w="38100">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6679356" y="3124436"/>
            <a:ext cx="2664296" cy="1584176"/>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Número de elementos da lista </a:t>
            </a:r>
            <a:r>
              <a:rPr lang="pt-PT" sz="2400" dirty="0" smtClean="0">
                <a:solidFill>
                  <a:schemeClr val="bg1">
                    <a:lumMod val="95000"/>
                  </a:schemeClr>
                </a:solidFill>
                <a:latin typeface="Courier New" panose="02070309020205020404" pitchFamily="49" charset="0"/>
                <a:cs typeface="Courier New" panose="02070309020205020404" pitchFamily="49" charset="0"/>
              </a:rPr>
              <a:t>anexos</a:t>
            </a:r>
            <a:r>
              <a:rPr lang="pt-PT" sz="2400" dirty="0" smtClean="0">
                <a:solidFill>
                  <a:schemeClr val="bg1">
                    <a:lumMod val="95000"/>
                  </a:schemeClr>
                </a:solidFill>
              </a:rPr>
              <a:t>.</a:t>
            </a:r>
            <a:endParaRPr lang="en-US" sz="2400" dirty="0">
              <a:solidFill>
                <a:schemeClr val="bg1">
                  <a:lumMod val="95000"/>
                </a:schemeClr>
              </a:solidFill>
            </a:endParaRPr>
          </a:p>
        </p:txBody>
      </p:sp>
      <p:sp>
        <p:nvSpPr>
          <p:cNvPr id="16" name="Freeform 15"/>
          <p:cNvSpPr/>
          <p:nvPr/>
        </p:nvSpPr>
        <p:spPr>
          <a:xfrm>
            <a:off x="6299200" y="2482900"/>
            <a:ext cx="1041400" cy="977900"/>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chemeClr val="accent6">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355976" y="4257328"/>
            <a:ext cx="2736304" cy="333772"/>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979712" y="700484"/>
            <a:ext cx="1152128" cy="244475"/>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726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44960"/>
            <a:ext cx="8585348" cy="4896544"/>
          </a:xfrm>
        </p:spPr>
        <p:txBody>
          <a:bodyPr>
            <a:normAutofit/>
          </a:bodyPr>
          <a:lstStyle/>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pip = “pip.pdf”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anexos = [“questionario.pdf”,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“aval_formativa.pdf”,</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          “observacao.pdf”]</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local = [16,15,14]</a:t>
            </a:r>
          </a:p>
          <a:p>
            <a:pPr marL="0" indent="0">
              <a:buNone/>
            </a:pPr>
            <a:endParaRPr lang="pt-PT" sz="2400" b="1" dirty="0" smtClean="0">
              <a:solidFill>
                <a:schemeClr val="bg1">
                  <a:lumMod val="75000"/>
                </a:schemeClr>
              </a:solidFill>
              <a:latin typeface="Courier New" panose="02070309020205020404" pitchFamily="49" charset="0"/>
              <a:cs typeface="Courier New" panose="02070309020205020404" pitchFamily="49" charset="0"/>
            </a:endParaRP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i = 0</a:t>
            </a:r>
          </a:p>
          <a:p>
            <a:pPr marL="0" indent="0">
              <a:buNone/>
            </a:pPr>
            <a:r>
              <a:rPr lang="pt-PT" sz="2400" b="1" dirty="0" smtClean="0">
                <a:solidFill>
                  <a:schemeClr val="bg1">
                    <a:lumMod val="75000"/>
                  </a:schemeClr>
                </a:solidFill>
                <a:latin typeface="Courier New" panose="02070309020205020404" pitchFamily="49" charset="0"/>
                <a:cs typeface="Courier New" panose="02070309020205020404" pitchFamily="49" charset="0"/>
              </a:rPr>
              <a:t>while i &lt; len(anexos):</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pdftools.insert(pip, anexos[i], local[i])</a:t>
            </a:r>
          </a:p>
          <a:p>
            <a:pPr marL="0" indent="0">
              <a:buNone/>
            </a:pPr>
            <a:r>
              <a:rPr lang="pt-PT" sz="2400" b="1" dirty="0">
                <a:solidFill>
                  <a:schemeClr val="bg1">
                    <a:lumMod val="75000"/>
                  </a:schemeClr>
                </a:solidFill>
                <a:latin typeface="Courier New" panose="02070309020205020404" pitchFamily="49" charset="0"/>
                <a:cs typeface="Courier New" panose="02070309020205020404" pitchFamily="49" charset="0"/>
              </a:rPr>
              <a:t> </a:t>
            </a:r>
            <a:r>
              <a:rPr lang="pt-PT" sz="2400" b="1" dirty="0" smtClean="0">
                <a:solidFill>
                  <a:schemeClr val="bg1">
                    <a:lumMod val="75000"/>
                  </a:schemeClr>
                </a:solidFill>
                <a:latin typeface="Courier New" panose="02070309020205020404" pitchFamily="49" charset="0"/>
                <a:cs typeface="Courier New" panose="02070309020205020404" pitchFamily="49" charset="0"/>
              </a:rPr>
              <a:t>   i = i + 1</a:t>
            </a:r>
          </a:p>
        </p:txBody>
      </p:sp>
      <p:sp>
        <p:nvSpPr>
          <p:cNvPr id="4" name="Rectangle 3"/>
          <p:cNvSpPr/>
          <p:nvPr/>
        </p:nvSpPr>
        <p:spPr>
          <a:xfrm>
            <a:off x="395536" y="944960"/>
            <a:ext cx="5904656" cy="1728192"/>
          </a:xfrm>
          <a:prstGeom prst="rect">
            <a:avLst/>
          </a:prstGeom>
          <a:noFill/>
          <a:ln w="38100">
            <a:solidFill>
              <a:srgbClr val="92D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p:cNvSpPr/>
          <p:nvPr/>
        </p:nvSpPr>
        <p:spPr>
          <a:xfrm>
            <a:off x="6762025" y="944960"/>
            <a:ext cx="2099654" cy="1584176"/>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Local onde inserir cada anexo.</a:t>
            </a:r>
            <a:endParaRPr lang="en-US" sz="2400" dirty="0">
              <a:solidFill>
                <a:schemeClr val="bg1">
                  <a:lumMod val="95000"/>
                </a:schemeClr>
              </a:solidFill>
            </a:endParaRPr>
          </a:p>
        </p:txBody>
      </p:sp>
      <p:sp>
        <p:nvSpPr>
          <p:cNvPr id="9" name="Rectangle 8"/>
          <p:cNvSpPr/>
          <p:nvPr/>
        </p:nvSpPr>
        <p:spPr>
          <a:xfrm>
            <a:off x="2348136" y="38324"/>
            <a:ext cx="4536504" cy="798388"/>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Nome dos ficheiros a utilizar.</a:t>
            </a:r>
            <a:endParaRPr lang="en-US" sz="2400" dirty="0">
              <a:solidFill>
                <a:schemeClr val="bg1">
                  <a:lumMod val="95000"/>
                </a:schemeClr>
              </a:solidFill>
            </a:endParaRPr>
          </a:p>
        </p:txBody>
      </p:sp>
      <p:sp>
        <p:nvSpPr>
          <p:cNvPr id="10" name="Rectangle 9"/>
          <p:cNvSpPr/>
          <p:nvPr/>
        </p:nvSpPr>
        <p:spPr>
          <a:xfrm>
            <a:off x="395536" y="3124436"/>
            <a:ext cx="5904656" cy="639688"/>
          </a:xfrm>
          <a:prstGeom prst="rect">
            <a:avLst/>
          </a:prstGeom>
          <a:noFill/>
          <a:ln w="38100">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p:cNvSpPr/>
          <p:nvPr/>
        </p:nvSpPr>
        <p:spPr>
          <a:xfrm>
            <a:off x="2267744" y="4424214"/>
            <a:ext cx="2088232" cy="434702"/>
          </a:xfrm>
          <a:prstGeom prst="rect">
            <a:avLst/>
          </a:prstGeom>
          <a:noFill/>
          <a:ln w="38100">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ectangle 11"/>
          <p:cNvSpPr/>
          <p:nvPr/>
        </p:nvSpPr>
        <p:spPr>
          <a:xfrm>
            <a:off x="1223627" y="4934992"/>
            <a:ext cx="7638051" cy="423664"/>
          </a:xfrm>
          <a:prstGeom prst="rect">
            <a:avLst/>
          </a:prstGeom>
          <a:noFill/>
          <a:ln w="38100">
            <a:solidFill>
              <a:srgbClr val="FFFF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p:cNvSpPr/>
          <p:nvPr/>
        </p:nvSpPr>
        <p:spPr>
          <a:xfrm>
            <a:off x="6679356" y="3124436"/>
            <a:ext cx="2664296" cy="1584176"/>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Número de elementos da lista </a:t>
            </a:r>
            <a:r>
              <a:rPr lang="pt-PT" sz="2400" dirty="0" smtClean="0">
                <a:solidFill>
                  <a:schemeClr val="bg1">
                    <a:lumMod val="95000"/>
                  </a:schemeClr>
                </a:solidFill>
                <a:latin typeface="Courier New" panose="02070309020205020404" pitchFamily="49" charset="0"/>
                <a:cs typeface="Courier New" panose="02070309020205020404" pitchFamily="49" charset="0"/>
              </a:rPr>
              <a:t>anexos</a:t>
            </a:r>
            <a:r>
              <a:rPr lang="pt-PT" sz="2400" dirty="0" smtClean="0">
                <a:solidFill>
                  <a:schemeClr val="bg1">
                    <a:lumMod val="95000"/>
                  </a:schemeClr>
                </a:solidFill>
              </a:rPr>
              <a:t>.</a:t>
            </a:r>
            <a:endParaRPr lang="en-US" sz="2400" dirty="0">
              <a:solidFill>
                <a:schemeClr val="bg1">
                  <a:lumMod val="95000"/>
                </a:schemeClr>
              </a:solidFill>
            </a:endParaRPr>
          </a:p>
        </p:txBody>
      </p:sp>
      <p:sp>
        <p:nvSpPr>
          <p:cNvPr id="16" name="Freeform 15"/>
          <p:cNvSpPr/>
          <p:nvPr/>
        </p:nvSpPr>
        <p:spPr>
          <a:xfrm>
            <a:off x="6299200" y="2482900"/>
            <a:ext cx="1041400" cy="977900"/>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chemeClr val="accent6">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355976" y="4257328"/>
            <a:ext cx="2736304" cy="333772"/>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00B0F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1979712" y="700484"/>
            <a:ext cx="1152128" cy="244475"/>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92D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55464" y="6027912"/>
            <a:ext cx="5660752" cy="798388"/>
          </a:xfrm>
          <a:prstGeom prst="rect">
            <a:avLst/>
          </a:prstGeom>
          <a:noFill/>
          <a:ln w="381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dirty="0" smtClean="0">
                <a:solidFill>
                  <a:schemeClr val="bg1">
                    <a:lumMod val="95000"/>
                  </a:schemeClr>
                </a:solidFill>
              </a:rPr>
              <a:t>Insere o </a:t>
            </a:r>
            <a:r>
              <a:rPr lang="pt-PT" sz="2400" dirty="0" smtClean="0">
                <a:solidFill>
                  <a:schemeClr val="bg1">
                    <a:lumMod val="95000"/>
                  </a:schemeClr>
                </a:solidFill>
                <a:latin typeface="Courier New" panose="02070309020205020404" pitchFamily="49" charset="0"/>
                <a:cs typeface="Courier New" panose="02070309020205020404" pitchFamily="49" charset="0"/>
              </a:rPr>
              <a:t>anexo[i]</a:t>
            </a:r>
            <a:r>
              <a:rPr lang="pt-PT" sz="2400" dirty="0" smtClean="0">
                <a:solidFill>
                  <a:schemeClr val="bg1">
                    <a:lumMod val="95000"/>
                  </a:schemeClr>
                </a:solidFill>
              </a:rPr>
              <a:t> na página </a:t>
            </a:r>
            <a:r>
              <a:rPr lang="pt-PT" sz="2400" dirty="0" smtClean="0">
                <a:solidFill>
                  <a:schemeClr val="bg1">
                    <a:lumMod val="95000"/>
                  </a:schemeClr>
                </a:solidFill>
                <a:latin typeface="Courier New" panose="02070309020205020404" pitchFamily="49" charset="0"/>
                <a:cs typeface="Courier New" panose="02070309020205020404" pitchFamily="49" charset="0"/>
              </a:rPr>
              <a:t>local[i]</a:t>
            </a:r>
            <a:r>
              <a:rPr lang="pt-PT" sz="2400" dirty="0" smtClean="0">
                <a:solidFill>
                  <a:schemeClr val="bg1">
                    <a:lumMod val="95000"/>
                  </a:schemeClr>
                </a:solidFill>
              </a:rPr>
              <a:t> do ficheiro </a:t>
            </a:r>
            <a:r>
              <a:rPr lang="pt-PT" sz="2400" dirty="0" smtClean="0">
                <a:solidFill>
                  <a:schemeClr val="bg1">
                    <a:lumMod val="95000"/>
                  </a:schemeClr>
                </a:solidFill>
                <a:latin typeface="Courier New" panose="02070309020205020404" pitchFamily="49" charset="0"/>
                <a:cs typeface="Courier New" panose="02070309020205020404" pitchFamily="49" charset="0"/>
              </a:rPr>
              <a:t>pip</a:t>
            </a:r>
            <a:r>
              <a:rPr lang="en-US" sz="2400" dirty="0" smtClean="0">
                <a:solidFill>
                  <a:schemeClr val="bg1">
                    <a:lumMod val="95000"/>
                  </a:schemeClr>
                </a:solidFill>
              </a:rPr>
              <a:t>.</a:t>
            </a:r>
            <a:endParaRPr lang="pt-PT" sz="2400" dirty="0">
              <a:solidFill>
                <a:schemeClr val="bg1">
                  <a:lumMod val="95000"/>
                </a:schemeClr>
              </a:solidFill>
            </a:endParaRPr>
          </a:p>
        </p:txBody>
      </p:sp>
      <p:sp>
        <p:nvSpPr>
          <p:cNvPr id="20" name="Freeform 19"/>
          <p:cNvSpPr/>
          <p:nvPr/>
        </p:nvSpPr>
        <p:spPr>
          <a:xfrm rot="11830037">
            <a:off x="4045731" y="5220965"/>
            <a:ext cx="764505" cy="940729"/>
          </a:xfrm>
          <a:custGeom>
            <a:avLst/>
            <a:gdLst>
              <a:gd name="connsiteX0" fmla="*/ 0 w 1041400"/>
              <a:gd name="connsiteY0" fmla="*/ 977900 h 977900"/>
              <a:gd name="connsiteX1" fmla="*/ 812800 w 1041400"/>
              <a:gd name="connsiteY1" fmla="*/ 469900 h 977900"/>
              <a:gd name="connsiteX2" fmla="*/ 1041400 w 1041400"/>
              <a:gd name="connsiteY2" fmla="*/ 0 h 977900"/>
            </a:gdLst>
            <a:ahLst/>
            <a:cxnLst>
              <a:cxn ang="0">
                <a:pos x="connsiteX0" y="connsiteY0"/>
              </a:cxn>
              <a:cxn ang="0">
                <a:pos x="connsiteX1" y="connsiteY1"/>
              </a:cxn>
              <a:cxn ang="0">
                <a:pos x="connsiteX2" y="connsiteY2"/>
              </a:cxn>
            </a:cxnLst>
            <a:rect l="l" t="t" r="r" b="b"/>
            <a:pathLst>
              <a:path w="1041400" h="977900">
                <a:moveTo>
                  <a:pt x="0" y="977900"/>
                </a:moveTo>
                <a:cubicBezTo>
                  <a:pt x="319616" y="805391"/>
                  <a:pt x="639233" y="632883"/>
                  <a:pt x="812800" y="469900"/>
                </a:cubicBezTo>
                <a:cubicBezTo>
                  <a:pt x="986367" y="306917"/>
                  <a:pt x="1013883" y="153458"/>
                  <a:pt x="1041400" y="0"/>
                </a:cubicBezTo>
              </a:path>
            </a:pathLst>
          </a:custGeom>
          <a:noFill/>
          <a:ln w="381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8328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Resumo</a:t>
            </a:r>
            <a:endParaRPr lang="en-US" dirty="0"/>
          </a:p>
        </p:txBody>
      </p:sp>
      <p:sp>
        <p:nvSpPr>
          <p:cNvPr id="3" name="Content Placeholder 2"/>
          <p:cNvSpPr>
            <a:spLocks noGrp="1"/>
          </p:cNvSpPr>
          <p:nvPr>
            <p:ph idx="1"/>
          </p:nvPr>
        </p:nvSpPr>
        <p:spPr/>
        <p:txBody>
          <a:bodyPr/>
          <a:lstStyle/>
          <a:p>
            <a:r>
              <a:rPr lang="pt-PT" dirty="0" smtClean="0"/>
              <a:t>Um ciclo é um processo que se repete no tempo.</a:t>
            </a:r>
          </a:p>
          <a:p>
            <a:r>
              <a:rPr lang="pt-PT" dirty="0" smtClean="0"/>
              <a:t>Ciclos existem tanto na Natureza como na programação.</a:t>
            </a:r>
          </a:p>
          <a:p>
            <a:r>
              <a:rPr lang="pt-PT" dirty="0" smtClean="0"/>
              <a:t>O ciclo </a:t>
            </a:r>
            <a:r>
              <a:rPr lang="pt-PT" dirty="0" smtClean="0">
                <a:latin typeface="Courier New" panose="02070309020205020404" pitchFamily="49" charset="0"/>
                <a:cs typeface="Courier New" panose="02070309020205020404" pitchFamily="49" charset="0"/>
              </a:rPr>
              <a:t>while</a:t>
            </a:r>
            <a:r>
              <a:rPr lang="pt-PT" dirty="0" smtClean="0"/>
              <a:t> executa um conjunto de instruções enquanto uma condição for verdadeira.</a:t>
            </a:r>
            <a:endParaRPr lang="en-US" dirty="0"/>
          </a:p>
        </p:txBody>
      </p:sp>
    </p:spTree>
    <p:extLst>
      <p:ext uri="{BB962C8B-B14F-4D97-AF65-F5344CB8AC3E}">
        <p14:creationId xmlns:p14="http://schemas.microsoft.com/office/powerpoint/2010/main" val="2122607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asilva\gdrive_afa\CursoFormadores\PIP\simulac_final\PROMOAskingQuestions-917203022_0.jpg"/>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15000"/>
                    </a14:imgEffect>
                  </a14:imgLayer>
                </a14:imgProps>
              </a:ext>
              <a:ext uri="{28A0092B-C50C-407E-A947-70E740481C1C}">
                <a14:useLocalDpi xmlns:a14="http://schemas.microsoft.com/office/drawing/2010/main" val="0"/>
              </a:ext>
            </a:extLst>
          </a:blip>
          <a:srcRect r="30736"/>
          <a:stretch/>
        </p:blipFill>
        <p:spPr bwMode="auto">
          <a:xfrm>
            <a:off x="5680" y="-7268"/>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81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for</a:t>
            </a:r>
            <a:endParaRPr lang="en-US"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por cada x em [1,1,2,3,5,8]:</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instrução 1</a:t>
            </a:r>
          </a:p>
          <a:p>
            <a:pPr marL="0" indent="0">
              <a:buFont typeface="Arial" panose="020B0604020202020204" pitchFamily="34" charset="0"/>
              <a:buNone/>
            </a:pPr>
            <a:r>
              <a:rPr lang="pt-PT" b="1" dirty="0">
                <a:solidFill>
                  <a:schemeClr val="bg1">
                    <a:lumMod val="75000"/>
                  </a:schemeClr>
                </a:solidFill>
                <a:latin typeface="Courier New" panose="02070309020205020404" pitchFamily="49" charset="0"/>
                <a:cs typeface="Courier New" panose="02070309020205020404" pitchFamily="49" charset="0"/>
              </a:rPr>
              <a:t> </a:t>
            </a:r>
            <a:r>
              <a:rPr lang="pt-PT" b="1" dirty="0" smtClean="0">
                <a:solidFill>
                  <a:schemeClr val="bg1">
                    <a:lumMod val="75000"/>
                  </a:schemeClr>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pt-PT" b="1" dirty="0">
                <a:solidFill>
                  <a:schemeClr val="bg1">
                    <a:lumMod val="75000"/>
                  </a:schemeClr>
                </a:solidFill>
                <a:latin typeface="Courier New" panose="02070309020205020404" pitchFamily="49" charset="0"/>
                <a:cs typeface="Courier New" panose="02070309020205020404" pitchFamily="49" charset="0"/>
              </a:rPr>
              <a:t> </a:t>
            </a:r>
            <a:r>
              <a:rPr lang="pt-PT" b="1" dirty="0" smtClean="0">
                <a:solidFill>
                  <a:schemeClr val="bg1">
                    <a:lumMod val="75000"/>
                  </a:schemeClr>
                </a:solidFill>
                <a:latin typeface="Courier New" panose="02070309020205020404" pitchFamily="49" charset="0"/>
                <a:cs typeface="Courier New" panose="02070309020205020404" pitchFamily="49" charset="0"/>
              </a:rPr>
              <a:t>   intrução N</a:t>
            </a:r>
            <a:endParaRPr lang="pt-PT" dirty="0" smtClean="0">
              <a:solidFill>
                <a:schemeClr val="bg1">
                  <a:lumMod val="75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outras intruções</a:t>
            </a: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endParaRPr lang="pt-PT" dirty="0">
              <a:solidFill>
                <a:schemeClr val="bg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9368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latin typeface="Courier New" panose="02070309020205020404" pitchFamily="49" charset="0"/>
                <a:cs typeface="Courier New" panose="02070309020205020404" pitchFamily="49" charset="0"/>
              </a:rPr>
              <a:t>for</a:t>
            </a:r>
            <a:endParaRPr lang="en-US" dirty="0">
              <a:latin typeface="Courier New" panose="02070309020205020404" pitchFamily="49" charset="0"/>
              <a:cs typeface="Courier New" panose="02070309020205020404" pitchFamily="49" charset="0"/>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bg1">
                    <a:lumMod val="9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lumMod val="9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lumMod val="9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lumMod val="9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for x em [1,1,2,3,5,8]:</a:t>
            </a:r>
          </a:p>
          <a:p>
            <a:pPr marL="0" indent="0">
              <a:buFont typeface="Arial" panose="020B0604020202020204" pitchFamily="34" charset="0"/>
              <a:buNone/>
            </a:pPr>
            <a:r>
              <a:rPr lang="pt-PT" b="1" dirty="0" smtClean="0">
                <a:latin typeface="Courier New" panose="02070309020205020404" pitchFamily="49" charset="0"/>
                <a:cs typeface="Courier New" panose="02070309020205020404" pitchFamily="49" charset="0"/>
              </a:rPr>
              <a:t>    instr1</a:t>
            </a:r>
          </a:p>
          <a:p>
            <a:pPr marL="0" indent="0">
              <a:buFont typeface="Arial" panose="020B0604020202020204" pitchFamily="34" charset="0"/>
              <a:buNone/>
            </a:pPr>
            <a:r>
              <a:rPr lang="pt-PT" b="1" dirty="0">
                <a:solidFill>
                  <a:schemeClr val="bg1">
                    <a:lumMod val="75000"/>
                  </a:schemeClr>
                </a:solidFill>
                <a:latin typeface="Courier New" panose="02070309020205020404" pitchFamily="49" charset="0"/>
                <a:cs typeface="Courier New" panose="02070309020205020404" pitchFamily="49" charset="0"/>
              </a:rPr>
              <a:t> </a:t>
            </a:r>
            <a:r>
              <a:rPr lang="pt-PT" b="1" dirty="0" smtClean="0">
                <a:solidFill>
                  <a:schemeClr val="bg1">
                    <a:lumMod val="75000"/>
                  </a:schemeClr>
                </a:solidFill>
                <a:latin typeface="Courier New" panose="02070309020205020404" pitchFamily="49" charset="0"/>
                <a:cs typeface="Courier New" panose="02070309020205020404" pitchFamily="49" charset="0"/>
              </a:rPr>
              <a:t>   ...</a:t>
            </a:r>
          </a:p>
          <a:p>
            <a:pPr marL="0" indent="0">
              <a:buFont typeface="Arial" panose="020B0604020202020204" pitchFamily="34" charset="0"/>
              <a:buNone/>
            </a:pPr>
            <a:r>
              <a:rPr lang="pt-PT" b="1" dirty="0">
                <a:solidFill>
                  <a:schemeClr val="bg1">
                    <a:lumMod val="75000"/>
                  </a:schemeClr>
                </a:solidFill>
                <a:latin typeface="Courier New" panose="02070309020205020404" pitchFamily="49" charset="0"/>
                <a:cs typeface="Courier New" panose="02070309020205020404" pitchFamily="49" charset="0"/>
              </a:rPr>
              <a:t> </a:t>
            </a:r>
            <a:r>
              <a:rPr lang="pt-PT" b="1" dirty="0" smtClean="0">
                <a:solidFill>
                  <a:schemeClr val="bg1">
                    <a:lumMod val="75000"/>
                  </a:schemeClr>
                </a:solidFill>
                <a:latin typeface="Courier New" panose="02070309020205020404" pitchFamily="49" charset="0"/>
                <a:cs typeface="Courier New" panose="02070309020205020404" pitchFamily="49" charset="0"/>
              </a:rPr>
              <a:t>   instrN</a:t>
            </a:r>
            <a:endParaRPr lang="pt-PT" dirty="0" smtClean="0">
              <a:solidFill>
                <a:schemeClr val="bg1">
                  <a:lumMod val="75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outras intruções</a:t>
            </a:r>
          </a:p>
          <a:p>
            <a:pPr marL="0" indent="0">
              <a:buFont typeface="Arial" panose="020B0604020202020204" pitchFamily="34" charset="0"/>
              <a:buNone/>
            </a:pPr>
            <a:r>
              <a:rPr lang="pt-PT" dirty="0" smtClean="0">
                <a:solidFill>
                  <a:schemeClr val="bg1">
                    <a:lumMod val="75000"/>
                  </a:schemeClr>
                </a:solidFill>
                <a:latin typeface="Courier New" panose="02070309020205020404" pitchFamily="49" charset="0"/>
                <a:cs typeface="Courier New" panose="02070309020205020404" pitchFamily="49" charset="0"/>
              </a:rPr>
              <a:t>...</a:t>
            </a:r>
            <a:endParaRPr lang="pt-PT" dirty="0">
              <a:solidFill>
                <a:schemeClr val="bg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7657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Exercício</a:t>
            </a:r>
            <a:endParaRPr lang="en-US" dirty="0"/>
          </a:p>
        </p:txBody>
      </p:sp>
      <p:sp>
        <p:nvSpPr>
          <p:cNvPr id="3" name="Content Placeholder 2"/>
          <p:cNvSpPr>
            <a:spLocks noGrp="1"/>
          </p:cNvSpPr>
          <p:nvPr>
            <p:ph idx="1"/>
          </p:nvPr>
        </p:nvSpPr>
        <p:spPr>
          <a:xfrm>
            <a:off x="457200" y="1600201"/>
            <a:ext cx="8229600" cy="2980928"/>
          </a:xfrm>
        </p:spPr>
        <p:txBody>
          <a:bodyPr/>
          <a:lstStyle/>
          <a:p>
            <a:pPr marL="0" indent="0">
              <a:buNone/>
            </a:pPr>
            <a:r>
              <a:rPr lang="pt-PT" b="1" dirty="0" smtClean="0">
                <a:latin typeface="Courier New" panose="02070309020205020404" pitchFamily="49" charset="0"/>
                <a:cs typeface="Courier New" panose="02070309020205020404" pitchFamily="49" charset="0"/>
              </a:rPr>
              <a:t>fibonacci = [</a:t>
            </a:r>
          </a:p>
          <a:p>
            <a:pPr marL="0" indent="0">
              <a:buNone/>
            </a:pPr>
            <a:r>
              <a:rPr lang="pt-PT" b="1" dirty="0" smtClean="0">
                <a:latin typeface="Courier New" panose="02070309020205020404" pitchFamily="49" charset="0"/>
                <a:cs typeface="Courier New" panose="02070309020205020404" pitchFamily="49" charset="0"/>
              </a:rPr>
              <a:t>while i &lt; X:</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intrução1</a:t>
            </a:r>
          </a:p>
          <a:p>
            <a:pPr marL="0" indent="0">
              <a:buNone/>
            </a:pPr>
            <a:r>
              <a:rPr lang="pt-PT" b="1" dirty="0">
                <a:latin typeface="Courier New" panose="02070309020205020404" pitchFamily="49" charset="0"/>
                <a:cs typeface="Courier New" panose="02070309020205020404" pitchFamily="49" charset="0"/>
              </a:rPr>
              <a:t> </a:t>
            </a:r>
            <a:r>
              <a:rPr lang="pt-PT" b="1" dirty="0" smtClean="0">
                <a:latin typeface="Courier New" panose="02070309020205020404" pitchFamily="49" charset="0"/>
                <a:cs typeface="Courier New" panose="02070309020205020404" pitchFamily="49" charset="0"/>
              </a:rPr>
              <a:t>   i = i + 1</a:t>
            </a:r>
          </a:p>
        </p:txBody>
      </p:sp>
      <p:sp>
        <p:nvSpPr>
          <p:cNvPr id="4" name="TextBox 3"/>
          <p:cNvSpPr txBox="1"/>
          <p:nvPr/>
        </p:nvSpPr>
        <p:spPr>
          <a:xfrm>
            <a:off x="4572000" y="1556791"/>
            <a:ext cx="3779912" cy="1384995"/>
          </a:xfrm>
          <a:prstGeom prst="rect">
            <a:avLst/>
          </a:prstGeom>
          <a:noFill/>
          <a:ln w="28575">
            <a:solidFill>
              <a:schemeClr val="bg1">
                <a:lumMod val="95000"/>
              </a:schemeClr>
            </a:solidFill>
            <a:prstDash val="dash"/>
          </a:ln>
        </p:spPr>
        <p:txBody>
          <a:bodyPr wrap="square" rtlCol="0">
            <a:spAutoFit/>
          </a:bodyPr>
          <a:lstStyle/>
          <a:p>
            <a:r>
              <a:rPr lang="pt-PT" sz="2800" dirty="0" smtClean="0">
                <a:solidFill>
                  <a:schemeClr val="bg1">
                    <a:lumMod val="95000"/>
                  </a:schemeClr>
                </a:solidFill>
              </a:rPr>
              <a:t>Qual o valor de X para que a intrução 1 seja executada 10 vezes?</a:t>
            </a:r>
            <a:endParaRPr lang="en-US" sz="2800" dirty="0">
              <a:solidFill>
                <a:schemeClr val="bg1">
                  <a:lumMod val="95000"/>
                </a:schemeClr>
              </a:solidFill>
            </a:endParaRPr>
          </a:p>
        </p:txBody>
      </p:sp>
    </p:spTree>
    <p:extLst>
      <p:ext uri="{BB962C8B-B14F-4D97-AF65-F5344CB8AC3E}">
        <p14:creationId xmlns:p14="http://schemas.microsoft.com/office/powerpoint/2010/main" val="1724981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pt-PT" sz="5800" dirty="0" smtClean="0"/>
              <a:t>O que é um </a:t>
            </a:r>
            <a:r>
              <a:rPr lang="pt-PT" sz="5800" b="1" dirty="0" smtClean="0"/>
              <a:t>ciclo</a:t>
            </a:r>
            <a:r>
              <a:rPr lang="pt-PT" sz="5800" dirty="0" smtClean="0"/>
              <a:t>?</a:t>
            </a:r>
            <a:endParaRPr lang="en-US" sz="5800" dirty="0"/>
          </a:p>
        </p:txBody>
      </p:sp>
    </p:spTree>
    <p:extLst>
      <p:ext uri="{BB962C8B-B14F-4D97-AF65-F5344CB8AC3E}">
        <p14:creationId xmlns:p14="http://schemas.microsoft.com/office/powerpoint/2010/main" val="132477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7404" y="332656"/>
            <a:ext cx="8280920" cy="5509200"/>
          </a:xfrm>
          <a:prstGeom prst="rect">
            <a:avLst/>
          </a:prstGeom>
        </p:spPr>
        <p:txBody>
          <a:bodyPr wrap="square">
            <a:spAutoFit/>
          </a:bodyPr>
          <a:lstStyle/>
          <a:p>
            <a:r>
              <a:rPr lang="pt-BR" sz="3200" dirty="0" smtClean="0">
                <a:solidFill>
                  <a:srgbClr val="F2F2F2"/>
                </a:solidFill>
              </a:rPr>
              <a:t>ci·clo
(grego kúklos, -ou, roda, círculo, forma redondo, coisa disposta em círculo)
substantivo masculino
1. Série de fenómenos que se sucedem numa ordem determinada.
2. Parte de um fenómeno periódico que se efectua durante certo espaço de tempo.
</a:t>
            </a:r>
            <a:endParaRPr lang="pt-BR" sz="3200" dirty="0"/>
          </a:p>
        </p:txBody>
      </p:sp>
      <p:sp>
        <p:nvSpPr>
          <p:cNvPr id="6" name="TextBox 5"/>
          <p:cNvSpPr txBox="1"/>
          <p:nvPr/>
        </p:nvSpPr>
        <p:spPr>
          <a:xfrm>
            <a:off x="496" y="6176372"/>
            <a:ext cx="8243912" cy="646331"/>
          </a:xfrm>
          <a:prstGeom prst="rect">
            <a:avLst/>
          </a:prstGeom>
          <a:noFill/>
        </p:spPr>
        <p:txBody>
          <a:bodyPr wrap="square" rtlCol="0">
            <a:spAutoFit/>
          </a:bodyPr>
          <a:lstStyle/>
          <a:p>
            <a:r>
              <a:rPr lang="pt-BR" dirty="0" smtClean="0">
                <a:solidFill>
                  <a:srgbClr val="F2F2F2"/>
                </a:solidFill>
                <a:latin typeface="Arial"/>
              </a:rPr>
              <a:t>"ciclo-", in Dicionário Priberam da Língua Portuguesa [em linha], 2008-2013, https://dicionario.priberam.org/ciclo- [consultado em 15-04-2019].</a:t>
            </a:r>
            <a:endParaRPr lang="en-US" dirty="0"/>
          </a:p>
        </p:txBody>
      </p:sp>
    </p:spTree>
    <p:extLst>
      <p:ext uri="{BB962C8B-B14F-4D97-AF65-F5344CB8AC3E}">
        <p14:creationId xmlns:p14="http://schemas.microsoft.com/office/powerpoint/2010/main" val="1505199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pt-BR" sz="5800" dirty="0" smtClean="0">
                <a:solidFill>
                  <a:srgbClr val="F2F2F2"/>
                </a:solidFill>
                <a:latin typeface="Arial"/>
              </a:rPr>
              <a:t>Ciclos na </a:t>
            </a:r>
            <a:r>
              <a:rPr lang="pt-BR" sz="5800" dirty="0" smtClean="0">
                <a:solidFill>
                  <a:srgbClr val="F2F2F2"/>
                </a:solidFill>
                <a:latin typeface="Arial"/>
              </a:rPr>
              <a:t>Natureza</a:t>
            </a:r>
            <a:r>
              <a:rPr lang="pt-BR" sz="5800" dirty="0" smtClean="0">
                <a:solidFill>
                  <a:srgbClr val="F2F2F2"/>
                </a:solidFill>
                <a:latin typeface="Arial"/>
              </a:rPr>
              <a:t/>
            </a:r>
            <a:br>
              <a:rPr lang="pt-BR" sz="5800" dirty="0" smtClean="0">
                <a:solidFill>
                  <a:srgbClr val="F2F2F2"/>
                </a:solidFill>
                <a:latin typeface="Arial"/>
              </a:rPr>
            </a:br>
            <a:r>
              <a:rPr lang="pt-BR" sz="5800" dirty="0" smtClean="0">
                <a:solidFill>
                  <a:srgbClr val="F2F2F2"/>
                </a:solidFill>
                <a:latin typeface="Arial"/>
              </a:rPr>
              <a:t>ou no dia-a-dia?</a:t>
            </a:r>
            <a:endParaRPr lang="pt-BR" sz="5800" dirty="0"/>
          </a:p>
        </p:txBody>
      </p:sp>
    </p:spTree>
    <p:extLst>
      <p:ext uri="{BB962C8B-B14F-4D97-AF65-F5344CB8AC3E}">
        <p14:creationId xmlns:p14="http://schemas.microsoft.com/office/powerpoint/2010/main" val="2900720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466133" y="1315042"/>
            <a:ext cx="3647154" cy="3629203"/>
          </a:xfrm>
          <a:prstGeom prst="rect">
            <a:avLst/>
          </a:prstGeom>
          <a:ln>
            <a:noFill/>
          </a:ln>
        </p:spPr>
      </p:pic>
      <p:pic>
        <p:nvPicPr>
          <p:cNvPr id="3074" name="Picture 2" descr="C:\Users\dasilva\gdrive_afa\CursoFormadores\PIP\simulac_final\carbon-cy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310850"/>
            <a:ext cx="4536504" cy="362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215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txBody>
          <a:bodyPr>
            <a:normAutofit/>
          </a:bodyPr>
          <a:lstStyle/>
          <a:p>
            <a:r>
              <a:rPr lang="pt-BR" sz="6000" dirty="0" smtClean="0">
                <a:solidFill>
                  <a:srgbClr val="F2F2F2"/>
                </a:solidFill>
                <a:latin typeface="Arial"/>
              </a:rPr>
              <a:t>O que é um ciclo na </a:t>
            </a:r>
            <a:r>
              <a:rPr lang="pt-BR" sz="6000" b="1" dirty="0" smtClean="0">
                <a:solidFill>
                  <a:srgbClr val="F2F2F2"/>
                </a:solidFill>
                <a:latin typeface="Arial"/>
              </a:rPr>
              <a:t>programação</a:t>
            </a:r>
            <a:r>
              <a:rPr lang="pt-BR" sz="6000" dirty="0" smtClean="0">
                <a:solidFill>
                  <a:srgbClr val="F2F2F2"/>
                </a:solidFill>
                <a:latin typeface="Arial"/>
              </a:rPr>
              <a:t>?</a:t>
            </a:r>
            <a:endParaRPr lang="pt-BR" sz="6000" dirty="0"/>
          </a:p>
        </p:txBody>
      </p:sp>
    </p:spTree>
    <p:extLst>
      <p:ext uri="{BB962C8B-B14F-4D97-AF65-F5344CB8AC3E}">
        <p14:creationId xmlns:p14="http://schemas.microsoft.com/office/powerpoint/2010/main" val="553166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692" y="1844824"/>
            <a:ext cx="8064896" cy="2062103"/>
          </a:xfrm>
          <a:prstGeom prst="rect">
            <a:avLst/>
          </a:prstGeom>
        </p:spPr>
        <p:txBody>
          <a:bodyPr wrap="square">
            <a:spAutoFit/>
          </a:bodyPr>
          <a:lstStyle/>
          <a:p>
            <a:r>
              <a:rPr lang="pt-BR" sz="3200" dirty="0" smtClean="0">
                <a:solidFill>
                  <a:srgbClr val="F2F2F2"/>
                </a:solidFill>
              </a:rPr>
              <a:t>Série de </a:t>
            </a:r>
            <a:r>
              <a:rPr lang="pt-BR" sz="3200" b="1" dirty="0" smtClean="0">
                <a:solidFill>
                  <a:srgbClr val="F2F2F2"/>
                </a:solidFill>
              </a:rPr>
              <a:t>instruções</a:t>
            </a:r>
            <a:r>
              <a:rPr lang="pt-BR" sz="3200" dirty="0" smtClean="0">
                <a:solidFill>
                  <a:srgbClr val="F2F2F2"/>
                </a:solidFill>
              </a:rPr>
              <a:t> que se sucedem numa ordem determinada,
</a:t>
            </a:r>
            <a:endParaRPr lang="pt-BR" sz="3200" dirty="0"/>
          </a:p>
        </p:txBody>
      </p:sp>
      <p:sp>
        <p:nvSpPr>
          <p:cNvPr id="5" name="CustomShape 2"/>
          <p:cNvSpPr/>
          <p:nvPr/>
        </p:nvSpPr>
        <p:spPr>
          <a:xfrm>
            <a:off x="1979712" y="1340768"/>
            <a:ext cx="2041920" cy="516600"/>
          </a:xfrm>
          <a:prstGeom prst="rect">
            <a:avLst/>
          </a:prstGeom>
          <a:noFill/>
          <a:ln>
            <a:noFill/>
          </a:ln>
        </p:spPr>
        <p:txBody>
          <a:bodyPr wrap="none" lIns="90000" tIns="45000" rIns="90000" bIns="45000"/>
          <a:lstStyle/>
          <a:p>
            <a:pPr>
              <a:lnSpc>
                <a:spcPct val="100000"/>
              </a:lnSpc>
            </a:pPr>
            <a:r>
              <a:rPr lang="en-US" sz="3200" strike="sngStrike" dirty="0" err="1">
                <a:solidFill>
                  <a:srgbClr val="F2F2F2"/>
                </a:solidFill>
                <a:ea typeface="DejaVu Sans"/>
              </a:rPr>
              <a:t>fenómenos</a:t>
            </a:r>
            <a:r>
              <a:rPr lang="en-US" sz="3200" strike="sngStrike" dirty="0">
                <a:solidFill>
                  <a:srgbClr val="F2F2F2"/>
                </a:solidFill>
                <a:ea typeface="DejaVu Sans"/>
              </a:rPr>
              <a:t> </a:t>
            </a:r>
            <a:endParaRPr sz="3200" strike="sngStrike" dirty="0"/>
          </a:p>
        </p:txBody>
      </p:sp>
    </p:spTree>
    <p:extLst>
      <p:ext uri="{BB962C8B-B14F-4D97-AF65-F5344CB8AC3E}">
        <p14:creationId xmlns:p14="http://schemas.microsoft.com/office/powerpoint/2010/main" val="2295490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692" y="1844824"/>
            <a:ext cx="8064896" cy="2062103"/>
          </a:xfrm>
          <a:prstGeom prst="rect">
            <a:avLst/>
          </a:prstGeom>
        </p:spPr>
        <p:txBody>
          <a:bodyPr wrap="square">
            <a:spAutoFit/>
          </a:bodyPr>
          <a:lstStyle/>
          <a:p>
            <a:r>
              <a:rPr lang="pt-BR" sz="3200" dirty="0" smtClean="0">
                <a:solidFill>
                  <a:srgbClr val="F2F2F2"/>
                </a:solidFill>
              </a:rPr>
              <a:t>Série de </a:t>
            </a:r>
            <a:r>
              <a:rPr lang="pt-BR" sz="3200" b="1" dirty="0" smtClean="0">
                <a:solidFill>
                  <a:srgbClr val="F2F2F2"/>
                </a:solidFill>
              </a:rPr>
              <a:t>instruções</a:t>
            </a:r>
            <a:r>
              <a:rPr lang="pt-BR" sz="3200" dirty="0" smtClean="0">
                <a:solidFill>
                  <a:srgbClr val="F2F2F2"/>
                </a:solidFill>
              </a:rPr>
              <a:t> que se sucedem numa ordem determinada,
executadas de uma forma periódica</a:t>
            </a:r>
          </a:p>
        </p:txBody>
      </p:sp>
      <p:sp>
        <p:nvSpPr>
          <p:cNvPr id="5" name="CustomShape 2"/>
          <p:cNvSpPr/>
          <p:nvPr/>
        </p:nvSpPr>
        <p:spPr>
          <a:xfrm>
            <a:off x="1979712" y="1340768"/>
            <a:ext cx="2041920" cy="516600"/>
          </a:xfrm>
          <a:prstGeom prst="rect">
            <a:avLst/>
          </a:prstGeom>
          <a:noFill/>
          <a:ln>
            <a:noFill/>
          </a:ln>
        </p:spPr>
        <p:txBody>
          <a:bodyPr wrap="none" lIns="90000" tIns="45000" rIns="90000" bIns="45000"/>
          <a:lstStyle/>
          <a:p>
            <a:pPr>
              <a:lnSpc>
                <a:spcPct val="100000"/>
              </a:lnSpc>
            </a:pPr>
            <a:r>
              <a:rPr lang="en-US" sz="3200" strike="sngStrike" dirty="0" err="1">
                <a:solidFill>
                  <a:srgbClr val="F2F2F2"/>
                </a:solidFill>
                <a:ea typeface="DejaVu Sans"/>
              </a:rPr>
              <a:t>fenómenos</a:t>
            </a:r>
            <a:r>
              <a:rPr lang="en-US" sz="3200" strike="sngStrike" dirty="0">
                <a:solidFill>
                  <a:srgbClr val="F2F2F2"/>
                </a:solidFill>
                <a:ea typeface="DejaVu Sans"/>
              </a:rPr>
              <a:t> </a:t>
            </a:r>
            <a:endParaRPr sz="3200" strike="sngStrike" dirty="0"/>
          </a:p>
        </p:txBody>
      </p:sp>
    </p:spTree>
    <p:extLst>
      <p:ext uri="{BB962C8B-B14F-4D97-AF65-F5344CB8AC3E}">
        <p14:creationId xmlns:p14="http://schemas.microsoft.com/office/powerpoint/2010/main" val="3315210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688</Words>
  <Application>Microsoft Office PowerPoint</Application>
  <PresentationFormat>On-screen Show (4:3)</PresentationFormat>
  <Paragraphs>169</Paragraphs>
  <Slides>29</Slides>
  <Notes>1</Notes>
  <HiddenSlides>3</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Ciclos</vt:lpstr>
      <vt:lpstr>Objetivos</vt:lpstr>
      <vt:lpstr>O que é um ciclo?</vt:lpstr>
      <vt:lpstr>PowerPoint Presentation</vt:lpstr>
      <vt:lpstr>Ciclos na Natureza ou no dia-a-dia?</vt:lpstr>
      <vt:lpstr>PowerPoint Presentation</vt:lpstr>
      <vt:lpstr>O que é um ciclo na programação?</vt:lpstr>
      <vt:lpstr>PowerPoint Presentation</vt:lpstr>
      <vt:lpstr>PowerPoint Presentation</vt:lpstr>
      <vt:lpstr>PowerPoint Presentation</vt:lpstr>
      <vt:lpstr>Exemplos de ciclos</vt:lpstr>
      <vt:lpstr>PowerPoint Presentation</vt:lpstr>
      <vt:lpstr>PowerPoint Presentation</vt:lpstr>
      <vt:lpstr>while</vt:lpstr>
      <vt:lpstr>while</vt:lpstr>
      <vt:lpstr>while</vt:lpstr>
      <vt:lpstr>while</vt:lpstr>
      <vt:lpstr>Exemplo</vt:lpstr>
      <vt:lpstr>Exercício</vt:lpstr>
      <vt:lpstr>Exemplo real</vt:lpstr>
      <vt:lpstr>PowerPoint Presentation</vt:lpstr>
      <vt:lpstr>PowerPoint Presentation</vt:lpstr>
      <vt:lpstr>PowerPoint Presentation</vt:lpstr>
      <vt:lpstr>PowerPoint Presentation</vt:lpstr>
      <vt:lpstr>Resumo</vt:lpstr>
      <vt:lpstr>PowerPoint Presentation</vt:lpstr>
      <vt:lpstr>for</vt:lpstr>
      <vt:lpstr>for</vt:lpstr>
      <vt:lpstr>Exercício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Ciclos</dc:title>
  <dc:creator>dasilva</dc:creator>
  <cp:lastModifiedBy>dasilva</cp:lastModifiedBy>
  <cp:revision>16</cp:revision>
  <dcterms:created xsi:type="dcterms:W3CDTF">2019-04-16T09:48:39Z</dcterms:created>
  <dcterms:modified xsi:type="dcterms:W3CDTF">2019-04-16T12:29:35Z</dcterms:modified>
</cp:coreProperties>
</file>