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3" r:id="rId8"/>
    <p:sldId id="262" r:id="rId9"/>
    <p:sldId id="259" r:id="rId10"/>
    <p:sldId id="265" r:id="rId11"/>
    <p:sldId id="266" r:id="rId12"/>
    <p:sldId id="267" r:id="rId13"/>
    <p:sldId id="269" r:id="rId14"/>
    <p:sldId id="270" r:id="rId15"/>
    <p:sldId id="268" r:id="rId16"/>
    <p:sldId id="261" r:id="rId17"/>
    <p:sldId id="274" r:id="rId18"/>
    <p:sldId id="272" r:id="rId19"/>
    <p:sldId id="273" r:id="rId20"/>
    <p:sldId id="271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BB3B5-E2B9-41DF-83D0-AA81B5A37EA5}" v="8" dt="2022-11-10T08:09:25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1CFC6-40B9-49D5-B94C-7F6FCA5A9870}"/>
              </a:ext>
            </a:extLst>
          </p:cNvPr>
          <p:cNvSpPr txBox="1"/>
          <p:nvPr/>
        </p:nvSpPr>
        <p:spPr>
          <a:xfrm>
            <a:off x="0" y="1406555"/>
            <a:ext cx="12191999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Workshop</a:t>
            </a:r>
          </a:p>
          <a:p>
            <a:pPr algn="ctr"/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&amp; </a:t>
            </a:r>
            <a:r>
              <a:rPr lang="en-US" sz="4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DroneKit</a:t>
            </a:r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| PX4 Datalogger</a:t>
            </a:r>
          </a:p>
          <a:p>
            <a:pPr algn="ctr"/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Diogo Silva</a:t>
            </a:r>
          </a:p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CAP ENGEL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2F1C4-9122-4CE3-A73B-D506DE200DDF}"/>
              </a:ext>
            </a:extLst>
          </p:cNvPr>
          <p:cNvSpPr txBox="1"/>
          <p:nvPr/>
        </p:nvSpPr>
        <p:spPr>
          <a:xfrm>
            <a:off x="3157268" y="6488668"/>
            <a:ext cx="58774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 de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novembro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0DE238-131D-42CB-B416-E20E04F70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437"/>
            <a:ext cx="12192000" cy="685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15E87C-BE0A-443E-8A0D-5AC9F2354019}"/>
              </a:ext>
            </a:extLst>
          </p:cNvPr>
          <p:cNvSpPr/>
          <p:nvPr/>
        </p:nvSpPr>
        <p:spPr>
          <a:xfrm>
            <a:off x="6480312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uav.altitude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50.0: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5</a:t>
            </a:r>
          </a:p>
        </p:txBody>
      </p:sp>
    </p:spTree>
    <p:extLst>
      <p:ext uri="{BB962C8B-B14F-4D97-AF65-F5344CB8AC3E}">
        <p14:creationId xmlns:p14="http://schemas.microsoft.com/office/powerpoint/2010/main" val="379448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3C1C9-8249-4D3A-B2F3-EA0BCC7A5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437"/>
            <a:ext cx="12192000" cy="685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15E87C-BE0A-443E-8A0D-5AC9F2354019}"/>
              </a:ext>
            </a:extLst>
          </p:cNvPr>
          <p:cNvSpPr/>
          <p:nvPr/>
        </p:nvSpPr>
        <p:spPr>
          <a:xfrm>
            <a:off x="6480312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uav.altitude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50.0: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224295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82F1B3-15E0-4515-BE62-626B6860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437"/>
            <a:ext cx="12192000" cy="685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15E87C-BE0A-443E-8A0D-5AC9F2354019}"/>
              </a:ext>
            </a:extLst>
          </p:cNvPr>
          <p:cNvSpPr/>
          <p:nvPr/>
        </p:nvSpPr>
        <p:spPr>
          <a:xfrm>
            <a:off x="6480312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uav.altitude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50.0: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uav.altitude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10.0: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287560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33190E-E883-44AC-9F9F-2D4CB0924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9" r="-25889"/>
          <a:stretch/>
        </p:blipFill>
        <p:spPr>
          <a:xfrm>
            <a:off x="0" y="0"/>
            <a:ext cx="1645097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0090BC-BB0B-4B2F-9DDA-BE1418255B99}"/>
              </a:ext>
            </a:extLst>
          </p:cNvPr>
          <p:cNvSpPr/>
          <p:nvPr/>
        </p:nvSpPr>
        <p:spPr>
          <a:xfrm>
            <a:off x="0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loop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loops repeat a set of instructions as long as a certain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5250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33190E-E883-44AC-9F9F-2D4CB0924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9" r="-25889"/>
          <a:stretch/>
        </p:blipFill>
        <p:spPr>
          <a:xfrm>
            <a:off x="0" y="0"/>
            <a:ext cx="1645097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0090BC-BB0B-4B2F-9DDA-BE1418255B99}"/>
              </a:ext>
            </a:extLst>
          </p:cNvPr>
          <p:cNvSpPr/>
          <p:nvPr/>
        </p:nvSpPr>
        <p:spPr>
          <a:xfrm>
            <a:off x="0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loop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loops repeat a set of instructions as long as a certain condition is true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condition true: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instruction 1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instruction 2</a:t>
            </a:r>
          </a:p>
        </p:txBody>
      </p:sp>
    </p:spTree>
    <p:extLst>
      <p:ext uri="{BB962C8B-B14F-4D97-AF65-F5344CB8AC3E}">
        <p14:creationId xmlns:p14="http://schemas.microsoft.com/office/powerpoint/2010/main" val="321010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33190E-E883-44AC-9F9F-2D4CB0924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9" r="-25889"/>
          <a:stretch/>
        </p:blipFill>
        <p:spPr>
          <a:xfrm>
            <a:off x="0" y="0"/>
            <a:ext cx="1645097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0090BC-BB0B-4B2F-9DDA-BE1418255B99}"/>
              </a:ext>
            </a:extLst>
          </p:cNvPr>
          <p:cNvSpPr/>
          <p:nvPr/>
        </p:nvSpPr>
        <p:spPr>
          <a:xfrm>
            <a:off x="0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loop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condition true: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instruction 1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instruction 2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uav.altitude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239501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33190E-E883-44AC-9F9F-2D4CB0924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9" r="-25889"/>
          <a:stretch/>
        </p:blipFill>
        <p:spPr>
          <a:xfrm>
            <a:off x="0" y="0"/>
            <a:ext cx="1645097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0090BC-BB0B-4B2F-9DDA-BE1418255B99}"/>
              </a:ext>
            </a:extLst>
          </p:cNvPr>
          <p:cNvSpPr/>
          <p:nvPr/>
        </p:nvSpPr>
        <p:spPr>
          <a:xfrm>
            <a:off x="0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loop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condition true: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instruction 1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instruction 2</a:t>
            </a:r>
          </a:p>
          <a:p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uav.altitude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uav.thrust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hover_thrust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8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33190E-E883-44AC-9F9F-2D4CB0924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9" r="-25889"/>
          <a:stretch/>
        </p:blipFill>
        <p:spPr>
          <a:xfrm>
            <a:off x="0" y="0"/>
            <a:ext cx="1645097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0090BC-BB0B-4B2F-9DDA-BE1418255B99}"/>
              </a:ext>
            </a:extLst>
          </p:cNvPr>
          <p:cNvSpPr/>
          <p:nvPr/>
        </p:nvSpPr>
        <p:spPr>
          <a:xfrm>
            <a:off x="6478800" y="0"/>
            <a:ext cx="5713200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for loop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for loop iterates over a list of elements</a:t>
            </a:r>
          </a:p>
        </p:txBody>
      </p:sp>
    </p:spTree>
    <p:extLst>
      <p:ext uri="{BB962C8B-B14F-4D97-AF65-F5344CB8AC3E}">
        <p14:creationId xmlns:p14="http://schemas.microsoft.com/office/powerpoint/2010/main" val="66036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33190E-E883-44AC-9F9F-2D4CB0924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9" r="-25889"/>
          <a:stretch/>
        </p:blipFill>
        <p:spPr>
          <a:xfrm>
            <a:off x="0" y="0"/>
            <a:ext cx="1645097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0090BC-BB0B-4B2F-9DDA-BE1418255B99}"/>
              </a:ext>
            </a:extLst>
          </p:cNvPr>
          <p:cNvSpPr/>
          <p:nvPr/>
        </p:nvSpPr>
        <p:spPr>
          <a:xfrm>
            <a:off x="6478800" y="0"/>
            <a:ext cx="5713200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for loop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for loop iterates over a list of elements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uav_list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uav.airspeed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514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BEF51-3D3C-D361-E085-841A85BF43C6}"/>
              </a:ext>
            </a:extLst>
          </p:cNvPr>
          <p:cNvSpPr txBox="1"/>
          <p:nvPr/>
        </p:nvSpPr>
        <p:spPr>
          <a:xfrm>
            <a:off x="826761" y="2681316"/>
            <a:ext cx="847201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sz="2800" b="1" dirty="0">
                <a:solidFill>
                  <a:schemeClr val="bg1"/>
                </a:solidFill>
              </a:rPr>
              <a:t>Install Anaconda distribution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https://www.anaconda.com/products/distribution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A70AB-FF79-47B0-93ED-E38619054786}"/>
              </a:ext>
            </a:extLst>
          </p:cNvPr>
          <p:cNvSpPr/>
          <p:nvPr/>
        </p:nvSpPr>
        <p:spPr>
          <a:xfrm>
            <a:off x="570451" y="224298"/>
            <a:ext cx="38485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Setup - Anaconda</a:t>
            </a:r>
            <a:endParaRPr lang="pt-PT" sz="4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BBB974-2E8D-465A-8035-D267160D984B}"/>
              </a:ext>
            </a:extLst>
          </p:cNvPr>
          <p:cNvCxnSpPr>
            <a:cxnSpLocks/>
          </p:cNvCxnSpPr>
          <p:nvPr/>
        </p:nvCxnSpPr>
        <p:spPr>
          <a:xfrm>
            <a:off x="680906" y="1233181"/>
            <a:ext cx="1020800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8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BEF51-3D3C-D361-E085-841A85BF43C6}"/>
              </a:ext>
            </a:extLst>
          </p:cNvPr>
          <p:cNvSpPr txBox="1"/>
          <p:nvPr/>
        </p:nvSpPr>
        <p:spPr>
          <a:xfrm>
            <a:off x="168652" y="1534147"/>
            <a:ext cx="685599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Open Anaconda Navigator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Configure </a:t>
            </a:r>
            <a:r>
              <a:rPr lang="en-US" sz="2800" dirty="0" err="1">
                <a:solidFill>
                  <a:schemeClr val="bg1"/>
                </a:solidFill>
              </a:rPr>
              <a:t>Conda</a:t>
            </a:r>
            <a:r>
              <a:rPr lang="en-US" sz="2800" dirty="0">
                <a:solidFill>
                  <a:schemeClr val="bg1"/>
                </a:solidFill>
              </a:rPr>
              <a:t> environment for workshop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Open Terminal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14352-A38E-490E-83F7-03BC99B65FB0}"/>
              </a:ext>
            </a:extLst>
          </p:cNvPr>
          <p:cNvSpPr/>
          <p:nvPr/>
        </p:nvSpPr>
        <p:spPr>
          <a:xfrm>
            <a:off x="570451" y="224298"/>
            <a:ext cx="37949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Setup - Configure</a:t>
            </a:r>
            <a:endParaRPr lang="pt-PT" sz="4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52D4C5-A1DB-4272-A91D-453D97C692B9}"/>
              </a:ext>
            </a:extLst>
          </p:cNvPr>
          <p:cNvCxnSpPr>
            <a:cxnSpLocks/>
          </p:cNvCxnSpPr>
          <p:nvPr/>
        </p:nvCxnSpPr>
        <p:spPr>
          <a:xfrm>
            <a:off x="680906" y="1233181"/>
            <a:ext cx="1020800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3DB9FC-DA2D-4F93-B3F4-D6EAF15B5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64" r="18360" b="57705"/>
          <a:stretch/>
        </p:blipFill>
        <p:spPr>
          <a:xfrm>
            <a:off x="6079478" y="-69920"/>
            <a:ext cx="6112522" cy="37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4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BEF51-3D3C-D361-E085-841A85BF43C6}"/>
              </a:ext>
            </a:extLst>
          </p:cNvPr>
          <p:cNvSpPr txBox="1"/>
          <p:nvPr/>
        </p:nvSpPr>
        <p:spPr>
          <a:xfrm>
            <a:off x="168652" y="1534147"/>
            <a:ext cx="6855992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Open Anaconda Navigator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Configure </a:t>
            </a:r>
            <a:r>
              <a:rPr lang="en-US" sz="2800" dirty="0" err="1">
                <a:solidFill>
                  <a:schemeClr val="bg1"/>
                </a:solidFill>
              </a:rPr>
              <a:t>Conda</a:t>
            </a:r>
            <a:r>
              <a:rPr lang="en-US" sz="2800" dirty="0">
                <a:solidFill>
                  <a:schemeClr val="bg1"/>
                </a:solidFill>
              </a:rPr>
              <a:t> environment for workshop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Open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Install </a:t>
            </a:r>
            <a:r>
              <a:rPr lang="en-US" sz="2800" dirty="0" err="1">
                <a:solidFill>
                  <a:schemeClr val="bg1"/>
                </a:solidFill>
              </a:rPr>
              <a:t>DroneKit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dronekit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dronekit-sitl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–UI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pyserial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Start Software in the Loop (SITL) simulation</a:t>
            </a:r>
          </a:p>
          <a:p>
            <a:pPr lvl="1"/>
            <a:r>
              <a:rPr lang="pt-PT" altLang="pt-PT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dronekit-sitl</a:t>
            </a:r>
            <a:r>
              <a:rPr lang="pt-PT" altLang="pt-PT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copter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14352-A38E-490E-83F7-03BC99B65FB0}"/>
              </a:ext>
            </a:extLst>
          </p:cNvPr>
          <p:cNvSpPr/>
          <p:nvPr/>
        </p:nvSpPr>
        <p:spPr>
          <a:xfrm>
            <a:off x="570451" y="224298"/>
            <a:ext cx="37949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Setup - Configure</a:t>
            </a:r>
            <a:endParaRPr lang="pt-PT" sz="4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52D4C5-A1DB-4272-A91D-453D97C692B9}"/>
              </a:ext>
            </a:extLst>
          </p:cNvPr>
          <p:cNvCxnSpPr>
            <a:cxnSpLocks/>
          </p:cNvCxnSpPr>
          <p:nvPr/>
        </p:nvCxnSpPr>
        <p:spPr>
          <a:xfrm>
            <a:off x="680906" y="1233181"/>
            <a:ext cx="1020800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421F46F-CA9A-4E8F-916F-54DADE5F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0"/>
            <a:ext cx="6486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2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BEF51-3D3C-D361-E085-841A85BF43C6}"/>
              </a:ext>
            </a:extLst>
          </p:cNvPr>
          <p:cNvSpPr txBox="1"/>
          <p:nvPr/>
        </p:nvSpPr>
        <p:spPr>
          <a:xfrm>
            <a:off x="168652" y="1534147"/>
            <a:ext cx="6855992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Open Anaconda Navigator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Configure </a:t>
            </a:r>
            <a:r>
              <a:rPr lang="en-US" sz="2800" dirty="0" err="1">
                <a:solidFill>
                  <a:schemeClr val="bg1"/>
                </a:solidFill>
              </a:rPr>
              <a:t>Conda</a:t>
            </a:r>
            <a:r>
              <a:rPr lang="en-US" sz="2800" dirty="0">
                <a:solidFill>
                  <a:schemeClr val="bg1"/>
                </a:solidFill>
              </a:rPr>
              <a:t> environment for workshop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Open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Install </a:t>
            </a:r>
            <a:r>
              <a:rPr lang="en-US" sz="2800" dirty="0" err="1">
                <a:solidFill>
                  <a:schemeClr val="bg1"/>
                </a:solidFill>
              </a:rPr>
              <a:t>DroneKit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dronekit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dronekit-sitl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–UI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Start Software in the Loop (SITL) simulation</a:t>
            </a:r>
          </a:p>
          <a:p>
            <a:pPr lvl="1"/>
            <a:r>
              <a:rPr lang="pt-PT" altLang="pt-PT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dronekit-sitl</a:t>
            </a:r>
            <a:r>
              <a:rPr lang="pt-PT" altLang="pt-PT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copter</a:t>
            </a:r>
            <a:r>
              <a:rPr lang="pt-PT" altLang="pt-PT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Open Spyder (code editor)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14352-A38E-490E-83F7-03BC99B65FB0}"/>
              </a:ext>
            </a:extLst>
          </p:cNvPr>
          <p:cNvSpPr/>
          <p:nvPr/>
        </p:nvSpPr>
        <p:spPr>
          <a:xfrm>
            <a:off x="570451" y="224298"/>
            <a:ext cx="37949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Setup - Configure</a:t>
            </a:r>
            <a:endParaRPr lang="pt-PT" sz="4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52D4C5-A1DB-4272-A91D-453D97C692B9}"/>
              </a:ext>
            </a:extLst>
          </p:cNvPr>
          <p:cNvCxnSpPr>
            <a:cxnSpLocks/>
          </p:cNvCxnSpPr>
          <p:nvPr/>
        </p:nvCxnSpPr>
        <p:spPr>
          <a:xfrm>
            <a:off x="680906" y="1233181"/>
            <a:ext cx="1020800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F2AA3-1BCF-41E3-8215-995A0F96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54" y="0"/>
            <a:ext cx="5722546" cy="34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2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2314352-A38E-490E-83F7-03BC99B65FB0}"/>
              </a:ext>
            </a:extLst>
          </p:cNvPr>
          <p:cNvSpPr/>
          <p:nvPr/>
        </p:nvSpPr>
        <p:spPr>
          <a:xfrm>
            <a:off x="4242738" y="2459504"/>
            <a:ext cx="282673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Code along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Types</a:t>
            </a:r>
          </a:p>
          <a:p>
            <a:pPr marL="742950" indent="-742950">
              <a:buFont typeface="+mj-lt"/>
              <a:buAutoNum type="arabicPeriod"/>
            </a:pPr>
            <a:endParaRPr lang="pt-P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7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11727-4734-4A5A-A422-FDBBE721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FC3064-0189-42BC-8BDE-B39A2641B1F3}"/>
              </a:ext>
            </a:extLst>
          </p:cNvPr>
          <p:cNvSpPr/>
          <p:nvPr/>
        </p:nvSpPr>
        <p:spPr>
          <a:xfrm>
            <a:off x="-1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if / </a:t>
            </a:r>
            <a:r>
              <a:rPr lang="en-US" sz="3600" dirty="0" err="1">
                <a:solidFill>
                  <a:schemeClr val="bg1"/>
                </a:solidFill>
              </a:rPr>
              <a:t>elif</a:t>
            </a:r>
            <a:r>
              <a:rPr lang="en-US" sz="3600" dirty="0">
                <a:solidFill>
                  <a:schemeClr val="bg1"/>
                </a:solidFill>
              </a:rPr>
              <a:t> / else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statements allow us to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273625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11727-4734-4A5A-A422-FDBBE721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FC3064-0189-42BC-8BDE-B39A2641B1F3}"/>
              </a:ext>
            </a:extLst>
          </p:cNvPr>
          <p:cNvSpPr/>
          <p:nvPr/>
        </p:nvSpPr>
        <p:spPr>
          <a:xfrm>
            <a:off x="0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if / </a:t>
            </a:r>
            <a:r>
              <a:rPr lang="en-US" sz="3600" dirty="0" err="1">
                <a:solidFill>
                  <a:schemeClr val="bg1"/>
                </a:solidFill>
              </a:rPr>
              <a:t>elif</a:t>
            </a:r>
            <a:r>
              <a:rPr lang="en-US" sz="3600" dirty="0">
                <a:solidFill>
                  <a:schemeClr val="bg1"/>
                </a:solidFill>
              </a:rPr>
              <a:t> / else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statements allow us to make decisions.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 true: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this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that</a:t>
            </a:r>
          </a:p>
        </p:txBody>
      </p:sp>
    </p:spTree>
    <p:extLst>
      <p:ext uri="{BB962C8B-B14F-4D97-AF65-F5344CB8AC3E}">
        <p14:creationId xmlns:p14="http://schemas.microsoft.com/office/powerpoint/2010/main" val="323138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11727-4734-4A5A-A422-FDBBE721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FC3064-0189-42BC-8BDE-B39A2641B1F3}"/>
              </a:ext>
            </a:extLst>
          </p:cNvPr>
          <p:cNvSpPr/>
          <p:nvPr/>
        </p:nvSpPr>
        <p:spPr>
          <a:xfrm>
            <a:off x="-1" y="0"/>
            <a:ext cx="5711688" cy="68580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if / </a:t>
            </a:r>
            <a:r>
              <a:rPr lang="en-US" sz="3600" dirty="0" err="1">
                <a:solidFill>
                  <a:schemeClr val="bg1"/>
                </a:solidFill>
              </a:rPr>
              <a:t>elif</a:t>
            </a:r>
            <a:r>
              <a:rPr lang="en-US" sz="3600" dirty="0">
                <a:solidFill>
                  <a:schemeClr val="bg1"/>
                </a:solidFill>
              </a:rPr>
              <a:t> / else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statements allow us to make decisions.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 true: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this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condition2 true: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something else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that</a:t>
            </a:r>
          </a:p>
        </p:txBody>
      </p:sp>
    </p:spTree>
    <p:extLst>
      <p:ext uri="{BB962C8B-B14F-4D97-AF65-F5344CB8AC3E}">
        <p14:creationId xmlns:p14="http://schemas.microsoft.com/office/powerpoint/2010/main" val="63358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32F48F59609C4D977A335D6AB4ADC3" ma:contentTypeVersion="4" ma:contentTypeDescription="Criar um novo documento." ma:contentTypeScope="" ma:versionID="4ee566d9127cfc81f2fa76313bca63df">
  <xsd:schema xmlns:xsd="http://www.w3.org/2001/XMLSchema" xmlns:xs="http://www.w3.org/2001/XMLSchema" xmlns:p="http://schemas.microsoft.com/office/2006/metadata/properties" xmlns:ns2="c74f213b-f4b2-4505-9b01-25585caa24d1" targetNamespace="http://schemas.microsoft.com/office/2006/metadata/properties" ma:root="true" ma:fieldsID="10abbdac37a00154774aff4626e998eb" ns2:_="">
    <xsd:import namespace="c74f213b-f4b2-4505-9b01-25585caa24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f213b-f4b2-4505-9b01-25585caa24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1AC6D-CE13-41D4-AF3C-586841ECAB5C}">
  <ds:schemaRefs>
    <ds:schemaRef ds:uri="http://purl.org/dc/elements/1.1/"/>
    <ds:schemaRef ds:uri="3951a0e4-4aa5-4f26-a3cd-a12498757329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EA9BC3-0082-4E49-9E32-8B45366B2D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61A6E-23CC-4059-A47D-5CA74C078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f213b-f4b2-4505-9b01-25585caa24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423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Diogo Alexandre Oliveira Silva</cp:lastModifiedBy>
  <cp:revision>12</cp:revision>
  <dcterms:created xsi:type="dcterms:W3CDTF">2022-11-10T08:08:47Z</dcterms:created>
  <dcterms:modified xsi:type="dcterms:W3CDTF">2022-11-18T10:55:09Z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0x0101005532F48F59609C4D977A335D6AB4ADC3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