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448" r:id="rId5"/>
    <p:sldId id="259" r:id="rId6"/>
    <p:sldId id="2458" r:id="rId7"/>
    <p:sldId id="2459" r:id="rId8"/>
    <p:sldId id="2460" r:id="rId9"/>
    <p:sldId id="2461" r:id="rId10"/>
    <p:sldId id="2463" r:id="rId11"/>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110" d="100"/>
          <a:sy n="110" d="100"/>
        </p:scale>
        <p:origin x="492" y="10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89" d="100"/>
          <a:sy n="89" d="100"/>
        </p:scale>
        <p:origin x="380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a:p>
        </p:txBody>
      </p:sp>
      <p:sp>
        <p:nvSpPr>
          <p:cNvPr id="3" name="Marcador de Posição da Data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536149A-070C-43C5-B807-D5BC6144773E}" type="datetime1">
              <a:rPr lang="pt-PT" smtClean="0"/>
              <a:t>25/04/2022</a:t>
            </a:fld>
            <a:endParaRPr lang="pt-PT"/>
          </a:p>
        </p:txBody>
      </p:sp>
      <p:sp>
        <p:nvSpPr>
          <p:cNvPr id="4" name="Marcador de Posição do Rodapé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a:p>
        </p:txBody>
      </p:sp>
      <p:sp>
        <p:nvSpPr>
          <p:cNvPr id="5" name="Marcador de Posição do Número do Diapositivo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pt-PT" smtClean="0"/>
              <a:t>‹nº›</a:t>
            </a:fld>
            <a:endParaRPr lang="pt-PT"/>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4077AD-A97D-4A2E-9DAA-588CC1614E0F}" type="datetime1">
              <a:rPr lang="pt-PT" noProof="0" smtClean="0"/>
              <a:t>25/04/2022</a:t>
            </a:fld>
            <a:endParaRPr lang="pt-PT" noProof="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pt-PT" noProof="0" smtClean="0"/>
              <a:t>‹nº›</a:t>
            </a:fld>
            <a:endParaRPr lang="pt-PT"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1</a:t>
            </a:fld>
            <a:endParaRPr lang="pt-PT"/>
          </a:p>
        </p:txBody>
      </p:sp>
    </p:spTree>
    <p:extLst>
      <p:ext uri="{BB962C8B-B14F-4D97-AF65-F5344CB8AC3E}">
        <p14:creationId xmlns:p14="http://schemas.microsoft.com/office/powerpoint/2010/main" val="61179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2</a:t>
            </a:fld>
            <a:endParaRPr lang="pt-PT"/>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3</a:t>
            </a:fld>
            <a:endParaRPr lang="pt-PT"/>
          </a:p>
        </p:txBody>
      </p:sp>
    </p:spTree>
    <p:extLst>
      <p:ext uri="{BB962C8B-B14F-4D97-AF65-F5344CB8AC3E}">
        <p14:creationId xmlns:p14="http://schemas.microsoft.com/office/powerpoint/2010/main" val="33350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4</a:t>
            </a:fld>
            <a:endParaRPr lang="pt-PT"/>
          </a:p>
        </p:txBody>
      </p:sp>
    </p:spTree>
    <p:extLst>
      <p:ext uri="{BB962C8B-B14F-4D97-AF65-F5344CB8AC3E}">
        <p14:creationId xmlns:p14="http://schemas.microsoft.com/office/powerpoint/2010/main" val="193430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5</a:t>
            </a:fld>
            <a:endParaRPr lang="pt-PT"/>
          </a:p>
        </p:txBody>
      </p:sp>
    </p:spTree>
    <p:extLst>
      <p:ext uri="{BB962C8B-B14F-4D97-AF65-F5344CB8AC3E}">
        <p14:creationId xmlns:p14="http://schemas.microsoft.com/office/powerpoint/2010/main" val="368868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6</a:t>
            </a:fld>
            <a:endParaRPr lang="pt-PT"/>
          </a:p>
        </p:txBody>
      </p:sp>
    </p:spTree>
    <p:extLst>
      <p:ext uri="{BB962C8B-B14F-4D97-AF65-F5344CB8AC3E}">
        <p14:creationId xmlns:p14="http://schemas.microsoft.com/office/powerpoint/2010/main" val="3419264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7</a:t>
            </a:fld>
            <a:endParaRPr lang="pt-PT"/>
          </a:p>
        </p:txBody>
      </p:sp>
    </p:spTree>
    <p:extLst>
      <p:ext uri="{BB962C8B-B14F-4D97-AF65-F5344CB8AC3E}">
        <p14:creationId xmlns:p14="http://schemas.microsoft.com/office/powerpoint/2010/main" val="41885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pt-PT" noProof="0"/>
              <a:t>Clique no ícone para adicionar uma imagem</a:t>
            </a:r>
          </a:p>
        </p:txBody>
      </p:sp>
      <p:sp>
        <p:nvSpPr>
          <p:cNvPr id="14" name="Marcador de Posição do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 os Estilos de texto do modelo global</a:t>
            </a:r>
          </a:p>
        </p:txBody>
      </p:sp>
      <p:sp>
        <p:nvSpPr>
          <p:cNvPr id="7" name="Marcador de Posição do Texto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pt-PT" spc="300" noProof="0"/>
              <a:t>RELATÓRIO ANUAL</a:t>
            </a:r>
          </a:p>
        </p:txBody>
      </p:sp>
      <p:sp>
        <p:nvSpPr>
          <p:cNvPr id="2" name="Título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pt-PT" noProof="0"/>
              <a:t>Clique para editar os estilos de TEXTO do modelo global</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mo">
    <p:spTree>
      <p:nvGrpSpPr>
        <p:cNvPr id="1" name=""/>
        <p:cNvGrpSpPr/>
        <p:nvPr/>
      </p:nvGrpSpPr>
      <p:grpSpPr>
        <a:xfrm>
          <a:off x="0" y="0"/>
          <a:ext cx="0" cy="0"/>
          <a:chOff x="0" y="0"/>
          <a:chExt cx="0" cy="0"/>
        </a:xfrm>
      </p:grpSpPr>
      <p:sp>
        <p:nvSpPr>
          <p:cNvPr id="9" name="Marcador de Posição da Imagem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pt-PT" noProof="0"/>
              <a:t>Clique no ícone para adicionar uma imagem</a:t>
            </a:r>
          </a:p>
        </p:txBody>
      </p:sp>
      <p:sp>
        <p:nvSpPr>
          <p:cNvPr id="11" name="Marcador de Posição do Número do Diapositivo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16" name="Marcador de Posição de Conteú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pt-PT" sz="1600" noProof="0">
                <a:cs typeface="Biome Light" panose="020B0303030204020804" pitchFamily="34" charset="0"/>
              </a:rPr>
              <a:t>Clique para editar o estilo de título do modelo global</a:t>
            </a:r>
          </a:p>
          <a:p>
            <a:pPr marL="0" indent="0" rtl="0">
              <a:buNone/>
            </a:pPr>
            <a:endParaRPr lang="pt-PT" noProof="0"/>
          </a:p>
        </p:txBody>
      </p:sp>
      <p:sp>
        <p:nvSpPr>
          <p:cNvPr id="17" name="Marcador de Posição do Número do Diapositivo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pt-PT" noProof="0" smtClean="0"/>
              <a:pPr rtl="0"/>
              <a:t>‹nº›</a:t>
            </a:fld>
            <a:endParaRPr lang="pt-PT" noProof="0"/>
          </a:p>
        </p:txBody>
      </p:sp>
      <p:sp>
        <p:nvSpPr>
          <p:cNvPr id="7" name="Título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pt-PT" noProof="0"/>
              <a:t>Clique para editar o estilo do título do Modelo Global</a:t>
            </a:r>
          </a:p>
        </p:txBody>
      </p:sp>
      <p:sp>
        <p:nvSpPr>
          <p:cNvPr id="2" name="Retângulo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ch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pt-PT" noProof="0"/>
              <a:t>Clique no ícone para adicionar uma imagem</a:t>
            </a:r>
          </a:p>
        </p:txBody>
      </p:sp>
      <p:sp>
        <p:nvSpPr>
          <p:cNvPr id="6" name="Título 5">
            <a:extLst>
              <a:ext uri="{FF2B5EF4-FFF2-40B4-BE49-F238E27FC236}">
                <a16:creationId xmlns:a16="http://schemas.microsoft.com/office/drawing/2014/main" id="{D9074D0F-754F-4F2C-A410-F222D2D2346E}"/>
              </a:ext>
            </a:extLst>
          </p:cNvPr>
          <p:cNvSpPr>
            <a:spLocks noGrp="1"/>
          </p:cNvSpPr>
          <p:nvPr>
            <p:ph type="title" idx="4294967295" hasCustomPrompt="1"/>
          </p:nvPr>
        </p:nvSpPr>
        <p:spPr>
          <a:xfrm>
            <a:off x="702365" y="1660810"/>
            <a:ext cx="10787270" cy="830649"/>
          </a:xfrm>
        </p:spPr>
        <p:txBody>
          <a:bodyPr rtlCol="0">
            <a:noAutofit/>
          </a:bodyPr>
          <a:lstStyle/>
          <a:p>
            <a:pPr rtl="0"/>
            <a:r>
              <a:rPr lang="pt-PT" sz="4000" spc="300" noProof="0"/>
              <a:t>Clique para editar o estilo do título do Modelo Global</a:t>
            </a:r>
          </a:p>
        </p:txBody>
      </p:sp>
      <p:sp>
        <p:nvSpPr>
          <p:cNvPr id="14" name="Marcador de Posição do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 OS ESTILOS DE TÍTULO DO MODELO GLOBAL</a:t>
            </a:r>
          </a:p>
        </p:txBody>
      </p:sp>
      <p:sp>
        <p:nvSpPr>
          <p:cNvPr id="31" name="Marcador de Posição do Texto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2" name="Marcador de Posição do Texto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3" name="Marcador de Posição do Texto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4" name="Marcador de Posição de Imagem Online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pt-PT" noProof="0"/>
              <a:t>Ícone</a:t>
            </a:r>
          </a:p>
        </p:txBody>
      </p:sp>
      <p:sp>
        <p:nvSpPr>
          <p:cNvPr id="35" name="Marcador de Posição de Imagem Online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pt-PT" noProof="0"/>
              <a:t>Ícone</a:t>
            </a:r>
          </a:p>
        </p:txBody>
      </p:sp>
      <p:sp>
        <p:nvSpPr>
          <p:cNvPr id="36" name="Marcador de Posição de Imagem Online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pt-PT" noProof="0"/>
              <a:t>Ícone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Marcador de Posição da Imagem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pt-PT" noProof="0"/>
              <a:t>Título</a:t>
            </a:r>
          </a:p>
        </p:txBody>
      </p:sp>
      <p:sp>
        <p:nvSpPr>
          <p:cNvPr id="5" name="Marcador de Posição do Rodapé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pt-PT" noProof="0" smtClean="0"/>
              <a:t>‹nº›</a:t>
            </a:fld>
            <a:endParaRPr lang="pt-PT" noProof="0"/>
          </a:p>
        </p:txBody>
      </p:sp>
      <p:sp>
        <p:nvSpPr>
          <p:cNvPr id="13" name="Marcador de Posição do Texto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pt-PT" noProof="0"/>
              <a:t>CLIQUE PARA EDITAR OS ESTILOS DE TÍTULO DO MODELO GLOBAL</a:t>
            </a:r>
          </a:p>
        </p:txBody>
      </p:sp>
      <p:sp>
        <p:nvSpPr>
          <p:cNvPr id="3" name="Retângulo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ção">
    <p:spTree>
      <p:nvGrpSpPr>
        <p:cNvPr id="1" name=""/>
        <p:cNvGrpSpPr/>
        <p:nvPr/>
      </p:nvGrpSpPr>
      <p:grpSpPr>
        <a:xfrm>
          <a:off x="0" y="0"/>
          <a:ext cx="0" cy="0"/>
          <a:chOff x="0" y="0"/>
          <a:chExt cx="0" cy="0"/>
        </a:xfrm>
      </p:grpSpPr>
      <p:sp>
        <p:nvSpPr>
          <p:cNvPr id="20" name="Marcador de Posição do Texto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pt-PT" noProof="0"/>
              <a:t>CLIQUE PARA EDITAR OS ESTILOS DE TÍTULO DO MODELO GLOBAL</a:t>
            </a:r>
          </a:p>
        </p:txBody>
      </p:sp>
      <p:sp>
        <p:nvSpPr>
          <p:cNvPr id="9" name="Marcador de Posição da Imagem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pt-PT" noProof="0"/>
              <a:t>Clique no ícone para adicionar uma imagem</a:t>
            </a:r>
          </a:p>
        </p:txBody>
      </p:sp>
      <p:sp>
        <p:nvSpPr>
          <p:cNvPr id="11" name="Marcador de Posição do Número do Diapositivo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16" name="Marcador de Posição de Conteú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pt-PT" sz="1600" noProof="0">
                <a:cs typeface="Biome Light" panose="020B0303030204020804" pitchFamily="34" charset="0"/>
              </a:rPr>
              <a:t>Clique para editar o estilo de título do modelo global</a:t>
            </a:r>
          </a:p>
          <a:p>
            <a:pPr marL="0" indent="0" rtl="0">
              <a:buNone/>
            </a:pPr>
            <a:endParaRPr lang="pt-PT" noProof="0"/>
          </a:p>
        </p:txBody>
      </p:sp>
      <p:sp>
        <p:nvSpPr>
          <p:cNvPr id="17" name="Marcador de Posição do Número do Diapositivo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pt-PT" noProof="0" smtClean="0"/>
              <a:pPr rtl="0"/>
              <a:t>‹nº›</a:t>
            </a:fld>
            <a:endParaRPr lang="pt-PT" noProof="0"/>
          </a:p>
        </p:txBody>
      </p:sp>
      <p:sp>
        <p:nvSpPr>
          <p:cNvPr id="2" name="Título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pt-PT" noProof="0"/>
              <a:t>Clique para editar o estilo do título do Modelo Global</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bra de Secção">
    <p:spTree>
      <p:nvGrpSpPr>
        <p:cNvPr id="1" name=""/>
        <p:cNvGrpSpPr/>
        <p:nvPr/>
      </p:nvGrpSpPr>
      <p:grpSpPr>
        <a:xfrm>
          <a:off x="0" y="0"/>
          <a:ext cx="0" cy="0"/>
          <a:chOff x="0" y="0"/>
          <a:chExt cx="0" cy="0"/>
        </a:xfrm>
      </p:grpSpPr>
      <p:sp>
        <p:nvSpPr>
          <p:cNvPr id="11" name="Marcador de Posição da Imagem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pt-PT" noProof="0"/>
              <a:t>Clique no ícone para adicionar uma imagem</a:t>
            </a:r>
          </a:p>
        </p:txBody>
      </p:sp>
      <p:sp>
        <p:nvSpPr>
          <p:cNvPr id="8" name="Título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pt-PT" noProof="0"/>
              <a:t>CLIQUE PARA EDITAR O TÍTULO DO MODELO GLOBAL</a:t>
            </a:r>
          </a:p>
        </p:txBody>
      </p:sp>
      <p:sp>
        <p:nvSpPr>
          <p:cNvPr id="3" name="Marcador de Posição do Texto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PT" noProof="0"/>
              <a:t>EDITAR ESTILOS DE TEXTO DO MODELO GLOBAL</a:t>
            </a:r>
          </a:p>
        </p:txBody>
      </p:sp>
      <p:sp>
        <p:nvSpPr>
          <p:cNvPr id="5" name="Marcador de Posição do Rodapé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quip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pt-PT" noProof="0"/>
              <a:t>TÍTULO DO DIAPOSITIVO AQUI</a:t>
            </a:r>
          </a:p>
        </p:txBody>
      </p:sp>
      <p:sp>
        <p:nvSpPr>
          <p:cNvPr id="3" name="Marcador de Posição de Conteúdo 2">
            <a:extLst>
              <a:ext uri="{FF2B5EF4-FFF2-40B4-BE49-F238E27FC236}">
                <a16:creationId xmlns:a16="http://schemas.microsoft.com/office/drawing/2014/main" id="{607D1B16-7058-45AD-9B19-E19CAF96683B}"/>
              </a:ext>
            </a:extLst>
          </p:cNvPr>
          <p:cNvSpPr>
            <a:spLocks noGrp="1"/>
          </p:cNvSpPr>
          <p:nvPr>
            <p:ph idx="1" hasCustomPrompt="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9" name="Marcador de Posição do Número do Diapositivo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5" name="Marcador de Posição da Imagem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pt-PT" noProof="0"/>
              <a:t>Clique no ícone para adicionar uma imagem</a:t>
            </a:r>
          </a:p>
        </p:txBody>
      </p:sp>
      <p:sp>
        <p:nvSpPr>
          <p:cNvPr id="9" name="Marcador de Posição da Imagem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pt-PT" noProof="0"/>
              <a:t>Clique no ícone para adicionar uma imagem</a:t>
            </a:r>
          </a:p>
        </p:txBody>
      </p:sp>
      <p:sp>
        <p:nvSpPr>
          <p:cNvPr id="10" name="Marcador de Posição da Imagem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pt-PT" noProof="0"/>
              <a:t>Clique no ícone para adicionar uma imagem</a:t>
            </a:r>
          </a:p>
        </p:txBody>
      </p:sp>
      <p:sp>
        <p:nvSpPr>
          <p:cNvPr id="11" name="Marcador de Posição da Imagem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pt-PT" noProof="0"/>
              <a:t>Clique no ícone para adicionar uma imagem</a:t>
            </a:r>
          </a:p>
        </p:txBody>
      </p:sp>
      <p:sp>
        <p:nvSpPr>
          <p:cNvPr id="12" name="Marcador de Posição da Imagem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pt-PT" noProof="0"/>
              <a:t>Clique no ícone para adicionar uma imagem</a:t>
            </a:r>
          </a:p>
        </p:txBody>
      </p:sp>
      <p:sp>
        <p:nvSpPr>
          <p:cNvPr id="13" name="Marcador de Posição da Imagem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pt-PT" noProof="0"/>
              <a:t>Clique no ícone para adicionar uma imagem</a:t>
            </a:r>
          </a:p>
        </p:txBody>
      </p:sp>
      <p:sp>
        <p:nvSpPr>
          <p:cNvPr id="4" name="Retângulo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PT"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e Tabe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767791"/>
            <a:ext cx="11002962" cy="823913"/>
          </a:xfrm>
        </p:spPr>
        <p:txBody>
          <a:bodyPr rtlCol="0">
            <a:noAutofit/>
          </a:bodyPr>
          <a:lstStyle>
            <a:lvl1pPr>
              <a:defRPr sz="4800" spc="300"/>
            </a:lvl1pPr>
          </a:lstStyle>
          <a:p>
            <a:pPr rtl="0"/>
            <a:r>
              <a:rPr lang="pt-PT" noProof="0"/>
              <a:t>Clique para editar o estilo do título do Modelo Global</a:t>
            </a:r>
          </a:p>
        </p:txBody>
      </p:sp>
      <p:sp>
        <p:nvSpPr>
          <p:cNvPr id="3" name="Marcador de Posição do Rodapé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pt-PT" noProof="0"/>
              <a:t>Adicione um rodapé</a:t>
            </a:r>
          </a:p>
        </p:txBody>
      </p:sp>
      <p:sp>
        <p:nvSpPr>
          <p:cNvPr id="4" name="Marcador de Posição do Número do Diapositivo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çã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pt-PT" noProof="0"/>
              <a:t>Clique para editar o estilo do título do Modelo Global</a:t>
            </a:r>
          </a:p>
        </p:txBody>
      </p:sp>
      <p:sp>
        <p:nvSpPr>
          <p:cNvPr id="7" name="Marcador de Posição do Texto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pt-PT" noProof="0"/>
              <a:t>CLIQUE PARA EDITAR OS ESTILOS DE TÍTULO DO MODELO GLOBAL</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de 2 Colunas">
    <p:spTree>
      <p:nvGrpSpPr>
        <p:cNvPr id="1" name=""/>
        <p:cNvGrpSpPr/>
        <p:nvPr/>
      </p:nvGrpSpPr>
      <p:grpSpPr>
        <a:xfrm>
          <a:off x="0" y="0"/>
          <a:ext cx="0" cy="0"/>
          <a:chOff x="0" y="0"/>
          <a:chExt cx="0" cy="0"/>
        </a:xfrm>
      </p:grpSpPr>
      <p:sp>
        <p:nvSpPr>
          <p:cNvPr id="17" name="Título 2">
            <a:extLst>
              <a:ext uri="{FF2B5EF4-FFF2-40B4-BE49-F238E27FC236}">
                <a16:creationId xmlns:a16="http://schemas.microsoft.com/office/drawing/2014/main" id="{0EF11611-8537-47CC-87AC-2E25428B72BA}"/>
              </a:ext>
            </a:extLst>
          </p:cNvPr>
          <p:cNvSpPr>
            <a:spLocks noGrp="1"/>
          </p:cNvSpPr>
          <p:nvPr>
            <p:ph type="title" hasCustomPrompt="1"/>
          </p:nvPr>
        </p:nvSpPr>
        <p:spPr>
          <a:xfrm>
            <a:off x="594519" y="1"/>
            <a:ext cx="11002962" cy="1623218"/>
          </a:xfrm>
        </p:spPr>
        <p:txBody>
          <a:bodyPr rtlCol="0" anchor="ctr">
            <a:noAutofit/>
          </a:bodyPr>
          <a:lstStyle/>
          <a:p>
            <a:pPr algn="ctr" rtl="0"/>
            <a:r>
              <a:rPr lang="pt-PT" sz="4800" noProof="0"/>
              <a:t>Clique para editar o estilo do título do Modelo Global</a:t>
            </a:r>
          </a:p>
        </p:txBody>
      </p:sp>
      <p:sp>
        <p:nvSpPr>
          <p:cNvPr id="19" name="Marcador de Posição da Imagem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pt-PT" noProof="0"/>
              <a:t>Clique no ícone para adicionar uma imagem</a:t>
            </a:r>
          </a:p>
        </p:txBody>
      </p:sp>
      <p:sp>
        <p:nvSpPr>
          <p:cNvPr id="18" name="Marcador de Posição da Imagem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pt-PT" noProof="0"/>
              <a:t>Clique no ícone para adicionar uma imagem</a:t>
            </a:r>
          </a:p>
        </p:txBody>
      </p:sp>
      <p:sp>
        <p:nvSpPr>
          <p:cNvPr id="10" name="Marcador de Posição do Texto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pt-PT" spc="300" noProof="0">
                <a:solidFill>
                  <a:schemeClr val="tx1"/>
                </a:solidFill>
              </a:rPr>
              <a:t>Clique para editar os Estilos de texto do modelo global</a:t>
            </a:r>
          </a:p>
        </p:txBody>
      </p:sp>
      <p:sp>
        <p:nvSpPr>
          <p:cNvPr id="11" name="Marcador de Posição de Conteúdo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pt-PT" sz="1400" noProof="0">
                <a:solidFill>
                  <a:schemeClr val="tx1"/>
                </a:solidFill>
              </a:rPr>
              <a:t>Clique para editar os Estilos de texto do modelo global</a:t>
            </a:r>
          </a:p>
        </p:txBody>
      </p:sp>
      <p:sp>
        <p:nvSpPr>
          <p:cNvPr id="12" name="Marcador de Posição do Texto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pt-PT" spc="300" noProof="0">
                <a:solidFill>
                  <a:schemeClr val="tx1"/>
                </a:solidFill>
              </a:rPr>
              <a:t>Clique para editar os Estilos de texto do modelo global</a:t>
            </a:r>
          </a:p>
        </p:txBody>
      </p:sp>
      <p:sp>
        <p:nvSpPr>
          <p:cNvPr id="14" name="Marcador de Posição de Conteúdo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pt-PT" sz="1400" noProof="0">
                <a:solidFill>
                  <a:schemeClr val="tx1"/>
                </a:solidFill>
              </a:rPr>
              <a:t>Clique para editar os Estilos de texto do modelo global</a:t>
            </a:r>
          </a:p>
        </p:txBody>
      </p:sp>
      <p:sp>
        <p:nvSpPr>
          <p:cNvPr id="20" name="Marcador de Posição do Número do Diapositivo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údo de 3 Colunas">
    <p:spTree>
      <p:nvGrpSpPr>
        <p:cNvPr id="1" name=""/>
        <p:cNvGrpSpPr/>
        <p:nvPr/>
      </p:nvGrpSpPr>
      <p:grpSpPr>
        <a:xfrm>
          <a:off x="0" y="0"/>
          <a:ext cx="0" cy="0"/>
          <a:chOff x="0" y="0"/>
          <a:chExt cx="0" cy="0"/>
        </a:xfrm>
      </p:grpSpPr>
      <p:sp>
        <p:nvSpPr>
          <p:cNvPr id="22" name="Título 2">
            <a:extLst>
              <a:ext uri="{FF2B5EF4-FFF2-40B4-BE49-F238E27FC236}">
                <a16:creationId xmlns:a16="http://schemas.microsoft.com/office/drawing/2014/main" id="{6186F91B-547E-43BC-9BCE-04619DAAFEC2}"/>
              </a:ext>
            </a:extLst>
          </p:cNvPr>
          <p:cNvSpPr>
            <a:spLocks noGrp="1"/>
          </p:cNvSpPr>
          <p:nvPr>
            <p:ph type="title" hasCustomPrompt="1"/>
          </p:nvPr>
        </p:nvSpPr>
        <p:spPr>
          <a:xfrm>
            <a:off x="594519" y="1"/>
            <a:ext cx="11002962" cy="1623218"/>
          </a:xfrm>
        </p:spPr>
        <p:txBody>
          <a:bodyPr rtlCol="0" anchor="ctr">
            <a:noAutofit/>
          </a:bodyPr>
          <a:lstStyle/>
          <a:p>
            <a:pPr algn="ctr" rtl="0"/>
            <a:r>
              <a:rPr lang="pt-PT" sz="4800" noProof="0"/>
              <a:t>Clique para editar o estilo do título do Modelo Global</a:t>
            </a:r>
          </a:p>
        </p:txBody>
      </p:sp>
      <p:sp>
        <p:nvSpPr>
          <p:cNvPr id="28" name="Marcador de Posição do Texto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24" name="Marcador de Posição da Imagem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pt-PT" noProof="0"/>
              <a:t>Clique no ícone para adicionar uma imagem</a:t>
            </a:r>
          </a:p>
        </p:txBody>
      </p:sp>
      <p:sp>
        <p:nvSpPr>
          <p:cNvPr id="25" name="Marcador de Posição da Imagem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pt-PT" noProof="0"/>
              <a:t>Clique no ícone para adicionar uma imagem</a:t>
            </a:r>
          </a:p>
        </p:txBody>
      </p:sp>
      <p:sp>
        <p:nvSpPr>
          <p:cNvPr id="26" name="Marcador de Posição da Imagem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pt-PT" noProof="0"/>
              <a:t>Clique no ícone para adicionar uma imagem</a:t>
            </a:r>
          </a:p>
        </p:txBody>
      </p:sp>
      <p:sp>
        <p:nvSpPr>
          <p:cNvPr id="29" name="Marcador de Posição do Texto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30" name="Marcador de Posição do Texto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31" name="Marcador de Posição do Número do Diapositivo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pt-PT" noProof="0"/>
              <a:t>Clique para editar o estilo do título do Modelo Global</a:t>
            </a:r>
          </a:p>
        </p:txBody>
      </p:sp>
      <p:sp>
        <p:nvSpPr>
          <p:cNvPr id="3" name="Marcador de Posição do Texto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5" name="Marcador de Posição do Rodapé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splinterboardgame.blogspot.com/2021/06/splinter-is-two-player-abstractstrategy.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splinterboardgame.blogspot.com/2021/06/splinter-is-two-player-abstractstrategy.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youtube.com/watch?v=UXW2yZndl7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79DC1498-E692-42BA-B69F-6D37E6CFACA0}"/>
              </a:ext>
            </a:extLst>
          </p:cNvPr>
          <p:cNvSpPr>
            <a:spLocks noGrp="1"/>
          </p:cNvSpPr>
          <p:nvPr>
            <p:ph type="title"/>
          </p:nvPr>
        </p:nvSpPr>
        <p:spPr>
          <a:xfrm>
            <a:off x="237626" y="1443154"/>
            <a:ext cx="11490325" cy="823913"/>
          </a:xfrm>
        </p:spPr>
        <p:txBody>
          <a:bodyPr rtlCol="0"/>
          <a:lstStyle/>
          <a:p>
            <a:pPr rtl="0"/>
            <a:r>
              <a:rPr lang="pt-PT" noProof="1">
                <a:solidFill>
                  <a:schemeClr val="bg1"/>
                </a:solidFill>
              </a:rPr>
              <a:t>SPLinter</a:t>
            </a:r>
          </a:p>
        </p:txBody>
      </p:sp>
      <p:pic>
        <p:nvPicPr>
          <p:cNvPr id="1032" name="Picture 8">
            <a:extLst>
              <a:ext uri="{FF2B5EF4-FFF2-40B4-BE49-F238E27FC236}">
                <a16:creationId xmlns:a16="http://schemas.microsoft.com/office/drawing/2014/main" id="{DD5D45C6-B469-426C-83B4-F4761B74E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6" y="309009"/>
            <a:ext cx="2462033" cy="104690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12675E6-330B-46D9-A0BD-0A9AF7D7F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488" y="2354306"/>
            <a:ext cx="1752600" cy="2333625"/>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9BC3DDCA-2C29-4B14-B951-C43340D15E03}"/>
              </a:ext>
            </a:extLst>
          </p:cNvPr>
          <p:cNvSpPr txBox="1"/>
          <p:nvPr/>
        </p:nvSpPr>
        <p:spPr>
          <a:xfrm>
            <a:off x="942975" y="5048250"/>
            <a:ext cx="3243196" cy="1354217"/>
          </a:xfrm>
          <a:prstGeom prst="rect">
            <a:avLst/>
          </a:prstGeom>
          <a:noFill/>
        </p:spPr>
        <p:txBody>
          <a:bodyPr wrap="none" rtlCol="0">
            <a:spAutoFit/>
          </a:bodyPr>
          <a:lstStyle/>
          <a:p>
            <a:r>
              <a:rPr lang="pt-PT" sz="1600" b="0" i="0" u="none" strike="noStrike" dirty="0">
                <a:solidFill>
                  <a:srgbClr val="000000"/>
                </a:solidFill>
                <a:effectLst/>
                <a:latin typeface="Arial" panose="020B0604020202020204" pitchFamily="34" charset="0"/>
              </a:rPr>
              <a:t>Artificial</a:t>
            </a:r>
            <a:r>
              <a:rPr lang="pt-PT" sz="1600" b="0" i="0" u="none" strike="noStrike" dirty="0">
                <a:solidFill>
                  <a:schemeClr val="bg1"/>
                </a:solidFill>
                <a:effectLst/>
                <a:latin typeface="Arial" panose="020B0604020202020204" pitchFamily="34" charset="0"/>
                <a:cs typeface="Arial" panose="020B0604020202020204" pitchFamily="34" charset="0"/>
              </a:rPr>
              <a:t> </a:t>
            </a:r>
            <a:r>
              <a:rPr lang="pt-PT" sz="1600" b="0" i="0" u="none" strike="noStrike" dirty="0" err="1">
                <a:solidFill>
                  <a:srgbClr val="000000"/>
                </a:solidFill>
                <a:effectLst/>
                <a:latin typeface="Arial" panose="020B0604020202020204" pitchFamily="34" charset="0"/>
              </a:rPr>
              <a:t>Intelligence</a:t>
            </a:r>
            <a:r>
              <a:rPr lang="pt-PT" sz="1600" dirty="0">
                <a:solidFill>
                  <a:schemeClr val="bg1"/>
                </a:solidFill>
                <a:latin typeface="Arial" panose="020B0604020202020204" pitchFamily="34" charset="0"/>
                <a:cs typeface="Arial" panose="020B0604020202020204" pitchFamily="34" charset="0"/>
              </a:rPr>
              <a:t> Project</a:t>
            </a:r>
          </a:p>
          <a:p>
            <a:r>
              <a:rPr lang="pt-PT" sz="1600" dirty="0" err="1">
                <a:solidFill>
                  <a:schemeClr val="bg1"/>
                </a:solidFill>
                <a:latin typeface="Arial" panose="020B0604020202020204" pitchFamily="34" charset="0"/>
                <a:cs typeface="Arial" panose="020B0604020202020204" pitchFamily="34" charset="0"/>
              </a:rPr>
              <a:t>Group</a:t>
            </a:r>
            <a:r>
              <a:rPr lang="pt-PT" sz="1600" dirty="0">
                <a:solidFill>
                  <a:schemeClr val="bg1"/>
                </a:solidFill>
                <a:latin typeface="Arial" panose="020B0604020202020204" pitchFamily="34" charset="0"/>
                <a:cs typeface="Arial" panose="020B0604020202020204" pitchFamily="34" charset="0"/>
              </a:rPr>
              <a:t> 44_2D:</a:t>
            </a:r>
          </a:p>
          <a:p>
            <a:pPr marL="285750" indent="-285750">
              <a:buFont typeface="Arial" panose="020B0604020202020204" pitchFamily="34" charset="0"/>
              <a:buChar char="•"/>
            </a:pPr>
            <a:r>
              <a:rPr lang="pt-PT" sz="1600" b="0" i="0" u="none" strike="noStrike" dirty="0">
                <a:solidFill>
                  <a:srgbClr val="000000"/>
                </a:solidFill>
                <a:effectLst/>
                <a:latin typeface="Arial" panose="020B0604020202020204" pitchFamily="34" charset="0"/>
              </a:rPr>
              <a:t>Diogo Câmara - up201905166</a:t>
            </a:r>
            <a:endParaRPr lang="pt-PT" sz="1600" dirty="0">
              <a:effectLst/>
            </a:endParaRPr>
          </a:p>
          <a:p>
            <a:pPr marL="285750" indent="-285750">
              <a:buFont typeface="Arial" panose="020B0604020202020204" pitchFamily="34" charset="0"/>
              <a:buChar char="•"/>
            </a:pPr>
            <a:r>
              <a:rPr lang="pt-PT" sz="1600" b="0" i="0" u="none" strike="noStrike" dirty="0">
                <a:solidFill>
                  <a:srgbClr val="000000"/>
                </a:solidFill>
                <a:effectLst/>
                <a:latin typeface="Arial" panose="020B0604020202020204" pitchFamily="34" charset="0"/>
              </a:rPr>
              <a:t>Mário Ferreira – up201907727</a:t>
            </a:r>
          </a:p>
          <a:p>
            <a:pPr marL="285750" indent="-285750">
              <a:buFont typeface="Arial" panose="020B0604020202020204" pitchFamily="34" charset="0"/>
              <a:buChar char="•"/>
            </a:pPr>
            <a:r>
              <a:rPr lang="pt-PT" sz="1600" b="0" i="0" u="none" strike="noStrike" dirty="0">
                <a:solidFill>
                  <a:srgbClr val="000000"/>
                </a:solidFill>
                <a:effectLst/>
                <a:latin typeface="Arial" panose="020B0604020202020204" pitchFamily="34" charset="0"/>
              </a:rPr>
              <a:t>Pedro Moreira - up201904642</a:t>
            </a:r>
            <a:endParaRPr lang="pt-PT" sz="1600" dirty="0">
              <a:solidFill>
                <a:schemeClr val="bg1"/>
              </a:solidFill>
            </a:endParaRP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pt-PT" smtClean="0"/>
              <a:t>2</a:t>
            </a:fld>
            <a:endParaRPr lang="pt-PT"/>
          </a:p>
        </p:txBody>
      </p:sp>
      <p:sp>
        <p:nvSpPr>
          <p:cNvPr id="13" name="CaixaDeTexto 12">
            <a:extLst>
              <a:ext uri="{FF2B5EF4-FFF2-40B4-BE49-F238E27FC236}">
                <a16:creationId xmlns:a16="http://schemas.microsoft.com/office/drawing/2014/main" id="{28359CE6-4DD4-40AB-8526-768C21998D74}"/>
              </a:ext>
            </a:extLst>
          </p:cNvPr>
          <p:cNvSpPr txBox="1"/>
          <p:nvPr/>
        </p:nvSpPr>
        <p:spPr>
          <a:xfrm>
            <a:off x="0" y="383177"/>
            <a:ext cx="12192000" cy="584775"/>
          </a:xfrm>
          <a:prstGeom prst="rect">
            <a:avLst/>
          </a:prstGeom>
          <a:noFill/>
        </p:spPr>
        <p:txBody>
          <a:bodyPr wrap="square" rtlCol="0">
            <a:spAutoFit/>
          </a:bodyPr>
          <a:lstStyle/>
          <a:p>
            <a:pPr algn="ctr"/>
            <a:r>
              <a:rPr lang="pt-PT" sz="3200" dirty="0" err="1"/>
              <a:t>Specification</a:t>
            </a:r>
            <a:r>
              <a:rPr lang="pt-PT" sz="3200" dirty="0"/>
              <a:t> </a:t>
            </a:r>
            <a:r>
              <a:rPr lang="pt-PT" sz="3200" dirty="0" err="1"/>
              <a:t>of</a:t>
            </a:r>
            <a:r>
              <a:rPr lang="pt-PT" sz="3200" dirty="0"/>
              <a:t> </a:t>
            </a:r>
            <a:r>
              <a:rPr lang="pt-PT" sz="3200" dirty="0" err="1"/>
              <a:t>the</a:t>
            </a:r>
            <a:r>
              <a:rPr lang="pt-PT" sz="3200" dirty="0"/>
              <a:t> </a:t>
            </a:r>
            <a:r>
              <a:rPr lang="pt-PT" sz="3200" dirty="0" err="1"/>
              <a:t>work</a:t>
            </a:r>
            <a:r>
              <a:rPr lang="pt-PT" sz="3200" dirty="0"/>
              <a:t> to </a:t>
            </a:r>
            <a:r>
              <a:rPr lang="pt-PT" sz="3200" dirty="0" err="1"/>
              <a:t>be</a:t>
            </a:r>
            <a:r>
              <a:rPr lang="pt-PT" sz="3200" dirty="0"/>
              <a:t> </a:t>
            </a:r>
            <a:r>
              <a:rPr lang="pt-PT" sz="3200" dirty="0" err="1"/>
              <a:t>performed</a:t>
            </a:r>
            <a:endParaRPr lang="pt-PT" sz="3200" dirty="0"/>
          </a:p>
        </p:txBody>
      </p:sp>
      <p:sp>
        <p:nvSpPr>
          <p:cNvPr id="14" name="CaixaDeTexto 13">
            <a:extLst>
              <a:ext uri="{FF2B5EF4-FFF2-40B4-BE49-F238E27FC236}">
                <a16:creationId xmlns:a16="http://schemas.microsoft.com/office/drawing/2014/main" id="{F580DED2-BDDC-487D-8F73-5B1FD150CD57}"/>
              </a:ext>
            </a:extLst>
          </p:cNvPr>
          <p:cNvSpPr txBox="1"/>
          <p:nvPr/>
        </p:nvSpPr>
        <p:spPr>
          <a:xfrm>
            <a:off x="531223" y="1245326"/>
            <a:ext cx="11216640" cy="1323439"/>
          </a:xfrm>
          <a:prstGeom prst="rect">
            <a:avLst/>
          </a:prstGeom>
          <a:noFill/>
        </p:spPr>
        <p:txBody>
          <a:bodyPr wrap="square" rtlCol="0">
            <a:spAutoFit/>
          </a:bodyPr>
          <a:lstStyle/>
          <a:p>
            <a:r>
              <a:rPr lang="en-US" sz="1600" b="0" i="0" u="none" strike="noStrike" dirty="0">
                <a:solidFill>
                  <a:srgbClr val="000000"/>
                </a:solidFill>
                <a:effectLst/>
                <a:latin typeface="Arial" panose="020B0604020202020204" pitchFamily="34" charset="0"/>
              </a:rPr>
              <a:t>We choose Topic 2, which consists of Adversarial Search Methods for Two-Player Board Games, more specifically Splinter board game, which is an abstract strategy game for two players. The objective of the game is to get more connected board pieces to your king than your adversary is able to, this is to splinter your opponent’s king into a group that is smaller than your king’s group. The game  is characterized by the type of board and pieces, the rules of movement of the pieces (operators) and the finishing conditions of the game with the respective score.</a:t>
            </a:r>
            <a:endParaRPr lang="pt-PT" sz="1600" dirty="0"/>
          </a:p>
        </p:txBody>
      </p:sp>
      <p:sp>
        <p:nvSpPr>
          <p:cNvPr id="15" name="CaixaDeTexto 14">
            <a:extLst>
              <a:ext uri="{FF2B5EF4-FFF2-40B4-BE49-F238E27FC236}">
                <a16:creationId xmlns:a16="http://schemas.microsoft.com/office/drawing/2014/main" id="{F9B34ECB-BC71-4144-8A51-FA36E76DF5AC}"/>
              </a:ext>
            </a:extLst>
          </p:cNvPr>
          <p:cNvSpPr txBox="1"/>
          <p:nvPr/>
        </p:nvSpPr>
        <p:spPr>
          <a:xfrm>
            <a:off x="0" y="3133352"/>
            <a:ext cx="12192000" cy="584775"/>
          </a:xfrm>
          <a:prstGeom prst="rect">
            <a:avLst/>
          </a:prstGeom>
          <a:noFill/>
        </p:spPr>
        <p:txBody>
          <a:bodyPr wrap="square" rtlCol="0">
            <a:spAutoFit/>
          </a:bodyPr>
          <a:lstStyle/>
          <a:p>
            <a:pPr algn="ctr"/>
            <a:r>
              <a:rPr lang="pt-PT" sz="3200" dirty="0"/>
              <a:t>Game </a:t>
            </a:r>
            <a:r>
              <a:rPr lang="pt-PT" sz="3200" dirty="0" err="1"/>
              <a:t>Related</a:t>
            </a:r>
            <a:r>
              <a:rPr lang="pt-PT" sz="3200" dirty="0"/>
              <a:t> </a:t>
            </a:r>
            <a:r>
              <a:rPr lang="pt-PT" sz="3200" dirty="0" err="1"/>
              <a:t>Work</a:t>
            </a:r>
            <a:endParaRPr lang="pt-PT" sz="3200" dirty="0"/>
          </a:p>
        </p:txBody>
      </p:sp>
      <p:sp>
        <p:nvSpPr>
          <p:cNvPr id="16" name="CaixaDeTexto 15">
            <a:extLst>
              <a:ext uri="{FF2B5EF4-FFF2-40B4-BE49-F238E27FC236}">
                <a16:creationId xmlns:a16="http://schemas.microsoft.com/office/drawing/2014/main" id="{833AAA4A-5BBD-428A-9560-9E80CCE0A38B}"/>
              </a:ext>
            </a:extLst>
          </p:cNvPr>
          <p:cNvSpPr txBox="1"/>
          <p:nvPr/>
        </p:nvSpPr>
        <p:spPr>
          <a:xfrm>
            <a:off x="531223" y="4149390"/>
            <a:ext cx="11216640" cy="584775"/>
          </a:xfrm>
          <a:prstGeom prst="rect">
            <a:avLst/>
          </a:prstGeom>
          <a:noFill/>
        </p:spPr>
        <p:txBody>
          <a:bodyPr wrap="square" rtlCol="0">
            <a:spAutoFit/>
          </a:bodyPr>
          <a:lstStyle/>
          <a:p>
            <a:r>
              <a:rPr lang="en-US" sz="1600" b="0" i="0" u="none" strike="noStrike" dirty="0">
                <a:solidFill>
                  <a:srgbClr val="000000"/>
                </a:solidFill>
                <a:effectLst/>
                <a:latin typeface="Arial" panose="020B0604020202020204" pitchFamily="34" charset="0"/>
              </a:rPr>
              <a:t>The development of our game was done following the guidelines found in this </a:t>
            </a:r>
            <a:r>
              <a:rPr lang="en-US" sz="1600" b="0" i="0" u="sng" strike="noStrike" dirty="0">
                <a:solidFill>
                  <a:srgbClr val="1155CC"/>
                </a:solidFill>
                <a:effectLst/>
                <a:latin typeface="Arial" panose="020B0604020202020204" pitchFamily="34" charset="0"/>
                <a:hlinkClick r:id="rId3"/>
              </a:rPr>
              <a:t>link</a:t>
            </a:r>
            <a:r>
              <a:rPr lang="en-US" sz="1600" b="0" i="0" u="none" strike="noStrike" dirty="0">
                <a:solidFill>
                  <a:srgbClr val="000000"/>
                </a:solidFill>
                <a:effectLst/>
                <a:latin typeface="Arial" panose="020B0604020202020204" pitchFamily="34" charset="0"/>
              </a:rPr>
              <a:t>  provided on this course Moodle Page, consisting of its components, lay-out and rules of the game.</a:t>
            </a:r>
            <a:endParaRPr lang="pt-PT" sz="1600"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pt-PT" smtClean="0"/>
              <a:t>3</a:t>
            </a:fld>
            <a:endParaRPr lang="pt-PT"/>
          </a:p>
        </p:txBody>
      </p:sp>
      <p:sp>
        <p:nvSpPr>
          <p:cNvPr id="13" name="CaixaDeTexto 12">
            <a:extLst>
              <a:ext uri="{FF2B5EF4-FFF2-40B4-BE49-F238E27FC236}">
                <a16:creationId xmlns:a16="http://schemas.microsoft.com/office/drawing/2014/main" id="{28359CE6-4DD4-40AB-8526-768C21998D74}"/>
              </a:ext>
            </a:extLst>
          </p:cNvPr>
          <p:cNvSpPr txBox="1"/>
          <p:nvPr/>
        </p:nvSpPr>
        <p:spPr>
          <a:xfrm>
            <a:off x="0" y="357052"/>
            <a:ext cx="12192000" cy="584775"/>
          </a:xfrm>
          <a:prstGeom prst="rect">
            <a:avLst/>
          </a:prstGeom>
          <a:noFill/>
        </p:spPr>
        <p:txBody>
          <a:bodyPr wrap="square" rtlCol="0">
            <a:spAutoFit/>
          </a:bodyPr>
          <a:lstStyle/>
          <a:p>
            <a:pPr algn="ctr"/>
            <a:r>
              <a:rPr lang="pt-PT" sz="3200" dirty="0" err="1"/>
              <a:t>Problem</a:t>
            </a:r>
            <a:r>
              <a:rPr lang="pt-PT" sz="3200" dirty="0"/>
              <a:t> as a </a:t>
            </a:r>
            <a:r>
              <a:rPr lang="pt-PT" sz="3200" dirty="0" err="1"/>
              <a:t>search</a:t>
            </a:r>
            <a:r>
              <a:rPr lang="pt-PT" sz="3200" dirty="0"/>
              <a:t> </a:t>
            </a:r>
            <a:r>
              <a:rPr lang="pt-PT" sz="3200" dirty="0" err="1"/>
              <a:t>problem</a:t>
            </a:r>
            <a:endParaRPr lang="pt-PT" sz="3200" dirty="0"/>
          </a:p>
        </p:txBody>
      </p:sp>
      <p:sp>
        <p:nvSpPr>
          <p:cNvPr id="14" name="CaixaDeTexto 13">
            <a:extLst>
              <a:ext uri="{FF2B5EF4-FFF2-40B4-BE49-F238E27FC236}">
                <a16:creationId xmlns:a16="http://schemas.microsoft.com/office/drawing/2014/main" id="{F580DED2-BDDC-487D-8F73-5B1FD150CD57}"/>
              </a:ext>
            </a:extLst>
          </p:cNvPr>
          <p:cNvSpPr txBox="1"/>
          <p:nvPr/>
        </p:nvSpPr>
        <p:spPr>
          <a:xfrm>
            <a:off x="0" y="1215525"/>
            <a:ext cx="3960000" cy="4462760"/>
          </a:xfrm>
          <a:prstGeom prst="rect">
            <a:avLst/>
          </a:prstGeom>
          <a:noFill/>
        </p:spPr>
        <p:txBody>
          <a:bodyPr wrap="square" rtlCol="0">
            <a:spAutoFit/>
          </a:bodyPr>
          <a:lstStyle/>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State Representation and Initial State</a:t>
            </a:r>
          </a:p>
          <a:p>
            <a:pPr lvl="1"/>
            <a:endParaRPr lang="en-US" sz="1400" b="0" i="0" u="none" strike="noStrike" dirty="0">
              <a:solidFill>
                <a:srgbClr val="000000"/>
              </a:solidFill>
              <a:effectLst/>
              <a:latin typeface="Arial" panose="020B0604020202020204" pitchFamily="34" charset="0"/>
            </a:endParaRPr>
          </a:p>
          <a:p>
            <a:pPr lvl="1"/>
            <a:r>
              <a:rPr lang="en-US" sz="1400" b="0" i="0" u="none" strike="noStrike" dirty="0">
                <a:solidFill>
                  <a:srgbClr val="000000"/>
                </a:solidFill>
                <a:effectLst/>
                <a:latin typeface="Arial" panose="020B0604020202020204" pitchFamily="34" charset="0"/>
              </a:rPr>
              <a:t>Play begins with the pieces arranged in a single, inter-connected group, with the kings occupying the board's two central squares. This initial state is to be represented by a 2d list in the Game Class.</a:t>
            </a:r>
            <a:endParaRPr lang="pt-PT" sz="1400" b="0" i="0" u="none" strike="noStrike" dirty="0">
              <a:solidFill>
                <a:srgbClr val="000000"/>
              </a:solidFill>
              <a:effectLst/>
              <a:latin typeface="Arial" panose="020B0604020202020204" pitchFamily="34" charset="0"/>
            </a:endParaRPr>
          </a:p>
          <a:p>
            <a:pPr lvl="1"/>
            <a:endParaRPr lang="en-US" sz="1400" dirty="0">
              <a:solidFill>
                <a:srgbClr val="000000"/>
              </a:solidFill>
              <a:latin typeface="Arial" panose="020B0604020202020204" pitchFamily="34" charset="0"/>
            </a:endParaRPr>
          </a:p>
          <a:p>
            <a:pPr marL="285750" indent="-285750">
              <a:buFont typeface="Arial" panose="020B0604020202020204" pitchFamily="34" charset="0"/>
              <a:buChar char="•"/>
            </a:pPr>
            <a:r>
              <a:rPr lang="pt-PT" sz="1600" dirty="0" err="1">
                <a:solidFill>
                  <a:srgbClr val="000000"/>
                </a:solidFill>
                <a:latin typeface="Arial" panose="020B0604020202020204" pitchFamily="34" charset="0"/>
              </a:rPr>
              <a:t>Objective</a:t>
            </a:r>
            <a:r>
              <a:rPr lang="pt-PT" sz="1600" dirty="0">
                <a:solidFill>
                  <a:srgbClr val="000000"/>
                </a:solidFill>
                <a:latin typeface="Arial" panose="020B0604020202020204" pitchFamily="34" charset="0"/>
              </a:rPr>
              <a:t> </a:t>
            </a:r>
            <a:r>
              <a:rPr lang="pt-PT" sz="1600" dirty="0" err="1">
                <a:solidFill>
                  <a:srgbClr val="000000"/>
                </a:solidFill>
                <a:latin typeface="Arial" panose="020B0604020202020204" pitchFamily="34" charset="0"/>
              </a:rPr>
              <a:t>test</a:t>
            </a:r>
            <a:endParaRPr lang="pt-PT" sz="1600" dirty="0">
              <a:solidFill>
                <a:srgbClr val="000000"/>
              </a:solidFill>
              <a:latin typeface="Arial" panose="020B0604020202020204" pitchFamily="34" charset="0"/>
            </a:endParaRPr>
          </a:p>
          <a:p>
            <a:pPr marL="285750" indent="-285750">
              <a:buFont typeface="Arial" panose="020B0604020202020204" pitchFamily="34" charset="0"/>
              <a:buChar char="•"/>
            </a:pPr>
            <a:endParaRPr lang="pt-PT" sz="1400" dirty="0">
              <a:solidFill>
                <a:srgbClr val="000000"/>
              </a:solidFill>
              <a:latin typeface="Arial" panose="020B0604020202020204" pitchFamily="34" charset="0"/>
            </a:endParaRPr>
          </a:p>
          <a:p>
            <a:pPr lvl="1"/>
            <a:r>
              <a:rPr lang="en-US" sz="1400" b="0" i="0" u="none" strike="noStrike" dirty="0">
                <a:solidFill>
                  <a:srgbClr val="000000"/>
                </a:solidFill>
                <a:effectLst/>
                <a:latin typeface="Arial" panose="020B0604020202020204" pitchFamily="34" charset="0"/>
              </a:rPr>
              <a:t>The game ends if a splinter causes the kings to occupy two different groups and the player whose king occupies the larger group wins the game. If both groups are of the same size, the game ends in a tie. If a move causes one of the kings to get pushed of the board, the other king’s player wins.</a:t>
            </a:r>
            <a:endParaRPr lang="en-US" sz="1400" dirty="0">
              <a:effectLst/>
            </a:endParaRPr>
          </a:p>
          <a:p>
            <a:pPr lvl="1"/>
            <a:endParaRPr lang="pt-PT" sz="1400" dirty="0">
              <a:solidFill>
                <a:srgbClr val="000000"/>
              </a:solidFill>
              <a:latin typeface="Arial" panose="020B0604020202020204" pitchFamily="34" charset="0"/>
            </a:endParaRPr>
          </a:p>
        </p:txBody>
      </p:sp>
      <p:sp>
        <p:nvSpPr>
          <p:cNvPr id="6" name="CaixaDeTexto 5">
            <a:extLst>
              <a:ext uri="{FF2B5EF4-FFF2-40B4-BE49-F238E27FC236}">
                <a16:creationId xmlns:a16="http://schemas.microsoft.com/office/drawing/2014/main" id="{B10606DF-745F-4BDA-9AFC-16039D9D0B0F}"/>
              </a:ext>
            </a:extLst>
          </p:cNvPr>
          <p:cNvSpPr txBox="1"/>
          <p:nvPr/>
        </p:nvSpPr>
        <p:spPr>
          <a:xfrm>
            <a:off x="3960000" y="1237976"/>
            <a:ext cx="3960000" cy="4320000"/>
          </a:xfrm>
          <a:prstGeom prst="rect">
            <a:avLst/>
          </a:prstGeom>
          <a:noFill/>
        </p:spPr>
        <p:txBody>
          <a:bodyPr wrap="square" rtlCol="0">
            <a:spAutoFit/>
          </a:bodyPr>
          <a:lstStyle/>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Operators</a:t>
            </a:r>
          </a:p>
          <a:p>
            <a:pPr lvl="1"/>
            <a:endParaRPr lang="en-US" sz="1400" b="0" i="0" u="none" strike="noStrike" dirty="0">
              <a:solidFill>
                <a:srgbClr val="000000"/>
              </a:solidFill>
              <a:effectLst/>
              <a:latin typeface="Arial" panose="020B0604020202020204" pitchFamily="34" charset="0"/>
            </a:endParaRPr>
          </a:p>
          <a:p>
            <a:pPr lvl="1"/>
            <a:r>
              <a:rPr lang="en-US" sz="1400" dirty="0">
                <a:solidFill>
                  <a:srgbClr val="000000"/>
                </a:solidFill>
                <a:latin typeface="Arial" panose="020B0604020202020204" pitchFamily="34" charset="0"/>
              </a:rPr>
              <a:t>The game has a unique operator with some restrictions such as:</a:t>
            </a:r>
            <a:endParaRPr lang="pt-PT" sz="1400" b="0" i="0" u="none" strike="noStrike" dirty="0">
              <a:solidFill>
                <a:srgbClr val="000000"/>
              </a:solidFill>
              <a:effectLst/>
              <a:latin typeface="Arial" panose="020B0604020202020204" pitchFamily="34" charset="0"/>
            </a:endParaRPr>
          </a:p>
          <a:p>
            <a:pPr marL="742950" lvl="1"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you may move one of your own pieces one square in any direction (including diagonally) so that it lands on an adjacent square.</a:t>
            </a:r>
          </a:p>
          <a:p>
            <a:pPr marL="742950" lvl="1"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you may push a single piece or a row of connected pieces of either or both colors.</a:t>
            </a:r>
            <a:endParaRPr lang="en-US" sz="1400" dirty="0">
              <a:solidFill>
                <a:srgbClr val="000000"/>
              </a:solidFill>
              <a:latin typeface="Arial" panose="020B0604020202020204" pitchFamily="34" charset="0"/>
            </a:endParaRPr>
          </a:p>
          <a:p>
            <a:pPr marL="742950" lvl="1"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you may move or push any piece of either color off the board.</a:t>
            </a:r>
          </a:p>
          <a:p>
            <a:pPr marL="742950" lvl="1" indent="-285750">
              <a:buFont typeface="Arial" panose="020B0604020202020204" pitchFamily="34" charset="0"/>
              <a:buChar char="•"/>
            </a:pPr>
            <a:r>
              <a:rPr lang="en-US" sz="1400" b="0" i="0" u="none" strike="noStrike" dirty="0">
                <a:solidFill>
                  <a:srgbClr val="000000"/>
                </a:solidFill>
                <a:effectLst/>
                <a:latin typeface="Arial" panose="020B0604020202020204" pitchFamily="34" charset="0"/>
              </a:rPr>
              <a:t>Kings may be moved (and may push and be pushed) in the same way as pawns.</a:t>
            </a:r>
          </a:p>
          <a:p>
            <a:pPr marL="742950" lvl="1" indent="-285750">
              <a:buFont typeface="Arial" panose="020B0604020202020204" pitchFamily="34" charset="0"/>
              <a:buChar char="•"/>
            </a:pPr>
            <a:r>
              <a:rPr lang="en-US" sz="1400" dirty="0">
                <a:solidFill>
                  <a:srgbClr val="000000"/>
                </a:solidFill>
                <a:latin typeface="Arial" panose="020B0604020202020204" pitchFamily="34" charset="0"/>
              </a:rPr>
              <a:t>One move can not fill the vacant spot, if any, left by the opponent’s previous move</a:t>
            </a:r>
          </a:p>
        </p:txBody>
      </p:sp>
      <p:sp>
        <p:nvSpPr>
          <p:cNvPr id="7" name="CaixaDeTexto 6">
            <a:extLst>
              <a:ext uri="{FF2B5EF4-FFF2-40B4-BE49-F238E27FC236}">
                <a16:creationId xmlns:a16="http://schemas.microsoft.com/office/drawing/2014/main" id="{FFF8B5E9-5E47-4633-BC6F-79EA390D3D39}"/>
              </a:ext>
            </a:extLst>
          </p:cNvPr>
          <p:cNvSpPr txBox="1"/>
          <p:nvPr/>
        </p:nvSpPr>
        <p:spPr>
          <a:xfrm>
            <a:off x="7920000" y="1215525"/>
            <a:ext cx="3960000" cy="2634054"/>
          </a:xfrm>
          <a:prstGeom prst="rect">
            <a:avLst/>
          </a:prstGeom>
          <a:noFill/>
        </p:spPr>
        <p:txBody>
          <a:bodyPr wrap="square" rtlCol="0">
            <a:spAutoFit/>
          </a:bodyPr>
          <a:lstStyle/>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Heuristics/Evaluation function</a:t>
            </a:r>
          </a:p>
          <a:p>
            <a:pPr lvl="1"/>
            <a:endParaRPr lang="en-US" sz="1400" b="0" i="0" u="none" strike="noStrike" dirty="0">
              <a:solidFill>
                <a:srgbClr val="000000"/>
              </a:solidFill>
              <a:effectLst/>
              <a:latin typeface="Arial" panose="020B0604020202020204" pitchFamily="34" charset="0"/>
            </a:endParaRPr>
          </a:p>
          <a:p>
            <a:pPr lvl="1">
              <a:spcBef>
                <a:spcPts val="1100"/>
              </a:spcBef>
            </a:pPr>
            <a:r>
              <a:rPr lang="en-US" sz="1400" b="0" i="0" u="none" strike="noStrike" dirty="0">
                <a:effectLst/>
                <a:latin typeface="Arial" panose="020B0604020202020204" pitchFamily="34" charset="0"/>
              </a:rPr>
              <a:t>If a splinter causes the kings to occupy two different groups, the game ends and the player whose king occupies the larger group wins the game. </a:t>
            </a:r>
            <a:endParaRPr lang="en-US" sz="1400" dirty="0">
              <a:effectLst/>
            </a:endParaRPr>
          </a:p>
          <a:p>
            <a:pPr lvl="1">
              <a:spcAft>
                <a:spcPts val="1800"/>
              </a:spcAft>
            </a:pPr>
            <a:r>
              <a:rPr lang="en-US" sz="1400" b="0" i="0" u="none" strike="noStrike" dirty="0">
                <a:effectLst/>
                <a:latin typeface="Arial" panose="020B0604020202020204" pitchFamily="34" charset="0"/>
              </a:rPr>
              <a:t>The heuristic chosen is based on counting the score of the pieces that are near the kings and the number of valid moves for each player, giving different weights to each of these attributes.</a:t>
            </a:r>
            <a:endParaRPr lang="en-US" sz="1400" dirty="0">
              <a:effectLst/>
            </a:endParaRPr>
          </a:p>
        </p:txBody>
      </p:sp>
    </p:spTree>
    <p:extLst>
      <p:ext uri="{BB962C8B-B14F-4D97-AF65-F5344CB8AC3E}">
        <p14:creationId xmlns:p14="http://schemas.microsoft.com/office/powerpoint/2010/main" val="339757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pt-PT" smtClean="0"/>
              <a:t>4</a:t>
            </a:fld>
            <a:endParaRPr lang="pt-PT"/>
          </a:p>
        </p:txBody>
      </p:sp>
      <p:sp>
        <p:nvSpPr>
          <p:cNvPr id="13" name="CaixaDeTexto 12">
            <a:extLst>
              <a:ext uri="{FF2B5EF4-FFF2-40B4-BE49-F238E27FC236}">
                <a16:creationId xmlns:a16="http://schemas.microsoft.com/office/drawing/2014/main" id="{28359CE6-4DD4-40AB-8526-768C21998D74}"/>
              </a:ext>
            </a:extLst>
          </p:cNvPr>
          <p:cNvSpPr txBox="1"/>
          <p:nvPr/>
        </p:nvSpPr>
        <p:spPr>
          <a:xfrm>
            <a:off x="0" y="383177"/>
            <a:ext cx="12192000" cy="584775"/>
          </a:xfrm>
          <a:prstGeom prst="rect">
            <a:avLst/>
          </a:prstGeom>
          <a:noFill/>
        </p:spPr>
        <p:txBody>
          <a:bodyPr wrap="square" rtlCol="0">
            <a:spAutoFit/>
          </a:bodyPr>
          <a:lstStyle/>
          <a:p>
            <a:pPr algn="ctr"/>
            <a:r>
              <a:rPr lang="pt-PT" sz="3200" dirty="0" err="1"/>
              <a:t>Implementation</a:t>
            </a:r>
            <a:r>
              <a:rPr lang="pt-PT" sz="3200" dirty="0"/>
              <a:t> </a:t>
            </a:r>
            <a:r>
              <a:rPr lang="pt-PT" sz="3200" dirty="0" err="1"/>
              <a:t>work</a:t>
            </a:r>
            <a:endParaRPr lang="pt-PT" sz="3200" dirty="0"/>
          </a:p>
        </p:txBody>
      </p:sp>
      <p:sp>
        <p:nvSpPr>
          <p:cNvPr id="14" name="CaixaDeTexto 13">
            <a:extLst>
              <a:ext uri="{FF2B5EF4-FFF2-40B4-BE49-F238E27FC236}">
                <a16:creationId xmlns:a16="http://schemas.microsoft.com/office/drawing/2014/main" id="{F580DED2-BDDC-487D-8F73-5B1FD150CD57}"/>
              </a:ext>
            </a:extLst>
          </p:cNvPr>
          <p:cNvSpPr txBox="1"/>
          <p:nvPr/>
        </p:nvSpPr>
        <p:spPr>
          <a:xfrm>
            <a:off x="531223" y="1245326"/>
            <a:ext cx="11216640" cy="830997"/>
          </a:xfrm>
          <a:prstGeom prst="rect">
            <a:avLst/>
          </a:prstGeom>
          <a:noFill/>
        </p:spPr>
        <p:txBody>
          <a:bodyPr wrap="square" rtlCol="0">
            <a:spAutoFit/>
          </a:bodyPr>
          <a:lstStyle/>
          <a:p>
            <a:r>
              <a:rPr lang="en-US" sz="1600" b="0" i="0" u="none" strike="noStrike" dirty="0">
                <a:solidFill>
                  <a:srgbClr val="000000"/>
                </a:solidFill>
                <a:effectLst/>
                <a:latin typeface="Arial" panose="020B0604020202020204" pitchFamily="34" charset="0"/>
              </a:rPr>
              <a:t>Our game is being developed on Python 3.10 . We used the </a:t>
            </a:r>
            <a:r>
              <a:rPr lang="en-US" sz="1600" b="0" i="0" u="none" strike="noStrike" dirty="0" err="1">
                <a:solidFill>
                  <a:srgbClr val="000000"/>
                </a:solidFill>
                <a:effectLst/>
                <a:latin typeface="Arial" panose="020B0604020202020204" pitchFamily="34" charset="0"/>
              </a:rPr>
              <a:t>pygame</a:t>
            </a:r>
            <a:r>
              <a:rPr lang="en-US" sz="1600" b="0" i="0" u="none" strike="noStrike" dirty="0">
                <a:solidFill>
                  <a:srgbClr val="000000"/>
                </a:solidFill>
                <a:effectLst/>
                <a:latin typeface="Arial" panose="020B0604020202020204" pitchFamily="34" charset="0"/>
              </a:rPr>
              <a:t> library to build the user interface for the game. </a:t>
            </a:r>
          </a:p>
          <a:p>
            <a:r>
              <a:rPr lang="en-US" sz="1600" b="0" i="0" u="none" strike="noStrike" dirty="0">
                <a:solidFill>
                  <a:srgbClr val="000000"/>
                </a:solidFill>
                <a:effectLst/>
                <a:latin typeface="Arial" panose="020B0604020202020204" pitchFamily="34" charset="0"/>
              </a:rPr>
              <a:t>We used a class to represent the game state, with various attributes such as the board, which consists of a 2d list containing the pieces, another attribute representing which player’s turn it is, and so on.</a:t>
            </a:r>
            <a:endParaRPr lang="pt-PT" sz="1600" dirty="0"/>
          </a:p>
        </p:txBody>
      </p:sp>
      <p:pic>
        <p:nvPicPr>
          <p:cNvPr id="3" name="Imagem 2">
            <a:extLst>
              <a:ext uri="{FF2B5EF4-FFF2-40B4-BE49-F238E27FC236}">
                <a16:creationId xmlns:a16="http://schemas.microsoft.com/office/drawing/2014/main" id="{E3D82071-B0AF-4E04-85FE-8A61F86A2542}"/>
              </a:ext>
            </a:extLst>
          </p:cNvPr>
          <p:cNvPicPr>
            <a:picLocks noChangeAspect="1"/>
          </p:cNvPicPr>
          <p:nvPr/>
        </p:nvPicPr>
        <p:blipFill>
          <a:blip r:embed="rId3"/>
          <a:stretch>
            <a:fillRect/>
          </a:stretch>
        </p:blipFill>
        <p:spPr>
          <a:xfrm>
            <a:off x="1811383" y="2353697"/>
            <a:ext cx="3177864" cy="4155565"/>
          </a:xfrm>
          <a:prstGeom prst="rect">
            <a:avLst/>
          </a:prstGeom>
        </p:spPr>
      </p:pic>
      <p:pic>
        <p:nvPicPr>
          <p:cNvPr id="8" name="Imagem 7">
            <a:extLst>
              <a:ext uri="{FF2B5EF4-FFF2-40B4-BE49-F238E27FC236}">
                <a16:creationId xmlns:a16="http://schemas.microsoft.com/office/drawing/2014/main" id="{223A6200-7B67-40A4-95B6-F702CD11C7E4}"/>
              </a:ext>
            </a:extLst>
          </p:cNvPr>
          <p:cNvPicPr>
            <a:picLocks noChangeAspect="1"/>
          </p:cNvPicPr>
          <p:nvPr/>
        </p:nvPicPr>
        <p:blipFill>
          <a:blip r:embed="rId4"/>
          <a:stretch>
            <a:fillRect/>
          </a:stretch>
        </p:blipFill>
        <p:spPr>
          <a:xfrm>
            <a:off x="7202755" y="2802476"/>
            <a:ext cx="3534268" cy="3258005"/>
          </a:xfrm>
          <a:prstGeom prst="rect">
            <a:avLst/>
          </a:prstGeom>
        </p:spPr>
      </p:pic>
    </p:spTree>
    <p:extLst>
      <p:ext uri="{BB962C8B-B14F-4D97-AF65-F5344CB8AC3E}">
        <p14:creationId xmlns:p14="http://schemas.microsoft.com/office/powerpoint/2010/main" val="53024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pt-PT" smtClean="0"/>
              <a:t>5</a:t>
            </a:fld>
            <a:endParaRPr lang="pt-PT"/>
          </a:p>
        </p:txBody>
      </p:sp>
      <p:sp>
        <p:nvSpPr>
          <p:cNvPr id="13" name="CaixaDeTexto 12">
            <a:extLst>
              <a:ext uri="{FF2B5EF4-FFF2-40B4-BE49-F238E27FC236}">
                <a16:creationId xmlns:a16="http://schemas.microsoft.com/office/drawing/2014/main" id="{28359CE6-4DD4-40AB-8526-768C21998D74}"/>
              </a:ext>
            </a:extLst>
          </p:cNvPr>
          <p:cNvSpPr txBox="1"/>
          <p:nvPr/>
        </p:nvSpPr>
        <p:spPr>
          <a:xfrm>
            <a:off x="0" y="383177"/>
            <a:ext cx="12192000" cy="584775"/>
          </a:xfrm>
          <a:prstGeom prst="rect">
            <a:avLst/>
          </a:prstGeom>
          <a:noFill/>
        </p:spPr>
        <p:txBody>
          <a:bodyPr wrap="square" rtlCol="0">
            <a:spAutoFit/>
          </a:bodyPr>
          <a:lstStyle/>
          <a:p>
            <a:pPr algn="ctr"/>
            <a:r>
              <a:rPr lang="en-US" sz="3200" dirty="0"/>
              <a:t>T</a:t>
            </a:r>
            <a:r>
              <a:rPr lang="en-US" sz="3200" dirty="0">
                <a:effectLst/>
              </a:rPr>
              <a:t>he Approach</a:t>
            </a:r>
            <a:endParaRPr lang="pt-PT" sz="3200" dirty="0"/>
          </a:p>
        </p:txBody>
      </p:sp>
      <p:sp>
        <p:nvSpPr>
          <p:cNvPr id="14" name="CaixaDeTexto 13">
            <a:extLst>
              <a:ext uri="{FF2B5EF4-FFF2-40B4-BE49-F238E27FC236}">
                <a16:creationId xmlns:a16="http://schemas.microsoft.com/office/drawing/2014/main" id="{F580DED2-BDDC-487D-8F73-5B1FD150CD57}"/>
              </a:ext>
            </a:extLst>
          </p:cNvPr>
          <p:cNvSpPr txBox="1"/>
          <p:nvPr/>
        </p:nvSpPr>
        <p:spPr>
          <a:xfrm>
            <a:off x="249014" y="1236617"/>
            <a:ext cx="5712823" cy="2585323"/>
          </a:xfrm>
          <a:prstGeom prst="rect">
            <a:avLst/>
          </a:prstGeom>
          <a:noFill/>
        </p:spPr>
        <p:txBody>
          <a:bodyPr wrap="square" rtlCol="0">
            <a:spAutoFit/>
          </a:bodyPr>
          <a:lstStyle/>
          <a:p>
            <a:pPr algn="ctr"/>
            <a:r>
              <a:rPr lang="pt-PT" dirty="0" err="1"/>
              <a:t>Heuristic</a:t>
            </a:r>
            <a:endParaRPr lang="pt-PT" dirty="0"/>
          </a:p>
          <a:p>
            <a:r>
              <a:rPr lang="pt-PT" sz="1600" dirty="0" err="1"/>
              <a:t>Our</a:t>
            </a:r>
            <a:r>
              <a:rPr lang="pt-PT" sz="1600" dirty="0"/>
              <a:t> </a:t>
            </a:r>
            <a:r>
              <a:rPr lang="pt-PT" sz="1600" dirty="0" err="1"/>
              <a:t>evaluation</a:t>
            </a:r>
            <a:r>
              <a:rPr lang="pt-PT" sz="1600" dirty="0"/>
              <a:t> </a:t>
            </a:r>
            <a:r>
              <a:rPr lang="pt-PT" sz="1600" dirty="0" err="1"/>
              <a:t>function</a:t>
            </a:r>
            <a:r>
              <a:rPr lang="pt-PT" sz="1600" dirty="0"/>
              <a:t> maximizes </a:t>
            </a:r>
            <a:r>
              <a:rPr lang="pt-PT" sz="1600" dirty="0" err="1"/>
              <a:t>values</a:t>
            </a:r>
            <a:r>
              <a:rPr lang="pt-PT" sz="1600" dirty="0"/>
              <a:t> for </a:t>
            </a:r>
            <a:r>
              <a:rPr lang="pt-PT" sz="1600" dirty="0" err="1"/>
              <a:t>the</a:t>
            </a:r>
            <a:r>
              <a:rPr lang="pt-PT" sz="1600" dirty="0"/>
              <a:t> X </a:t>
            </a:r>
            <a:r>
              <a:rPr lang="pt-PT" sz="1600" dirty="0" err="1"/>
              <a:t>player</a:t>
            </a:r>
            <a:r>
              <a:rPr lang="pt-PT" sz="1600" dirty="0"/>
              <a:t> </a:t>
            </a:r>
            <a:r>
              <a:rPr lang="pt-PT" sz="1600" dirty="0" err="1"/>
              <a:t>and</a:t>
            </a:r>
            <a:r>
              <a:rPr lang="pt-PT" sz="1600" dirty="0"/>
              <a:t> minimizes for </a:t>
            </a:r>
            <a:r>
              <a:rPr lang="pt-PT" sz="1600" dirty="0" err="1"/>
              <a:t>the</a:t>
            </a:r>
            <a:r>
              <a:rPr lang="pt-PT" sz="1600" dirty="0"/>
              <a:t> O </a:t>
            </a:r>
            <a:r>
              <a:rPr lang="pt-PT" sz="1600" dirty="0" err="1"/>
              <a:t>player</a:t>
            </a:r>
            <a:r>
              <a:rPr lang="pt-PT" sz="1600" dirty="0"/>
              <a:t>. </a:t>
            </a:r>
            <a:r>
              <a:rPr lang="pt-PT" sz="1600" dirty="0" err="1"/>
              <a:t>The</a:t>
            </a:r>
            <a:r>
              <a:rPr lang="pt-PT" sz="1600" dirty="0"/>
              <a:t> </a:t>
            </a:r>
            <a:r>
              <a:rPr lang="pt-PT" sz="1600" dirty="0" err="1"/>
              <a:t>function</a:t>
            </a:r>
            <a:r>
              <a:rPr lang="pt-PT" sz="1600" dirty="0"/>
              <a:t> </a:t>
            </a:r>
            <a:r>
              <a:rPr lang="pt-PT" sz="1600" dirty="0" err="1"/>
              <a:t>is</a:t>
            </a:r>
            <a:r>
              <a:rPr lang="pt-PT" sz="1600" dirty="0"/>
              <a:t> </a:t>
            </a:r>
            <a:r>
              <a:rPr lang="pt-PT" sz="1600" dirty="0" err="1"/>
              <a:t>based</a:t>
            </a:r>
            <a:r>
              <a:rPr lang="pt-PT" sz="1600" dirty="0"/>
              <a:t> </a:t>
            </a:r>
            <a:r>
              <a:rPr lang="pt-PT" sz="1600" dirty="0" err="1"/>
              <a:t>on</a:t>
            </a:r>
            <a:r>
              <a:rPr lang="pt-PT" sz="1600" dirty="0"/>
              <a:t> </a:t>
            </a:r>
            <a:r>
              <a:rPr lang="pt-PT" sz="1600" dirty="0" err="1"/>
              <a:t>the</a:t>
            </a:r>
            <a:r>
              <a:rPr lang="pt-PT" sz="1600" dirty="0"/>
              <a:t> diference </a:t>
            </a:r>
            <a:r>
              <a:rPr lang="pt-PT" sz="1600" dirty="0" err="1"/>
              <a:t>between</a:t>
            </a:r>
            <a:r>
              <a:rPr lang="pt-PT" sz="1600" dirty="0"/>
              <a:t> </a:t>
            </a:r>
            <a:r>
              <a:rPr lang="pt-PT" sz="1600" dirty="0" err="1"/>
              <a:t>the</a:t>
            </a:r>
            <a:r>
              <a:rPr lang="pt-PT" sz="1600" dirty="0"/>
              <a:t> </a:t>
            </a:r>
            <a:r>
              <a:rPr lang="pt-PT" sz="1600" dirty="0" err="1"/>
              <a:t>number</a:t>
            </a:r>
            <a:r>
              <a:rPr lang="pt-PT" sz="1600" dirty="0"/>
              <a:t> </a:t>
            </a:r>
            <a:r>
              <a:rPr lang="pt-PT" sz="1600" dirty="0" err="1"/>
              <a:t>of</a:t>
            </a:r>
            <a:r>
              <a:rPr lang="pt-PT" sz="1600" dirty="0"/>
              <a:t> </a:t>
            </a:r>
            <a:r>
              <a:rPr lang="pt-PT" sz="1600" dirty="0" err="1"/>
              <a:t>valid</a:t>
            </a:r>
            <a:r>
              <a:rPr lang="pt-PT" sz="1600" dirty="0"/>
              <a:t> moves </a:t>
            </a:r>
            <a:r>
              <a:rPr lang="pt-PT" sz="1600" dirty="0" err="1"/>
              <a:t>that</a:t>
            </a:r>
            <a:r>
              <a:rPr lang="pt-PT" sz="1600" dirty="0"/>
              <a:t> </a:t>
            </a:r>
            <a:r>
              <a:rPr lang="pt-PT" sz="1600" dirty="0" err="1"/>
              <a:t>each</a:t>
            </a:r>
            <a:r>
              <a:rPr lang="pt-PT" sz="1600" dirty="0"/>
              <a:t> </a:t>
            </a:r>
            <a:r>
              <a:rPr lang="pt-PT" sz="1600" dirty="0" err="1"/>
              <a:t>player</a:t>
            </a:r>
            <a:r>
              <a:rPr lang="pt-PT" sz="1600" dirty="0"/>
              <a:t> </a:t>
            </a:r>
            <a:r>
              <a:rPr lang="pt-PT" sz="1600" dirty="0" err="1"/>
              <a:t>has</a:t>
            </a:r>
            <a:r>
              <a:rPr lang="pt-PT" sz="1600" dirty="0"/>
              <a:t> </a:t>
            </a:r>
            <a:r>
              <a:rPr lang="pt-PT" sz="1600" dirty="0" err="1"/>
              <a:t>and</a:t>
            </a:r>
            <a:r>
              <a:rPr lang="pt-PT" sz="1600" dirty="0"/>
              <a:t> </a:t>
            </a:r>
            <a:r>
              <a:rPr lang="pt-PT" sz="1600" dirty="0" err="1"/>
              <a:t>the</a:t>
            </a:r>
            <a:r>
              <a:rPr lang="pt-PT" sz="1600" dirty="0"/>
              <a:t> diference </a:t>
            </a:r>
            <a:r>
              <a:rPr lang="pt-PT" sz="1600" dirty="0" err="1"/>
              <a:t>between</a:t>
            </a:r>
            <a:r>
              <a:rPr lang="pt-PT" sz="1600" dirty="0"/>
              <a:t> </a:t>
            </a:r>
            <a:r>
              <a:rPr lang="pt-PT" sz="1600" dirty="0" err="1"/>
              <a:t>the</a:t>
            </a:r>
            <a:r>
              <a:rPr lang="pt-PT" sz="1600" dirty="0"/>
              <a:t> </a:t>
            </a:r>
            <a:r>
              <a:rPr lang="pt-PT" sz="1600" dirty="0" err="1"/>
              <a:t>value</a:t>
            </a:r>
            <a:r>
              <a:rPr lang="pt-PT" sz="1600" dirty="0"/>
              <a:t> </a:t>
            </a:r>
            <a:r>
              <a:rPr lang="pt-PT" sz="1600" dirty="0" err="1"/>
              <a:t>of</a:t>
            </a:r>
            <a:r>
              <a:rPr lang="pt-PT" sz="1600" dirty="0"/>
              <a:t> </a:t>
            </a:r>
            <a:r>
              <a:rPr lang="pt-PT" sz="1600" dirty="0" err="1"/>
              <a:t>the</a:t>
            </a:r>
            <a:r>
              <a:rPr lang="pt-PT" sz="1600" dirty="0"/>
              <a:t> </a:t>
            </a:r>
            <a:r>
              <a:rPr lang="pt-PT" sz="1600" dirty="0" err="1"/>
              <a:t>pieces</a:t>
            </a:r>
            <a:r>
              <a:rPr lang="pt-PT" sz="1600" dirty="0"/>
              <a:t> in </a:t>
            </a:r>
            <a:r>
              <a:rPr lang="pt-PT" sz="1600" dirty="0" err="1"/>
              <a:t>each</a:t>
            </a:r>
            <a:r>
              <a:rPr lang="pt-PT" sz="1600" dirty="0"/>
              <a:t> kings’ </a:t>
            </a:r>
            <a:r>
              <a:rPr lang="pt-PT" sz="1600" dirty="0" err="1"/>
              <a:t>neighbourhood</a:t>
            </a:r>
            <a:r>
              <a:rPr lang="pt-PT" sz="1600" dirty="0"/>
              <a:t>. </a:t>
            </a:r>
            <a:r>
              <a:rPr lang="pt-PT" sz="1600" dirty="0" err="1"/>
              <a:t>Each</a:t>
            </a:r>
            <a:r>
              <a:rPr lang="pt-PT" sz="1600" dirty="0"/>
              <a:t> </a:t>
            </a:r>
            <a:r>
              <a:rPr lang="pt-PT" sz="1600" dirty="0" err="1"/>
              <a:t>one</a:t>
            </a:r>
            <a:r>
              <a:rPr lang="pt-PT" sz="1600" dirty="0"/>
              <a:t> </a:t>
            </a:r>
            <a:r>
              <a:rPr lang="pt-PT" sz="1600" dirty="0" err="1"/>
              <a:t>of</a:t>
            </a:r>
            <a:r>
              <a:rPr lang="pt-PT" sz="1600" dirty="0"/>
              <a:t> </a:t>
            </a:r>
            <a:r>
              <a:rPr lang="pt-PT" sz="1600" dirty="0" err="1"/>
              <a:t>these</a:t>
            </a:r>
            <a:r>
              <a:rPr lang="pt-PT" sz="1600" dirty="0"/>
              <a:t> </a:t>
            </a:r>
            <a:r>
              <a:rPr lang="pt-PT" sz="1600" dirty="0" err="1"/>
              <a:t>values</a:t>
            </a:r>
            <a:r>
              <a:rPr lang="pt-PT" sz="1600" dirty="0"/>
              <a:t> </a:t>
            </a:r>
            <a:r>
              <a:rPr lang="pt-PT" sz="1600" dirty="0" err="1"/>
              <a:t>has</a:t>
            </a:r>
            <a:r>
              <a:rPr lang="pt-PT" sz="1600" dirty="0"/>
              <a:t> a </a:t>
            </a:r>
            <a:r>
              <a:rPr lang="pt-PT" sz="1600" dirty="0" err="1"/>
              <a:t>different</a:t>
            </a:r>
            <a:r>
              <a:rPr lang="pt-PT" sz="1600" dirty="0"/>
              <a:t> </a:t>
            </a:r>
            <a:r>
              <a:rPr lang="pt-PT" sz="1600" dirty="0" err="1"/>
              <a:t>weight</a:t>
            </a:r>
            <a:r>
              <a:rPr lang="pt-PT" sz="1600" dirty="0"/>
              <a:t>, </a:t>
            </a:r>
            <a:r>
              <a:rPr lang="pt-PT" sz="1600" dirty="0" err="1"/>
              <a:t>which</a:t>
            </a:r>
            <a:r>
              <a:rPr lang="pt-PT" sz="1600" dirty="0"/>
              <a:t> </a:t>
            </a:r>
            <a:r>
              <a:rPr lang="pt-PT" sz="1600" dirty="0" err="1"/>
              <a:t>is</a:t>
            </a:r>
            <a:r>
              <a:rPr lang="pt-PT" sz="1600" dirty="0"/>
              <a:t> </a:t>
            </a:r>
            <a:r>
              <a:rPr lang="pt-PT" sz="1600" dirty="0" err="1"/>
              <a:t>represented</a:t>
            </a:r>
            <a:r>
              <a:rPr lang="pt-PT" sz="1600" dirty="0"/>
              <a:t> </a:t>
            </a:r>
            <a:r>
              <a:rPr lang="pt-PT" sz="1600" dirty="0" err="1"/>
              <a:t>by</a:t>
            </a:r>
            <a:r>
              <a:rPr lang="pt-PT" sz="1600" dirty="0"/>
              <a:t> </a:t>
            </a:r>
            <a:r>
              <a:rPr lang="pt-PT" sz="1600" dirty="0" err="1"/>
              <a:t>the</a:t>
            </a:r>
            <a:r>
              <a:rPr lang="pt-PT" sz="1600" dirty="0"/>
              <a:t> </a:t>
            </a:r>
            <a:r>
              <a:rPr lang="pt-PT" sz="1600" dirty="0" err="1"/>
              <a:t>values</a:t>
            </a:r>
            <a:r>
              <a:rPr lang="pt-PT" sz="1600" dirty="0"/>
              <a:t> in </a:t>
            </a:r>
            <a:r>
              <a:rPr lang="pt-PT" sz="1600" dirty="0" err="1"/>
              <a:t>the</a:t>
            </a:r>
            <a:r>
              <a:rPr lang="pt-PT" sz="1600" dirty="0"/>
              <a:t> </a:t>
            </a:r>
            <a:r>
              <a:rPr lang="pt-PT" sz="1600" dirty="0" err="1"/>
              <a:t>image</a:t>
            </a:r>
            <a:r>
              <a:rPr lang="pt-PT" sz="1600" dirty="0"/>
              <a:t> </a:t>
            </a:r>
            <a:r>
              <a:rPr lang="pt-PT" sz="1600" dirty="0" err="1"/>
              <a:t>below</a:t>
            </a:r>
            <a:r>
              <a:rPr lang="pt-PT" sz="1600" dirty="0"/>
              <a:t>.</a:t>
            </a:r>
          </a:p>
          <a:p>
            <a:endParaRPr lang="pt-PT" sz="1600" dirty="0"/>
          </a:p>
          <a:p>
            <a:pPr marL="285750" indent="-285750">
              <a:buFont typeface="Arial" panose="020B0604020202020204" pitchFamily="34" charset="0"/>
              <a:buChar char="•"/>
            </a:pPr>
            <a:endParaRPr lang="pt-PT" sz="1600" dirty="0"/>
          </a:p>
          <a:p>
            <a:pPr marL="285750" indent="-285750">
              <a:buFont typeface="Arial" panose="020B0604020202020204" pitchFamily="34" charset="0"/>
              <a:buChar char="•"/>
            </a:pPr>
            <a:endParaRPr lang="pt-PT" sz="1600" dirty="0"/>
          </a:p>
        </p:txBody>
      </p:sp>
      <p:pic>
        <p:nvPicPr>
          <p:cNvPr id="3" name="Imagem 2">
            <a:extLst>
              <a:ext uri="{FF2B5EF4-FFF2-40B4-BE49-F238E27FC236}">
                <a16:creationId xmlns:a16="http://schemas.microsoft.com/office/drawing/2014/main" id="{B75CDCEE-3AAE-4D71-9294-91DBEE94F128}"/>
              </a:ext>
            </a:extLst>
          </p:cNvPr>
          <p:cNvPicPr>
            <a:picLocks noChangeAspect="1"/>
          </p:cNvPicPr>
          <p:nvPr/>
        </p:nvPicPr>
        <p:blipFill>
          <a:blip r:embed="rId3"/>
          <a:stretch>
            <a:fillRect/>
          </a:stretch>
        </p:blipFill>
        <p:spPr>
          <a:xfrm>
            <a:off x="52251" y="3884024"/>
            <a:ext cx="6106348" cy="2052740"/>
          </a:xfrm>
          <a:prstGeom prst="rect">
            <a:avLst/>
          </a:prstGeom>
        </p:spPr>
      </p:pic>
      <p:sp>
        <p:nvSpPr>
          <p:cNvPr id="7" name="CaixaDeTexto 6">
            <a:extLst>
              <a:ext uri="{FF2B5EF4-FFF2-40B4-BE49-F238E27FC236}">
                <a16:creationId xmlns:a16="http://schemas.microsoft.com/office/drawing/2014/main" id="{81D5A47D-E594-4CDE-9F5B-85BA45B14E11}"/>
              </a:ext>
            </a:extLst>
          </p:cNvPr>
          <p:cNvSpPr txBox="1"/>
          <p:nvPr/>
        </p:nvSpPr>
        <p:spPr>
          <a:xfrm>
            <a:off x="6280394" y="1236617"/>
            <a:ext cx="5712823" cy="2339102"/>
          </a:xfrm>
          <a:prstGeom prst="rect">
            <a:avLst/>
          </a:prstGeom>
          <a:noFill/>
        </p:spPr>
        <p:txBody>
          <a:bodyPr wrap="square" rtlCol="0">
            <a:spAutoFit/>
          </a:bodyPr>
          <a:lstStyle/>
          <a:p>
            <a:pPr algn="ctr"/>
            <a:r>
              <a:rPr lang="pt-PT" dirty="0" err="1"/>
              <a:t>Operator</a:t>
            </a:r>
            <a:endParaRPr lang="pt-PT" dirty="0"/>
          </a:p>
          <a:p>
            <a:r>
              <a:rPr lang="pt-PT" sz="1600" dirty="0" err="1"/>
              <a:t>We</a:t>
            </a:r>
            <a:r>
              <a:rPr lang="pt-PT" sz="1600" dirty="0"/>
              <a:t> </a:t>
            </a:r>
            <a:r>
              <a:rPr lang="pt-PT" sz="1600" dirty="0" err="1"/>
              <a:t>have</a:t>
            </a:r>
            <a:r>
              <a:rPr lang="pt-PT" sz="1600" dirty="0"/>
              <a:t> a single </a:t>
            </a:r>
            <a:r>
              <a:rPr lang="pt-PT" sz="1600" dirty="0" err="1"/>
              <a:t>operator</a:t>
            </a:r>
            <a:r>
              <a:rPr lang="pt-PT" sz="1600" dirty="0"/>
              <a:t> “move”, </a:t>
            </a:r>
            <a:r>
              <a:rPr lang="pt-PT" sz="1600" dirty="0" err="1"/>
              <a:t>which</a:t>
            </a:r>
            <a:r>
              <a:rPr lang="pt-PT" sz="1600" dirty="0"/>
              <a:t> </a:t>
            </a:r>
            <a:r>
              <a:rPr lang="pt-PT" sz="1600" dirty="0" err="1"/>
              <a:t>receives</a:t>
            </a:r>
            <a:r>
              <a:rPr lang="pt-PT" sz="1600" dirty="0"/>
              <a:t> </a:t>
            </a:r>
            <a:r>
              <a:rPr lang="pt-PT" sz="1600" dirty="0" err="1"/>
              <a:t>the</a:t>
            </a:r>
            <a:r>
              <a:rPr lang="pt-PT" sz="1600" dirty="0"/>
              <a:t> </a:t>
            </a:r>
            <a:r>
              <a:rPr lang="pt-PT" sz="1600" dirty="0" err="1"/>
              <a:t>coordinates</a:t>
            </a:r>
            <a:r>
              <a:rPr lang="pt-PT" sz="1600" dirty="0"/>
              <a:t>, </a:t>
            </a:r>
            <a:r>
              <a:rPr lang="pt-PT" sz="1600" dirty="0" err="1"/>
              <a:t>line</a:t>
            </a:r>
            <a:r>
              <a:rPr lang="pt-PT" sz="1600" dirty="0"/>
              <a:t> </a:t>
            </a:r>
            <a:r>
              <a:rPr lang="pt-PT" sz="1600" dirty="0" err="1"/>
              <a:t>and</a:t>
            </a:r>
            <a:r>
              <a:rPr lang="pt-PT" sz="1600" dirty="0"/>
              <a:t> </a:t>
            </a:r>
            <a:r>
              <a:rPr lang="pt-PT" sz="1600" dirty="0" err="1"/>
              <a:t>column</a:t>
            </a:r>
            <a:r>
              <a:rPr lang="pt-PT" sz="1600" dirty="0"/>
              <a:t>, </a:t>
            </a:r>
            <a:r>
              <a:rPr lang="pt-PT" sz="1600" dirty="0" err="1"/>
              <a:t>and</a:t>
            </a:r>
            <a:r>
              <a:rPr lang="pt-PT" sz="1600" dirty="0"/>
              <a:t> </a:t>
            </a:r>
            <a:r>
              <a:rPr lang="pt-PT" sz="1600" dirty="0" err="1"/>
              <a:t>the</a:t>
            </a:r>
            <a:r>
              <a:rPr lang="pt-PT" sz="1600" dirty="0"/>
              <a:t> </a:t>
            </a:r>
            <a:r>
              <a:rPr lang="pt-PT" sz="1600" dirty="0" err="1"/>
              <a:t>direction</a:t>
            </a:r>
            <a:r>
              <a:rPr lang="pt-PT" sz="1600" dirty="0"/>
              <a:t> to move </a:t>
            </a:r>
            <a:r>
              <a:rPr lang="pt-PT" sz="1600" dirty="0" err="1"/>
              <a:t>the</a:t>
            </a:r>
            <a:r>
              <a:rPr lang="pt-PT" sz="1600" dirty="0"/>
              <a:t> </a:t>
            </a:r>
            <a:r>
              <a:rPr lang="pt-PT" sz="1600" dirty="0" err="1"/>
              <a:t>piece</a:t>
            </a:r>
            <a:r>
              <a:rPr lang="pt-PT" sz="1600" dirty="0"/>
              <a:t>. </a:t>
            </a:r>
            <a:r>
              <a:rPr lang="pt-PT" sz="1600" dirty="0" err="1"/>
              <a:t>Each</a:t>
            </a:r>
            <a:r>
              <a:rPr lang="pt-PT" sz="1600" dirty="0"/>
              <a:t> </a:t>
            </a:r>
            <a:r>
              <a:rPr lang="pt-PT" sz="1600" dirty="0" err="1"/>
              <a:t>instance</a:t>
            </a:r>
            <a:r>
              <a:rPr lang="pt-PT" sz="1600" dirty="0"/>
              <a:t> </a:t>
            </a:r>
            <a:r>
              <a:rPr lang="pt-PT" sz="1600" dirty="0" err="1"/>
              <a:t>of</a:t>
            </a:r>
            <a:r>
              <a:rPr lang="pt-PT" sz="1600" dirty="0"/>
              <a:t> </a:t>
            </a:r>
            <a:r>
              <a:rPr lang="pt-PT" sz="1600" dirty="0" err="1"/>
              <a:t>the</a:t>
            </a:r>
            <a:r>
              <a:rPr lang="pt-PT" sz="1600" dirty="0"/>
              <a:t> game </a:t>
            </a:r>
            <a:r>
              <a:rPr lang="pt-PT" sz="1600" dirty="0" err="1"/>
              <a:t>state</a:t>
            </a:r>
            <a:r>
              <a:rPr lang="pt-PT" sz="1600" dirty="0"/>
              <a:t> </a:t>
            </a:r>
            <a:r>
              <a:rPr lang="pt-PT" sz="1600" dirty="0" err="1"/>
              <a:t>has</a:t>
            </a:r>
            <a:r>
              <a:rPr lang="pt-PT" sz="1600" dirty="0"/>
              <a:t> </a:t>
            </a:r>
            <a:r>
              <a:rPr lang="pt-PT" sz="1600" dirty="0" err="1"/>
              <a:t>this</a:t>
            </a:r>
            <a:r>
              <a:rPr lang="pt-PT" sz="1600" dirty="0"/>
              <a:t> </a:t>
            </a:r>
            <a:r>
              <a:rPr lang="pt-PT" sz="1600" dirty="0" err="1"/>
              <a:t>operator</a:t>
            </a:r>
            <a:r>
              <a:rPr lang="pt-PT" sz="1600" dirty="0"/>
              <a:t>. </a:t>
            </a:r>
            <a:r>
              <a:rPr lang="pt-PT" sz="1600" dirty="0" err="1"/>
              <a:t>This</a:t>
            </a:r>
            <a:r>
              <a:rPr lang="pt-PT" sz="1600" dirty="0"/>
              <a:t> </a:t>
            </a:r>
            <a:r>
              <a:rPr lang="pt-PT" sz="1600" dirty="0" err="1"/>
              <a:t>way</a:t>
            </a:r>
            <a:r>
              <a:rPr lang="pt-PT" sz="1600" dirty="0"/>
              <a:t>, </a:t>
            </a:r>
            <a:r>
              <a:rPr lang="pt-PT" sz="1600" dirty="0" err="1"/>
              <a:t>it</a:t>
            </a:r>
            <a:r>
              <a:rPr lang="pt-PT" sz="1600" dirty="0"/>
              <a:t> can </a:t>
            </a:r>
            <a:r>
              <a:rPr lang="pt-PT" sz="1600" dirty="0" err="1"/>
              <a:t>check</a:t>
            </a:r>
            <a:r>
              <a:rPr lang="pt-PT" sz="1600" dirty="0"/>
              <a:t> </a:t>
            </a:r>
            <a:r>
              <a:rPr lang="pt-PT" sz="1600" dirty="0" err="1"/>
              <a:t>if</a:t>
            </a:r>
            <a:r>
              <a:rPr lang="pt-PT" sz="1600" dirty="0"/>
              <a:t> </a:t>
            </a:r>
            <a:r>
              <a:rPr lang="pt-PT" sz="1600" dirty="0" err="1"/>
              <a:t>the</a:t>
            </a:r>
            <a:r>
              <a:rPr lang="pt-PT" sz="1600" dirty="0"/>
              <a:t> </a:t>
            </a:r>
            <a:r>
              <a:rPr lang="pt-PT" sz="1600" dirty="0" err="1"/>
              <a:t>coordinates</a:t>
            </a:r>
            <a:r>
              <a:rPr lang="pt-PT" sz="1600" dirty="0"/>
              <a:t> represente a </a:t>
            </a:r>
            <a:r>
              <a:rPr lang="pt-PT" sz="1600" dirty="0" err="1"/>
              <a:t>valid</a:t>
            </a:r>
            <a:r>
              <a:rPr lang="pt-PT" sz="1600" dirty="0"/>
              <a:t> </a:t>
            </a:r>
            <a:r>
              <a:rPr lang="pt-PT" sz="1600" dirty="0" err="1"/>
              <a:t>piece</a:t>
            </a:r>
            <a:r>
              <a:rPr lang="pt-PT" sz="1600" dirty="0"/>
              <a:t> to </a:t>
            </a:r>
            <a:r>
              <a:rPr lang="pt-PT" sz="1600" dirty="0" err="1"/>
              <a:t>be</a:t>
            </a:r>
            <a:r>
              <a:rPr lang="pt-PT" sz="1600" dirty="0"/>
              <a:t> </a:t>
            </a:r>
            <a:r>
              <a:rPr lang="pt-PT" sz="1600" dirty="0" err="1"/>
              <a:t>played</a:t>
            </a:r>
            <a:r>
              <a:rPr lang="pt-PT" sz="1600" dirty="0"/>
              <a:t> </a:t>
            </a:r>
            <a:r>
              <a:rPr lang="pt-PT" sz="1600" dirty="0" err="1"/>
              <a:t>and</a:t>
            </a:r>
            <a:r>
              <a:rPr lang="pt-PT" sz="1600" dirty="0"/>
              <a:t> </a:t>
            </a:r>
            <a:r>
              <a:rPr lang="pt-PT" sz="1600" dirty="0" err="1"/>
              <a:t>if</a:t>
            </a:r>
            <a:r>
              <a:rPr lang="pt-PT" sz="1600" dirty="0"/>
              <a:t> </a:t>
            </a:r>
            <a:r>
              <a:rPr lang="pt-PT" sz="1600" dirty="0" err="1"/>
              <a:t>the</a:t>
            </a:r>
            <a:r>
              <a:rPr lang="pt-PT" sz="1600" dirty="0"/>
              <a:t> move </a:t>
            </a:r>
            <a:r>
              <a:rPr lang="pt-PT" sz="1600" dirty="0" err="1"/>
              <a:t>belongs</a:t>
            </a:r>
            <a:r>
              <a:rPr lang="pt-PT" sz="1600" dirty="0"/>
              <a:t> to </a:t>
            </a:r>
            <a:r>
              <a:rPr lang="pt-PT" sz="1600" dirty="0" err="1"/>
              <a:t>the</a:t>
            </a:r>
            <a:r>
              <a:rPr lang="pt-PT" sz="1600" dirty="0"/>
              <a:t> </a:t>
            </a:r>
            <a:r>
              <a:rPr lang="pt-PT" sz="1600" dirty="0" err="1"/>
              <a:t>invalid</a:t>
            </a:r>
            <a:r>
              <a:rPr lang="pt-PT" sz="1600" dirty="0"/>
              <a:t> moves </a:t>
            </a:r>
            <a:r>
              <a:rPr lang="pt-PT" sz="1600" dirty="0" err="1"/>
              <a:t>list</a:t>
            </a:r>
            <a:r>
              <a:rPr lang="pt-PT" sz="1600" dirty="0"/>
              <a:t>, </a:t>
            </a:r>
            <a:r>
              <a:rPr lang="pt-PT" sz="1600" dirty="0" err="1"/>
              <a:t>which</a:t>
            </a:r>
            <a:r>
              <a:rPr lang="pt-PT" sz="1600" dirty="0"/>
              <a:t> </a:t>
            </a:r>
            <a:r>
              <a:rPr lang="pt-PT" sz="1600" dirty="0" err="1"/>
              <a:t>is</a:t>
            </a:r>
            <a:r>
              <a:rPr lang="pt-PT" sz="1600" dirty="0"/>
              <a:t> </a:t>
            </a:r>
            <a:r>
              <a:rPr lang="pt-PT" sz="1600" dirty="0" err="1"/>
              <a:t>generated</a:t>
            </a:r>
            <a:r>
              <a:rPr lang="pt-PT" sz="1600" dirty="0"/>
              <a:t> </a:t>
            </a:r>
            <a:r>
              <a:rPr lang="pt-PT" sz="1600" dirty="0" err="1"/>
              <a:t>after</a:t>
            </a:r>
            <a:r>
              <a:rPr lang="pt-PT" sz="1600" dirty="0"/>
              <a:t> </a:t>
            </a:r>
            <a:r>
              <a:rPr lang="pt-PT" sz="1600" dirty="0" err="1"/>
              <a:t>each</a:t>
            </a:r>
            <a:r>
              <a:rPr lang="pt-PT" sz="1600" dirty="0"/>
              <a:t> move.</a:t>
            </a:r>
          </a:p>
          <a:p>
            <a:pPr marL="285750" indent="-285750">
              <a:buFont typeface="Arial" panose="020B0604020202020204" pitchFamily="34" charset="0"/>
              <a:buChar char="•"/>
            </a:pPr>
            <a:endParaRPr lang="pt-PT" sz="1600" dirty="0"/>
          </a:p>
          <a:p>
            <a:pPr marL="285750" indent="-285750">
              <a:buFont typeface="Arial" panose="020B0604020202020204" pitchFamily="34" charset="0"/>
              <a:buChar char="•"/>
            </a:pPr>
            <a:endParaRPr lang="pt-PT" sz="1600" dirty="0"/>
          </a:p>
        </p:txBody>
      </p:sp>
      <p:pic>
        <p:nvPicPr>
          <p:cNvPr id="6" name="Imagem 5">
            <a:extLst>
              <a:ext uri="{FF2B5EF4-FFF2-40B4-BE49-F238E27FC236}">
                <a16:creationId xmlns:a16="http://schemas.microsoft.com/office/drawing/2014/main" id="{CA47DAA6-26F7-4DA9-AA70-2F16BBB24A95}"/>
              </a:ext>
            </a:extLst>
          </p:cNvPr>
          <p:cNvPicPr>
            <a:picLocks noChangeAspect="1"/>
          </p:cNvPicPr>
          <p:nvPr/>
        </p:nvPicPr>
        <p:blipFill>
          <a:blip r:embed="rId4"/>
          <a:stretch>
            <a:fillRect/>
          </a:stretch>
        </p:blipFill>
        <p:spPr>
          <a:xfrm>
            <a:off x="7342324" y="3304670"/>
            <a:ext cx="3588962" cy="3211448"/>
          </a:xfrm>
          <a:prstGeom prst="rect">
            <a:avLst/>
          </a:prstGeom>
        </p:spPr>
      </p:pic>
    </p:spTree>
    <p:extLst>
      <p:ext uri="{BB962C8B-B14F-4D97-AF65-F5344CB8AC3E}">
        <p14:creationId xmlns:p14="http://schemas.microsoft.com/office/powerpoint/2010/main" val="162531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pt-PT" smtClean="0"/>
              <a:t>6</a:t>
            </a:fld>
            <a:endParaRPr lang="pt-PT"/>
          </a:p>
        </p:txBody>
      </p:sp>
      <p:sp>
        <p:nvSpPr>
          <p:cNvPr id="13" name="CaixaDeTexto 12">
            <a:extLst>
              <a:ext uri="{FF2B5EF4-FFF2-40B4-BE49-F238E27FC236}">
                <a16:creationId xmlns:a16="http://schemas.microsoft.com/office/drawing/2014/main" id="{28359CE6-4DD4-40AB-8526-768C21998D74}"/>
              </a:ext>
            </a:extLst>
          </p:cNvPr>
          <p:cNvSpPr txBox="1"/>
          <p:nvPr/>
        </p:nvSpPr>
        <p:spPr>
          <a:xfrm>
            <a:off x="0" y="383177"/>
            <a:ext cx="12192000" cy="584775"/>
          </a:xfrm>
          <a:prstGeom prst="rect">
            <a:avLst/>
          </a:prstGeom>
          <a:noFill/>
        </p:spPr>
        <p:txBody>
          <a:bodyPr wrap="square" rtlCol="0">
            <a:spAutoFit/>
          </a:bodyPr>
          <a:lstStyle/>
          <a:p>
            <a:pPr algn="ctr"/>
            <a:r>
              <a:rPr lang="pt-PT" sz="3200" dirty="0" err="1"/>
              <a:t>Implemented</a:t>
            </a:r>
            <a:r>
              <a:rPr lang="pt-PT" sz="3200" dirty="0"/>
              <a:t> </a:t>
            </a:r>
            <a:r>
              <a:rPr lang="pt-PT" sz="3200" dirty="0" err="1"/>
              <a:t>Algorithms</a:t>
            </a:r>
            <a:endParaRPr lang="pt-PT" sz="3200" dirty="0"/>
          </a:p>
        </p:txBody>
      </p:sp>
      <p:sp>
        <p:nvSpPr>
          <p:cNvPr id="14" name="CaixaDeTexto 13">
            <a:extLst>
              <a:ext uri="{FF2B5EF4-FFF2-40B4-BE49-F238E27FC236}">
                <a16:creationId xmlns:a16="http://schemas.microsoft.com/office/drawing/2014/main" id="{F580DED2-BDDC-487D-8F73-5B1FD150CD57}"/>
              </a:ext>
            </a:extLst>
          </p:cNvPr>
          <p:cNvSpPr txBox="1"/>
          <p:nvPr/>
        </p:nvSpPr>
        <p:spPr>
          <a:xfrm>
            <a:off x="557349" y="1245326"/>
            <a:ext cx="3187337" cy="2339102"/>
          </a:xfrm>
          <a:prstGeom prst="rect">
            <a:avLst/>
          </a:prstGeom>
          <a:noFill/>
        </p:spPr>
        <p:txBody>
          <a:bodyPr wrap="square" rtlCol="0">
            <a:spAutoFit/>
          </a:bodyPr>
          <a:lstStyle/>
          <a:p>
            <a:pPr algn="ctr"/>
            <a:r>
              <a:rPr lang="en-US" b="0" i="0" u="none" strike="noStrike" dirty="0">
                <a:solidFill>
                  <a:srgbClr val="000000"/>
                </a:solidFill>
                <a:effectLst/>
                <a:latin typeface="Arial" panose="020B0604020202020204" pitchFamily="34" charset="0"/>
              </a:rPr>
              <a:t>Minimax</a:t>
            </a:r>
          </a:p>
          <a:p>
            <a:r>
              <a:rPr lang="en-US" sz="1600" dirty="0">
                <a:solidFill>
                  <a:srgbClr val="000000"/>
                </a:solidFill>
                <a:latin typeface="Arial" panose="020B0604020202020204" pitchFamily="34" charset="0"/>
              </a:rPr>
              <a:t>Our version of the minimax algorithm tries to maximize the values for the X player and minimizing the values for the O player. Furthermore, to improve its efficiency, we are also using alpha-beta cuts to ignore some branches of the search tree.</a:t>
            </a:r>
            <a:endParaRPr lang="en-US" sz="1600" b="0" i="0" u="none" strike="noStrike" dirty="0">
              <a:solidFill>
                <a:srgbClr val="000000"/>
              </a:solidFill>
              <a:effectLst/>
              <a:latin typeface="Arial" panose="020B0604020202020204" pitchFamily="34" charset="0"/>
            </a:endParaRPr>
          </a:p>
        </p:txBody>
      </p:sp>
      <p:sp>
        <p:nvSpPr>
          <p:cNvPr id="7" name="CaixaDeTexto 6">
            <a:extLst>
              <a:ext uri="{FF2B5EF4-FFF2-40B4-BE49-F238E27FC236}">
                <a16:creationId xmlns:a16="http://schemas.microsoft.com/office/drawing/2014/main" id="{449B7C84-603B-43F3-80A6-CE4B2585B7E2}"/>
              </a:ext>
            </a:extLst>
          </p:cNvPr>
          <p:cNvSpPr txBox="1"/>
          <p:nvPr/>
        </p:nvSpPr>
        <p:spPr>
          <a:xfrm>
            <a:off x="4280263" y="1267771"/>
            <a:ext cx="3631473" cy="3570208"/>
          </a:xfrm>
          <a:prstGeom prst="rect">
            <a:avLst/>
          </a:prstGeom>
          <a:noFill/>
        </p:spPr>
        <p:txBody>
          <a:bodyPr wrap="square" rtlCol="0">
            <a:spAutoFit/>
          </a:bodyPr>
          <a:lstStyle/>
          <a:p>
            <a:pPr algn="ctr"/>
            <a:r>
              <a:rPr lang="en-US" b="0" i="0" u="none" strike="noStrike" dirty="0">
                <a:solidFill>
                  <a:srgbClr val="000000"/>
                </a:solidFill>
                <a:effectLst/>
                <a:latin typeface="Arial" panose="020B0604020202020204" pitchFamily="34" charset="0"/>
              </a:rPr>
              <a:t>Monte Carlo</a:t>
            </a:r>
            <a:endParaRPr lang="pt-PT" b="0" i="0" u="none" strike="noStrike" dirty="0">
              <a:solidFill>
                <a:srgbClr val="000000"/>
              </a:solidFill>
              <a:effectLst/>
              <a:latin typeface="Arial" panose="020B0604020202020204" pitchFamily="34" charset="0"/>
            </a:endParaRPr>
          </a:p>
          <a:p>
            <a:r>
              <a:rPr lang="en-US" sz="1600" b="0" i="0" dirty="0">
                <a:effectLst/>
                <a:latin typeface="Arial" panose="020B0604020202020204" pitchFamily="34" charset="0"/>
                <a:cs typeface="Arial" panose="020B0604020202020204" pitchFamily="34" charset="0"/>
              </a:rPr>
              <a:t>Our version of Monte Carlo algorithm works in 4 phases. Phase one is a tree traversal using ucb1 formula. Second phase is a tree expansion where you add new nodes into the tree. Phase tree is a rollout where you do a random simulation of the game. Finally, there is backpropagation where you use the values from the rollout and put them at our current possible nodes. This values will be used to chose the best move in our current problem situation.</a:t>
            </a:r>
            <a:endParaRPr lang="en-US" sz="1600" b="0" i="0" u="none" strike="noStrike" dirty="0">
              <a:effectLst/>
              <a:latin typeface="Arial" panose="020B0604020202020204" pitchFamily="34" charset="0"/>
              <a:cs typeface="Arial" panose="020B0604020202020204" pitchFamily="34" charset="0"/>
            </a:endParaRPr>
          </a:p>
        </p:txBody>
      </p:sp>
      <p:sp>
        <p:nvSpPr>
          <p:cNvPr id="8" name="CaixaDeTexto 7">
            <a:extLst>
              <a:ext uri="{FF2B5EF4-FFF2-40B4-BE49-F238E27FC236}">
                <a16:creationId xmlns:a16="http://schemas.microsoft.com/office/drawing/2014/main" id="{4D71A586-74D3-4638-A163-CC16519EE025}"/>
              </a:ext>
            </a:extLst>
          </p:cNvPr>
          <p:cNvSpPr txBox="1"/>
          <p:nvPr/>
        </p:nvSpPr>
        <p:spPr>
          <a:xfrm>
            <a:off x="8255727" y="1245326"/>
            <a:ext cx="3500844" cy="3323987"/>
          </a:xfrm>
          <a:prstGeom prst="rect">
            <a:avLst/>
          </a:prstGeom>
          <a:noFill/>
        </p:spPr>
        <p:txBody>
          <a:bodyPr wrap="square" rtlCol="0">
            <a:spAutoFit/>
          </a:bodyPr>
          <a:lstStyle/>
          <a:p>
            <a:pPr algn="ctr"/>
            <a:r>
              <a:rPr lang="en-US" b="0" i="0" u="none" strike="noStrike" dirty="0">
                <a:solidFill>
                  <a:srgbClr val="000000"/>
                </a:solidFill>
                <a:effectLst/>
                <a:latin typeface="Arial" panose="020B0604020202020204" pitchFamily="34" charset="0"/>
              </a:rPr>
              <a:t>Genetic Algorithm</a:t>
            </a:r>
          </a:p>
          <a:p>
            <a:r>
              <a:rPr lang="en-US" sz="1600" dirty="0">
                <a:solidFill>
                  <a:srgbClr val="000000"/>
                </a:solidFill>
                <a:latin typeface="Arial" panose="020B0604020202020204" pitchFamily="34" charset="0"/>
              </a:rPr>
              <a:t>We decided to implement a genetic algorithm to improve the evaluation function used in the Minimax and Monte Carlo algorithms. It start with a given initial population of 10 lists of values to be used in the evaluation function and performs games using different heuristic values. In the end, it selects the 5 most victorious lists of heuristic values and uses them to create the next population, repeating this process 5 times.</a:t>
            </a:r>
            <a:endParaRPr lang="en-US" sz="1600" b="0" i="0" u="none" strike="noStrike" dirty="0">
              <a:solidFill>
                <a:srgbClr val="000000"/>
              </a:solidFill>
              <a:effectLst/>
              <a:latin typeface="Arial" panose="020B0604020202020204" pitchFamily="34" charset="0"/>
            </a:endParaRPr>
          </a:p>
        </p:txBody>
      </p:sp>
      <p:pic>
        <p:nvPicPr>
          <p:cNvPr id="3" name="Imagem 2">
            <a:extLst>
              <a:ext uri="{FF2B5EF4-FFF2-40B4-BE49-F238E27FC236}">
                <a16:creationId xmlns:a16="http://schemas.microsoft.com/office/drawing/2014/main" id="{D6243F53-5C38-471D-9162-D094A7CDDFB9}"/>
              </a:ext>
            </a:extLst>
          </p:cNvPr>
          <p:cNvPicPr>
            <a:picLocks noChangeAspect="1"/>
          </p:cNvPicPr>
          <p:nvPr/>
        </p:nvPicPr>
        <p:blipFill>
          <a:blip r:embed="rId3"/>
          <a:stretch>
            <a:fillRect/>
          </a:stretch>
        </p:blipFill>
        <p:spPr>
          <a:xfrm>
            <a:off x="8927377" y="4846687"/>
            <a:ext cx="2157544" cy="1396058"/>
          </a:xfrm>
          <a:prstGeom prst="rect">
            <a:avLst/>
          </a:prstGeom>
        </p:spPr>
      </p:pic>
      <p:pic>
        <p:nvPicPr>
          <p:cNvPr id="10" name="Imagem 9">
            <a:extLst>
              <a:ext uri="{FF2B5EF4-FFF2-40B4-BE49-F238E27FC236}">
                <a16:creationId xmlns:a16="http://schemas.microsoft.com/office/drawing/2014/main" id="{271944F6-AEFC-486B-992B-AE4A59E57542}"/>
              </a:ext>
            </a:extLst>
          </p:cNvPr>
          <p:cNvPicPr>
            <a:picLocks noChangeAspect="1"/>
          </p:cNvPicPr>
          <p:nvPr/>
        </p:nvPicPr>
        <p:blipFill>
          <a:blip r:embed="rId4"/>
          <a:stretch>
            <a:fillRect/>
          </a:stretch>
        </p:blipFill>
        <p:spPr>
          <a:xfrm>
            <a:off x="373539" y="3861802"/>
            <a:ext cx="3371147" cy="2431721"/>
          </a:xfrm>
          <a:prstGeom prst="rect">
            <a:avLst/>
          </a:prstGeom>
        </p:spPr>
      </p:pic>
    </p:spTree>
    <p:extLst>
      <p:ext uri="{BB962C8B-B14F-4D97-AF65-F5344CB8AC3E}">
        <p14:creationId xmlns:p14="http://schemas.microsoft.com/office/powerpoint/2010/main" val="401533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pt-PT" smtClean="0"/>
              <a:t>7</a:t>
            </a:fld>
            <a:endParaRPr lang="pt-PT"/>
          </a:p>
        </p:txBody>
      </p:sp>
      <p:sp>
        <p:nvSpPr>
          <p:cNvPr id="13" name="CaixaDeTexto 12">
            <a:extLst>
              <a:ext uri="{FF2B5EF4-FFF2-40B4-BE49-F238E27FC236}">
                <a16:creationId xmlns:a16="http://schemas.microsoft.com/office/drawing/2014/main" id="{28359CE6-4DD4-40AB-8526-768C21998D74}"/>
              </a:ext>
            </a:extLst>
          </p:cNvPr>
          <p:cNvSpPr txBox="1"/>
          <p:nvPr/>
        </p:nvSpPr>
        <p:spPr>
          <a:xfrm>
            <a:off x="-13063" y="329291"/>
            <a:ext cx="12192000" cy="584775"/>
          </a:xfrm>
          <a:prstGeom prst="rect">
            <a:avLst/>
          </a:prstGeom>
          <a:noFill/>
        </p:spPr>
        <p:txBody>
          <a:bodyPr wrap="square" rtlCol="0">
            <a:spAutoFit/>
          </a:bodyPr>
          <a:lstStyle/>
          <a:p>
            <a:pPr algn="ctr"/>
            <a:r>
              <a:rPr lang="pt-PT" sz="3200" dirty="0" err="1"/>
              <a:t>Conclusions</a:t>
            </a:r>
            <a:endParaRPr lang="pt-PT" sz="3200" dirty="0"/>
          </a:p>
        </p:txBody>
      </p:sp>
      <p:sp>
        <p:nvSpPr>
          <p:cNvPr id="2" name="CaixaDeTexto 1">
            <a:extLst>
              <a:ext uri="{FF2B5EF4-FFF2-40B4-BE49-F238E27FC236}">
                <a16:creationId xmlns:a16="http://schemas.microsoft.com/office/drawing/2014/main" id="{DC13EF3B-BD20-406A-9833-17B5A9898D68}"/>
              </a:ext>
            </a:extLst>
          </p:cNvPr>
          <p:cNvSpPr txBox="1"/>
          <p:nvPr/>
        </p:nvSpPr>
        <p:spPr>
          <a:xfrm>
            <a:off x="505097" y="1611086"/>
            <a:ext cx="11155680" cy="1477328"/>
          </a:xfrm>
          <a:prstGeom prst="rect">
            <a:avLst/>
          </a:prstGeom>
          <a:noFill/>
        </p:spPr>
        <p:txBody>
          <a:bodyPr wrap="square" rtlCol="0">
            <a:spAutoFit/>
          </a:bodyPr>
          <a:lstStyle/>
          <a:p>
            <a:r>
              <a:rPr lang="pt-PT" dirty="0"/>
              <a:t>	</a:t>
            </a:r>
            <a:r>
              <a:rPr lang="pt-PT" dirty="0" err="1"/>
              <a:t>This</a:t>
            </a:r>
            <a:r>
              <a:rPr lang="pt-PT" dirty="0"/>
              <a:t> </a:t>
            </a:r>
            <a:r>
              <a:rPr lang="pt-PT" dirty="0" err="1"/>
              <a:t>project</a:t>
            </a:r>
            <a:r>
              <a:rPr lang="pt-PT" dirty="0"/>
              <a:t> </a:t>
            </a:r>
            <a:r>
              <a:rPr lang="pt-PT" dirty="0" err="1"/>
              <a:t>gave</a:t>
            </a:r>
            <a:r>
              <a:rPr lang="pt-PT" dirty="0"/>
              <a:t> </a:t>
            </a:r>
            <a:r>
              <a:rPr lang="pt-PT" dirty="0" err="1"/>
              <a:t>us</a:t>
            </a:r>
            <a:r>
              <a:rPr lang="pt-PT" dirty="0"/>
              <a:t> </a:t>
            </a:r>
            <a:r>
              <a:rPr lang="pt-PT" dirty="0" err="1"/>
              <a:t>an</a:t>
            </a:r>
            <a:r>
              <a:rPr lang="pt-PT" dirty="0"/>
              <a:t> insight </a:t>
            </a:r>
            <a:r>
              <a:rPr lang="pt-PT" dirty="0" err="1"/>
              <a:t>into</a:t>
            </a:r>
            <a:r>
              <a:rPr lang="pt-PT" dirty="0"/>
              <a:t> some </a:t>
            </a:r>
            <a:r>
              <a:rPr lang="pt-PT" dirty="0" err="1"/>
              <a:t>algorithms</a:t>
            </a:r>
            <a:r>
              <a:rPr lang="pt-PT" dirty="0"/>
              <a:t> </a:t>
            </a:r>
            <a:r>
              <a:rPr lang="pt-PT" dirty="0" err="1"/>
              <a:t>that</a:t>
            </a:r>
            <a:r>
              <a:rPr lang="pt-PT" dirty="0"/>
              <a:t> can </a:t>
            </a:r>
            <a:r>
              <a:rPr lang="pt-PT" dirty="0" err="1"/>
              <a:t>be</a:t>
            </a:r>
            <a:r>
              <a:rPr lang="pt-PT" dirty="0"/>
              <a:t> </a:t>
            </a:r>
            <a:r>
              <a:rPr lang="pt-PT" dirty="0" err="1"/>
              <a:t>used</a:t>
            </a:r>
            <a:r>
              <a:rPr lang="pt-PT" dirty="0"/>
              <a:t> to </a:t>
            </a:r>
            <a:r>
              <a:rPr lang="pt-PT" dirty="0" err="1"/>
              <a:t>simulate</a:t>
            </a:r>
            <a:r>
              <a:rPr lang="pt-PT" dirty="0"/>
              <a:t> a </a:t>
            </a:r>
            <a:r>
              <a:rPr lang="pt-PT" dirty="0" err="1"/>
              <a:t>player</a:t>
            </a:r>
            <a:r>
              <a:rPr lang="pt-PT" dirty="0"/>
              <a:t> in a </a:t>
            </a:r>
            <a:r>
              <a:rPr lang="pt-PT" dirty="0" err="1"/>
              <a:t>turn</a:t>
            </a:r>
            <a:r>
              <a:rPr lang="pt-PT" dirty="0"/>
              <a:t> </a:t>
            </a:r>
            <a:r>
              <a:rPr lang="pt-PT" dirty="0" err="1"/>
              <a:t>based</a:t>
            </a:r>
            <a:r>
              <a:rPr lang="pt-PT" dirty="0"/>
              <a:t> game. </a:t>
            </a:r>
            <a:r>
              <a:rPr lang="pt-PT" dirty="0" err="1"/>
              <a:t>It</a:t>
            </a:r>
            <a:r>
              <a:rPr lang="pt-PT" dirty="0"/>
              <a:t> </a:t>
            </a:r>
            <a:r>
              <a:rPr lang="pt-PT" dirty="0" err="1"/>
              <a:t>presented</a:t>
            </a:r>
            <a:r>
              <a:rPr lang="pt-PT" dirty="0"/>
              <a:t> </a:t>
            </a:r>
            <a:r>
              <a:rPr lang="pt-PT" dirty="0" err="1"/>
              <a:t>us</a:t>
            </a:r>
            <a:r>
              <a:rPr lang="pt-PT" dirty="0"/>
              <a:t> </a:t>
            </a:r>
            <a:r>
              <a:rPr lang="pt-PT" dirty="0" err="1"/>
              <a:t>with</a:t>
            </a:r>
            <a:r>
              <a:rPr lang="pt-PT" dirty="0"/>
              <a:t> some </a:t>
            </a:r>
            <a:r>
              <a:rPr lang="pt-PT" dirty="0" err="1"/>
              <a:t>challenges</a:t>
            </a:r>
            <a:r>
              <a:rPr lang="pt-PT" dirty="0"/>
              <a:t>, </a:t>
            </a:r>
            <a:r>
              <a:rPr lang="pt-PT" dirty="0" err="1"/>
              <a:t>such</a:t>
            </a:r>
            <a:r>
              <a:rPr lang="pt-PT" dirty="0"/>
              <a:t> as </a:t>
            </a:r>
            <a:r>
              <a:rPr lang="pt-PT" dirty="0" err="1"/>
              <a:t>the</a:t>
            </a:r>
            <a:r>
              <a:rPr lang="pt-PT" dirty="0"/>
              <a:t> </a:t>
            </a:r>
            <a:r>
              <a:rPr lang="pt-PT" dirty="0" err="1"/>
              <a:t>formulation</a:t>
            </a:r>
            <a:r>
              <a:rPr lang="pt-PT" dirty="0"/>
              <a:t> </a:t>
            </a:r>
            <a:r>
              <a:rPr lang="pt-PT" dirty="0" err="1"/>
              <a:t>of</a:t>
            </a:r>
            <a:r>
              <a:rPr lang="pt-PT" dirty="0"/>
              <a:t> a </a:t>
            </a:r>
            <a:r>
              <a:rPr lang="pt-PT" dirty="0" err="1"/>
              <a:t>good</a:t>
            </a:r>
            <a:r>
              <a:rPr lang="pt-PT" dirty="0"/>
              <a:t> </a:t>
            </a:r>
            <a:r>
              <a:rPr lang="pt-PT" dirty="0" err="1"/>
              <a:t>evaluation</a:t>
            </a:r>
            <a:r>
              <a:rPr lang="pt-PT" dirty="0"/>
              <a:t> </a:t>
            </a:r>
            <a:r>
              <a:rPr lang="pt-PT" dirty="0" err="1"/>
              <a:t>function</a:t>
            </a:r>
            <a:r>
              <a:rPr lang="pt-PT" dirty="0"/>
              <a:t> </a:t>
            </a:r>
            <a:r>
              <a:rPr lang="pt-PT" dirty="0" err="1"/>
              <a:t>and</a:t>
            </a:r>
            <a:r>
              <a:rPr lang="pt-PT" dirty="0"/>
              <a:t> </a:t>
            </a:r>
            <a:r>
              <a:rPr lang="pt-PT" dirty="0" err="1"/>
              <a:t>optimization</a:t>
            </a:r>
            <a:r>
              <a:rPr lang="pt-PT" dirty="0"/>
              <a:t> </a:t>
            </a:r>
            <a:r>
              <a:rPr lang="pt-PT" dirty="0" err="1"/>
              <a:t>of</a:t>
            </a:r>
            <a:r>
              <a:rPr lang="pt-PT" dirty="0"/>
              <a:t> </a:t>
            </a:r>
            <a:r>
              <a:rPr lang="pt-PT" dirty="0" err="1"/>
              <a:t>the</a:t>
            </a:r>
            <a:r>
              <a:rPr lang="pt-PT" dirty="0"/>
              <a:t> time </a:t>
            </a:r>
            <a:r>
              <a:rPr lang="pt-PT" dirty="0" err="1"/>
              <a:t>efficiency</a:t>
            </a:r>
            <a:r>
              <a:rPr lang="pt-PT" dirty="0"/>
              <a:t> </a:t>
            </a:r>
            <a:r>
              <a:rPr lang="pt-PT" dirty="0" err="1"/>
              <a:t>of</a:t>
            </a:r>
            <a:r>
              <a:rPr lang="pt-PT" dirty="0"/>
              <a:t> </a:t>
            </a:r>
            <a:r>
              <a:rPr lang="pt-PT" dirty="0" err="1"/>
              <a:t>the</a:t>
            </a:r>
            <a:r>
              <a:rPr lang="pt-PT" dirty="0"/>
              <a:t> </a:t>
            </a:r>
            <a:r>
              <a:rPr lang="pt-PT" dirty="0" err="1"/>
              <a:t>diffenrent</a:t>
            </a:r>
            <a:r>
              <a:rPr lang="pt-PT" dirty="0"/>
              <a:t> </a:t>
            </a:r>
            <a:r>
              <a:rPr lang="pt-PT" dirty="0" err="1"/>
              <a:t>algorithms</a:t>
            </a:r>
            <a:r>
              <a:rPr lang="pt-PT" dirty="0"/>
              <a:t>. </a:t>
            </a:r>
          </a:p>
          <a:p>
            <a:r>
              <a:rPr lang="pt-PT" dirty="0"/>
              <a:t>	To </a:t>
            </a:r>
            <a:r>
              <a:rPr lang="pt-PT" dirty="0" err="1"/>
              <a:t>conclude</a:t>
            </a:r>
            <a:r>
              <a:rPr lang="pt-PT" dirty="0"/>
              <a:t>, </a:t>
            </a:r>
            <a:r>
              <a:rPr lang="pt-PT" dirty="0" err="1"/>
              <a:t>we</a:t>
            </a:r>
            <a:r>
              <a:rPr lang="pt-PT" dirty="0"/>
              <a:t> </a:t>
            </a:r>
            <a:r>
              <a:rPr lang="pt-PT" dirty="0" err="1"/>
              <a:t>believe</a:t>
            </a:r>
            <a:r>
              <a:rPr lang="pt-PT" dirty="0"/>
              <a:t> </a:t>
            </a:r>
            <a:r>
              <a:rPr lang="pt-PT" dirty="0" err="1"/>
              <a:t>that</a:t>
            </a:r>
            <a:r>
              <a:rPr lang="pt-PT" dirty="0"/>
              <a:t> </a:t>
            </a:r>
            <a:r>
              <a:rPr lang="pt-PT" dirty="0" err="1"/>
              <a:t>the</a:t>
            </a:r>
            <a:r>
              <a:rPr lang="pt-PT" dirty="0"/>
              <a:t> </a:t>
            </a:r>
            <a:r>
              <a:rPr lang="pt-PT" dirty="0" err="1"/>
              <a:t>project</a:t>
            </a:r>
            <a:r>
              <a:rPr lang="pt-PT" dirty="0"/>
              <a:t> </a:t>
            </a:r>
            <a:r>
              <a:rPr lang="pt-PT" dirty="0" err="1"/>
              <a:t>goals</a:t>
            </a:r>
            <a:r>
              <a:rPr lang="pt-PT" dirty="0"/>
              <a:t> </a:t>
            </a:r>
            <a:r>
              <a:rPr lang="pt-PT" dirty="0" err="1"/>
              <a:t>were</a:t>
            </a:r>
            <a:r>
              <a:rPr lang="pt-PT" dirty="0"/>
              <a:t> </a:t>
            </a:r>
            <a:r>
              <a:rPr lang="pt-PT" dirty="0" err="1"/>
              <a:t>fulfilled</a:t>
            </a:r>
            <a:r>
              <a:rPr lang="pt-PT" dirty="0"/>
              <a:t> </a:t>
            </a:r>
            <a:r>
              <a:rPr lang="pt-PT" dirty="0" err="1"/>
              <a:t>and</a:t>
            </a:r>
            <a:r>
              <a:rPr lang="pt-PT" dirty="0"/>
              <a:t> </a:t>
            </a:r>
            <a:r>
              <a:rPr lang="pt-PT" dirty="0" err="1"/>
              <a:t>it</a:t>
            </a:r>
            <a:r>
              <a:rPr lang="pt-PT" dirty="0"/>
              <a:t> </a:t>
            </a:r>
            <a:r>
              <a:rPr lang="pt-PT" dirty="0" err="1"/>
              <a:t>helped</a:t>
            </a:r>
            <a:r>
              <a:rPr lang="pt-PT" dirty="0"/>
              <a:t> to </a:t>
            </a:r>
            <a:r>
              <a:rPr lang="pt-PT" dirty="0" err="1"/>
              <a:t>consolidate</a:t>
            </a:r>
            <a:r>
              <a:rPr lang="pt-PT" dirty="0"/>
              <a:t> </a:t>
            </a:r>
            <a:r>
              <a:rPr lang="pt-PT" dirty="0" err="1"/>
              <a:t>the</a:t>
            </a:r>
            <a:r>
              <a:rPr lang="pt-PT" dirty="0"/>
              <a:t> contentes </a:t>
            </a:r>
            <a:r>
              <a:rPr lang="pt-PT" dirty="0" err="1"/>
              <a:t>presented</a:t>
            </a:r>
            <a:r>
              <a:rPr lang="pt-PT" dirty="0"/>
              <a:t> in </a:t>
            </a:r>
            <a:r>
              <a:rPr lang="pt-PT" dirty="0" err="1"/>
              <a:t>the</a:t>
            </a:r>
            <a:r>
              <a:rPr lang="pt-PT" dirty="0"/>
              <a:t> </a:t>
            </a:r>
            <a:r>
              <a:rPr lang="pt-PT" dirty="0" err="1"/>
              <a:t>lectures</a:t>
            </a:r>
            <a:r>
              <a:rPr lang="pt-PT" dirty="0"/>
              <a:t>.	</a:t>
            </a:r>
          </a:p>
        </p:txBody>
      </p:sp>
      <p:sp>
        <p:nvSpPr>
          <p:cNvPr id="6" name="CaixaDeTexto 5">
            <a:extLst>
              <a:ext uri="{FF2B5EF4-FFF2-40B4-BE49-F238E27FC236}">
                <a16:creationId xmlns:a16="http://schemas.microsoft.com/office/drawing/2014/main" id="{E8EB1B26-AFB4-4DA4-A9DC-DD87A3CEC7AB}"/>
              </a:ext>
            </a:extLst>
          </p:cNvPr>
          <p:cNvSpPr txBox="1"/>
          <p:nvPr/>
        </p:nvSpPr>
        <p:spPr>
          <a:xfrm>
            <a:off x="-82731" y="3566159"/>
            <a:ext cx="12192000" cy="584775"/>
          </a:xfrm>
          <a:prstGeom prst="rect">
            <a:avLst/>
          </a:prstGeom>
          <a:noFill/>
        </p:spPr>
        <p:txBody>
          <a:bodyPr wrap="square" rtlCol="0">
            <a:spAutoFit/>
          </a:bodyPr>
          <a:lstStyle/>
          <a:p>
            <a:pPr algn="ctr"/>
            <a:r>
              <a:rPr lang="pt-PT" sz="3200" dirty="0" err="1"/>
              <a:t>References</a:t>
            </a:r>
            <a:endParaRPr lang="pt-PT" sz="3200" dirty="0"/>
          </a:p>
        </p:txBody>
      </p:sp>
      <p:sp>
        <p:nvSpPr>
          <p:cNvPr id="8" name="CaixaDeTexto 7">
            <a:extLst>
              <a:ext uri="{FF2B5EF4-FFF2-40B4-BE49-F238E27FC236}">
                <a16:creationId xmlns:a16="http://schemas.microsoft.com/office/drawing/2014/main" id="{A203CDA0-7D7D-46D5-B5A8-EB8A195EF0B0}"/>
              </a:ext>
            </a:extLst>
          </p:cNvPr>
          <p:cNvSpPr txBox="1"/>
          <p:nvPr/>
        </p:nvSpPr>
        <p:spPr>
          <a:xfrm>
            <a:off x="615563" y="4570954"/>
            <a:ext cx="11155680" cy="1200329"/>
          </a:xfrm>
          <a:prstGeom prst="rect">
            <a:avLst/>
          </a:prstGeom>
          <a:noFill/>
        </p:spPr>
        <p:txBody>
          <a:bodyPr wrap="square" rtlCol="0">
            <a:spAutoFit/>
          </a:bodyPr>
          <a:lstStyle/>
          <a:p>
            <a:pPr marL="285750" indent="-285750">
              <a:buFont typeface="Arial" panose="020B0604020202020204" pitchFamily="34" charset="0"/>
              <a:buChar char="•"/>
            </a:pPr>
            <a:r>
              <a:rPr lang="pt-PT" dirty="0" err="1"/>
              <a:t>Splinter</a:t>
            </a:r>
            <a:r>
              <a:rPr lang="pt-PT" dirty="0"/>
              <a:t> Rules </a:t>
            </a:r>
            <a:r>
              <a:rPr lang="pt-PT" dirty="0">
                <a:hlinkClick r:id="rId3">
                  <a:extLst>
                    <a:ext uri="{A12FA001-AC4F-418D-AE19-62706E023703}">
                      <ahyp:hlinkClr xmlns:ahyp="http://schemas.microsoft.com/office/drawing/2018/hyperlinkcolor" val="tx"/>
                    </a:ext>
                  </a:extLst>
                </a:hlinkClick>
              </a:rPr>
              <a:t>https://splinterboardgame.blogspot.com/2021/06/splinter-is-two-player-abstractstrategy.html</a:t>
            </a:r>
            <a:endParaRPr lang="pt-PT" dirty="0"/>
          </a:p>
          <a:p>
            <a:pPr marL="285750" indent="-285750">
              <a:buFont typeface="Arial" panose="020B0604020202020204" pitchFamily="34" charset="0"/>
              <a:buChar char="•"/>
            </a:pPr>
            <a:r>
              <a:rPr lang="pt-PT" dirty="0"/>
              <a:t>Monte Carlo </a:t>
            </a:r>
            <a:r>
              <a:rPr lang="pt-PT" dirty="0" err="1"/>
              <a:t>Tree</a:t>
            </a:r>
            <a:r>
              <a:rPr lang="pt-PT" dirty="0"/>
              <a:t> </a:t>
            </a:r>
            <a:r>
              <a:rPr lang="pt-PT" dirty="0" err="1"/>
              <a:t>Search</a:t>
            </a:r>
            <a:r>
              <a:rPr lang="pt-PT" dirty="0"/>
              <a:t> </a:t>
            </a:r>
            <a:r>
              <a:rPr lang="pt-PT" dirty="0">
                <a:hlinkClick r:id="rId4">
                  <a:extLst>
                    <a:ext uri="{A12FA001-AC4F-418D-AE19-62706E023703}">
                      <ahyp:hlinkClr xmlns:ahyp="http://schemas.microsoft.com/office/drawing/2018/hyperlinkcolor" val="tx"/>
                    </a:ext>
                  </a:extLst>
                </a:hlinkClick>
              </a:rPr>
              <a:t>https://www.youtube.com/watch?v=UXW2yZndl7U</a:t>
            </a:r>
            <a:endParaRPr lang="pt-PT" dirty="0"/>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1940080469"/>
      </p:ext>
    </p:extLst>
  </p:cSld>
  <p:clrMapOvr>
    <a:masterClrMapping/>
  </p:clrMapOvr>
</p:sld>
</file>

<file path=ppt/theme/theme1.xml><?xml version="1.0" encoding="utf-8"?>
<a:theme xmlns:a="http://schemas.openxmlformats.org/drawingml/2006/main" name="Tema do Offic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139661_TF55661986_Win32" id="{8BC96D4D-B984-4098-9E74-867FD5571369}" vid="{7E9B6FBF-3698-4D3D-8188-35885E1D5A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Apresentação técnica</Template>
  <TotalTime>128</TotalTime>
  <Words>1009</Words>
  <Application>Microsoft Office PowerPoint</Application>
  <PresentationFormat>Ecrã Panorâmico</PresentationFormat>
  <Paragraphs>65</Paragraphs>
  <Slides>7</Slides>
  <Notes>7</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7</vt:i4>
      </vt:variant>
    </vt:vector>
  </HeadingPairs>
  <TitlesOfParts>
    <vt:vector size="12" baseType="lpstr">
      <vt:lpstr>Arial</vt:lpstr>
      <vt:lpstr>Calibri</vt:lpstr>
      <vt:lpstr>Calibri Light</vt:lpstr>
      <vt:lpstr>Wingdings</vt:lpstr>
      <vt:lpstr>Tema do Office</vt:lpstr>
      <vt:lpstr>SPLinter</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SPLinter</dc:title>
  <dc:creator>Mário Ferreira</dc:creator>
  <cp:lastModifiedBy>Mário Ferreira</cp:lastModifiedBy>
  <cp:revision>4</cp:revision>
  <dcterms:created xsi:type="dcterms:W3CDTF">2022-04-25T18:12:04Z</dcterms:created>
  <dcterms:modified xsi:type="dcterms:W3CDTF">2022-04-25T22:23:38Z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