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5FFFF-9221-C4CA-D401-5B79FD3A1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D6DF10-24C7-F314-A110-B5E3D2DB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D3A90E-4DBF-66E9-567A-4A51F3A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D64512-D2E5-66F2-0022-A9DB4879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6FB179-94BB-A655-8ED0-D208CD5A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90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B0551-6A07-A6A1-67E1-AD875089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D0EB98B-D75B-38CE-15E5-40BD98712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B7CE2A-F844-AAAA-717A-B567B20D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0F85AD-0C89-A382-FD83-6D980494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0534D7-918C-4A04-8DB1-CA9E8A84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5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9B75AE-C895-BA28-F3C8-F382D9921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C4821D-FF88-7626-23E0-8D928F9D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0FC3C4-ADAF-347B-13F4-5EB2B55E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FDAF48-F8BF-3C96-1E49-BF0DD0D2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5318E8-7F57-4774-AABE-5ABBE942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4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EF0B0-95B3-CFDF-EFC9-81963FBB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8B3BD7-7C12-12AE-C633-0CE054C6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512901-9B9E-EB71-B394-ECF811AD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160410-19A7-3F32-4F7E-90EABE0C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83F28F-779A-9F93-8AC8-6B345AF5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35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63B97-E574-4B00-388F-DCB5C645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DB81E3-D001-981D-37D3-6FDCE14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8E2BB0-7F15-7914-9AB9-4106639F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798C32-0164-0404-C73A-458EE0AF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1250DA-F85A-00CA-136F-95CDB8CE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95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93B06-372D-D00A-A8A6-718BB1F9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2A9077-8D68-DE17-0306-6C345765C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89661A1-7EF0-3C23-4A1E-C7AEB97E7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992838-2C4A-22D6-BC9E-95E18766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55E4936-2CB8-A798-610D-FC449CD3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86532DA-F9B3-9E92-E8C1-C25AF86E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22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AB1BA-2163-ADFE-13E8-B48E0D0E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1F3FFCA-B616-5BDE-B379-5ADAF0C3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5FA453C-E797-32DC-CCC7-C59BCA5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9440A6-DD7C-FA0F-3B0A-A08CD13F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B23A0CA-D906-D13D-EF1C-CFF878F40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914F077-DCBB-F030-B174-B606EB9C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12E0674-70E6-5F12-C621-E5EC6253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30BB505-6DE0-54F1-F368-35BF2DDB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2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0292E-41C9-1B93-61D2-FF828F9C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78C3E81-73C3-0C3E-AAA0-E0B1CBF9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8A5DB20-4A2F-070B-8400-4C7F3DF7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F4D4F2F-B583-C7D7-81A8-05007CE6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9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C7BFF1A-3103-4179-56F7-1F331928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2408628-EC35-D4A7-AB37-6E3BBB61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43E2E01-3A5F-DE21-CC85-30A97924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43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589EF-1F67-F933-A8B4-86E47F1E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527857-0A0C-F89C-686E-543186E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763FA1A-3D43-4DB2-9615-9E3B44A4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EDB8D8-CEAD-1760-6335-C3E9083A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2DDA6C-97EC-D3E4-23FF-FF74B89A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E09163-FF4B-B431-EA3D-57D61389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0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6172-A434-A184-8E89-3BF6497B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3B32975-42A3-8514-E1F0-6116ED1A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8536DE-9B79-86DD-287A-3D4CEA6AE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11ACD8-25B5-3227-82AE-2E04FA7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8BC4F87-7D33-A0AD-5046-DD525DA4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97E96C-1E92-F427-7DCF-66B96674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60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2CFF572-461A-E7F0-5B71-23EDFA95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AC9700-519A-E313-C2F5-4ACB88DF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CB162A-FB8D-0183-4680-456B890E9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D1A55-62DA-4594-B9C2-7B713D42D9BE}" type="datetimeFigureOut">
              <a:rPr lang="pt-PT" smtClean="0"/>
              <a:t>24/10/2024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0F6741-1765-C5AE-0E8B-E9621CA58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6B571F-8E18-5D27-B306-86E6E83E1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42A0A-4635-4EBA-BAF7-6DD7BD544E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3F272-93CA-90B5-A9C3-34D94999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7882"/>
          </a:xfrm>
        </p:spPr>
        <p:txBody>
          <a:bodyPr/>
          <a:lstStyle/>
          <a:p>
            <a:pPr algn="l"/>
            <a:r>
              <a:rPr lang="pt-PT" dirty="0"/>
              <a:t>Programação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F2582-0712-9E45-DA48-86D57A74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80" y="1460091"/>
            <a:ext cx="5068529" cy="5176684"/>
          </a:xfrm>
        </p:spPr>
        <p:txBody>
          <a:bodyPr/>
          <a:lstStyle/>
          <a:p>
            <a:r>
              <a:rPr lang="pt-PT" dirty="0"/>
              <a:t>Estrutura de </a:t>
            </a:r>
            <a:r>
              <a:rPr lang="pt-PT" dirty="0" err="1"/>
              <a:t>reptição</a:t>
            </a:r>
            <a:r>
              <a:rPr lang="pt-PT" dirty="0"/>
              <a:t>(ciclos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For(para)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While</a:t>
            </a:r>
            <a:r>
              <a:rPr lang="pt-PT" dirty="0"/>
              <a:t>(enquanto)</a:t>
            </a:r>
          </a:p>
          <a:p>
            <a:pPr algn="l"/>
            <a:r>
              <a:rPr lang="pt-PT" dirty="0"/>
              <a:t>Por exemplo:</a:t>
            </a:r>
          </a:p>
          <a:p>
            <a:pPr algn="l"/>
            <a:r>
              <a:rPr lang="pt-PT" dirty="0"/>
              <a:t>	</a:t>
            </a:r>
            <a:r>
              <a:rPr lang="pt-PT" dirty="0" err="1"/>
              <a:t>seq</a:t>
            </a:r>
            <a:r>
              <a:rPr lang="pt-PT" dirty="0"/>
              <a:t> = “</a:t>
            </a:r>
            <a:r>
              <a:rPr lang="pt-PT" sz="2000" dirty="0"/>
              <a:t>ATG</a:t>
            </a:r>
            <a:r>
              <a:rPr lang="pt-PT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CATGTCGC"</a:t>
            </a:r>
            <a:r>
              <a:rPr lang="pt-PT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</a:p>
          <a:p>
            <a:pPr algn="l"/>
            <a:r>
              <a:rPr lang="pt-PT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	for letra in </a:t>
            </a:r>
            <a:r>
              <a:rPr lang="pt-PT" sz="20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seq</a:t>
            </a:r>
            <a:r>
              <a:rPr lang="pt-PT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:</a:t>
            </a:r>
          </a:p>
          <a:p>
            <a:pPr algn="l"/>
            <a:r>
              <a:rPr lang="pt-PT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		print(“</a:t>
            </a:r>
            <a:r>
              <a:rPr lang="pt-PT" sz="20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base:”,letra</a:t>
            </a:r>
            <a:r>
              <a:rPr lang="pt-PT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)</a:t>
            </a:r>
            <a:endParaRPr lang="pt-PT" sz="2000" dirty="0"/>
          </a:p>
          <a:p>
            <a:endParaRPr lang="pt-PT" dirty="0"/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405445FC-F725-4532-9F21-E3EC658B4A37}"/>
              </a:ext>
            </a:extLst>
          </p:cNvPr>
          <p:cNvSpPr>
            <a:spLocks noGrp="1"/>
          </p:cNvSpPr>
          <p:nvPr/>
        </p:nvSpPr>
        <p:spPr>
          <a:xfrm>
            <a:off x="6453648" y="2877985"/>
            <a:ext cx="4800600" cy="3619500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656A59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Gill Sans MT" panose="020B0502020104020203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800" kern="1200">
                <a:solidFill>
                  <a:sysClr val="windowText" lastClr="000000"/>
                </a:solidFill>
                <a:latin typeface="Gill Sans MT" panose="020B0502020104020203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Gill Sans MT" panose="020B0502020104020203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ysClr val="windowText" lastClr="000000"/>
                </a:solidFill>
                <a:latin typeface="Gill Sans MT" panose="020B0502020104020203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ysClr val="windowText" lastClr="000000"/>
                </a:solidFill>
                <a:latin typeface="Gill Sans MT" panose="020B0502020104020203"/>
              </a:defRPr>
            </a:lvl9pPr>
          </a:lstStyle>
          <a:p>
            <a:pPr marL="0" indent="0">
              <a:buNone/>
            </a:pPr>
            <a:r>
              <a:rPr lang="pt-PT"/>
              <a:t>&gt;&gt;&gt; range(10)</a:t>
            </a:r>
          </a:p>
          <a:p>
            <a:pPr marL="0" indent="0">
              <a:buNone/>
            </a:pPr>
            <a:r>
              <a:rPr lang="pt-PT"/>
              <a:t>[0, 1, 2, 3, 4, 5, 6, 7, 8, 9]</a:t>
            </a:r>
          </a:p>
          <a:p>
            <a:pPr marL="0" indent="0">
              <a:buNone/>
            </a:pPr>
            <a:r>
              <a:rPr lang="pt-PT"/>
              <a:t>&gt;&gt;&gt; range(3, 7)</a:t>
            </a:r>
          </a:p>
          <a:p>
            <a:pPr marL="0" indent="0">
              <a:buNone/>
            </a:pPr>
            <a:r>
              <a:rPr lang="pt-PT"/>
              <a:t>[3, 4, 5, 6]</a:t>
            </a:r>
          </a:p>
          <a:p>
            <a:pPr marL="0" indent="0">
              <a:buNone/>
            </a:pPr>
            <a:r>
              <a:rPr lang="pt-PT"/>
              <a:t>&gt;&gt;&gt; range(1, 30, 5)</a:t>
            </a:r>
          </a:p>
          <a:p>
            <a:pPr marL="0" indent="0">
              <a:buNone/>
            </a:pPr>
            <a:r>
              <a:rPr lang="pt-PT"/>
              <a:t>[1, 6, 11, 16, 21, 26]</a:t>
            </a:r>
          </a:p>
          <a:p>
            <a:pPr marL="0" indent="0">
              <a:buNone/>
            </a:pPr>
            <a:r>
              <a:rPr lang="pt-PT"/>
              <a:t>&gt;&gt;&gt; range(30, 1, -5)</a:t>
            </a:r>
          </a:p>
          <a:p>
            <a:pPr marL="0" indent="0">
              <a:buNone/>
            </a:pPr>
            <a:r>
              <a:rPr lang="pt-PT"/>
              <a:t>[30, 25, 20, 15, 10, 5]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9597C1-E9F0-D9EB-0485-F2FEB98DA3CF}"/>
              </a:ext>
            </a:extLst>
          </p:cNvPr>
          <p:cNvSpPr txBox="1"/>
          <p:nvPr/>
        </p:nvSpPr>
        <p:spPr>
          <a:xfrm>
            <a:off x="6350409" y="2354765"/>
            <a:ext cx="464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Ciclos </a:t>
            </a:r>
            <a:r>
              <a:rPr lang="pt-PT" sz="2800" b="1" dirty="0" err="1"/>
              <a:t>fixos</a:t>
            </a:r>
            <a:r>
              <a:rPr lang="pt-PT" sz="2800" dirty="0" err="1"/>
              <a:t>:for</a:t>
            </a:r>
            <a:r>
              <a:rPr lang="pt-PT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74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DF3F-57E0-F7FE-5946-5606B8CE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4485968" cy="1325563"/>
          </a:xfrm>
        </p:spPr>
        <p:txBody>
          <a:bodyPr/>
          <a:lstStyle/>
          <a:p>
            <a:r>
              <a:rPr lang="pt-PT" b="1" dirty="0"/>
              <a:t>Ciclos variáveis: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C814D1-B07B-7BB0-B50C-59062795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17" y="1873044"/>
            <a:ext cx="4898922" cy="4675239"/>
          </a:xfrm>
        </p:spPr>
        <p:txBody>
          <a:bodyPr/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Se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expressão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for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verdadeira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, 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programa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executa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instrução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ou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conjunto de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instruções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que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vem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seguir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à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expressão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Depois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de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executar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instrução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ou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conjunto de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instruções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, 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computador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volta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testar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expressão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do while e continua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assim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indefinidamente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até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expressão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ser falsa.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Nessa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altura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, 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programa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abandona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ciclo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while 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executa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instrução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que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aparece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imediatamente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seguir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 final do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ciclo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1181EE-2E99-6C57-DA20-3EA3A350C23E}"/>
              </a:ext>
            </a:extLst>
          </p:cNvPr>
          <p:cNvSpPr txBox="1"/>
          <p:nvPr/>
        </p:nvSpPr>
        <p:spPr>
          <a:xfrm>
            <a:off x="233517" y="1411379"/>
            <a:ext cx="299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while</a:t>
            </a:r>
            <a:endParaRPr lang="pt-PT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C6D03-5FEC-D27E-5EA7-E5CDF0B6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39" y="18255"/>
            <a:ext cx="4852671" cy="234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A204D26D-DE5F-4E0A-971C-D6FA2DA1AA3A}"/>
              </a:ext>
            </a:extLst>
          </p:cNvPr>
          <p:cNvSpPr>
            <a:spLocks noGrp="1"/>
          </p:cNvSpPr>
          <p:nvPr/>
        </p:nvSpPr>
        <p:spPr>
          <a:xfrm>
            <a:off x="5288912" y="2439506"/>
            <a:ext cx="3541302" cy="4400239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656A59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Gill Sans MT" panose="020B0502020104020203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800" kern="1200">
                <a:solidFill>
                  <a:sysClr val="windowText" lastClr="000000"/>
                </a:solidFill>
                <a:latin typeface="Gill Sans MT" panose="020B0502020104020203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Gill Sans MT" panose="020B0502020104020203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ysClr val="windowText" lastClr="000000"/>
                </a:solidFill>
                <a:latin typeface="Gill Sans MT" panose="020B0502020104020203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ysClr val="windowText" lastClr="000000"/>
                </a:solidFill>
                <a:latin typeface="Gill Sans MT" panose="020B0502020104020203"/>
              </a:defRPr>
            </a:lvl9pPr>
          </a:lstStyle>
          <a:p>
            <a:pPr marL="0" indent="0">
              <a:buNone/>
            </a:pPr>
            <a:r>
              <a:rPr lang="pt-PT" sz="2200"/>
              <a:t>a = 0</a:t>
            </a:r>
          </a:p>
          <a:p>
            <a:pPr marL="0" indent="0">
              <a:buNone/>
            </a:pPr>
            <a:r>
              <a:rPr lang="pt-PT" sz="2200" err="1"/>
              <a:t>while</a:t>
            </a:r>
            <a:r>
              <a:rPr lang="pt-PT" sz="2200"/>
              <a:t> a &lt; 3:</a:t>
            </a:r>
          </a:p>
          <a:p>
            <a:pPr marL="0" indent="0">
              <a:buNone/>
            </a:pPr>
            <a:r>
              <a:rPr lang="pt-PT" sz="2200"/>
              <a:t>   print(a)</a:t>
            </a:r>
          </a:p>
          <a:p>
            <a:pPr marL="0" indent="0">
              <a:buNone/>
            </a:pPr>
            <a:r>
              <a:rPr lang="pt-PT" sz="2200"/>
              <a:t>   a = a + 1</a:t>
            </a:r>
          </a:p>
          <a:p>
            <a:pPr marL="0" indent="0">
              <a:buNone/>
            </a:pPr>
            <a:endParaRPr lang="pt-PT" sz="2200"/>
          </a:p>
          <a:p>
            <a:pPr marL="0" indent="0">
              <a:buNone/>
            </a:pPr>
            <a:r>
              <a:rPr lang="pt-PT" sz="2200" b="0">
                <a:solidFill>
                  <a:srgbClr val="000000"/>
                </a:solidFill>
                <a:effectLst/>
              </a:rPr>
              <a:t>""“</a:t>
            </a:r>
          </a:p>
          <a:p>
            <a:pPr marL="0" indent="0">
              <a:buNone/>
            </a:pPr>
            <a:r>
              <a:rPr lang="pt-PT" sz="2200" b="0">
                <a:solidFill>
                  <a:srgbClr val="000000"/>
                </a:solidFill>
                <a:effectLst/>
              </a:rPr>
              <a:t>No exemplo, a variável a serve para controlar a condição do ciclo </a:t>
            </a:r>
            <a:r>
              <a:rPr lang="pt-PT" sz="2200" b="0" err="1">
                <a:solidFill>
                  <a:srgbClr val="000000"/>
                </a:solidFill>
                <a:effectLst/>
              </a:rPr>
              <a:t>while</a:t>
            </a:r>
            <a:r>
              <a:rPr lang="pt-PT" sz="2200" b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pt-PT" sz="2200" b="0">
                <a:solidFill>
                  <a:srgbClr val="000000"/>
                </a:solidFill>
                <a:effectLst/>
              </a:rPr>
              <a:t>Este tipo de situação é muito frequente em programação.</a:t>
            </a:r>
          </a:p>
          <a:p>
            <a:pPr marL="0" indent="0">
              <a:buNone/>
            </a:pPr>
            <a:endParaRPr lang="pt-PT" sz="2200"/>
          </a:p>
          <a:p>
            <a:pPr marL="0" indent="0">
              <a:buNone/>
            </a:pPr>
            <a:r>
              <a:rPr lang="pt-PT" sz="2200"/>
              <a:t>Saída:</a:t>
            </a:r>
          </a:p>
          <a:p>
            <a:pPr marL="0" indent="0">
              <a:buNone/>
            </a:pPr>
            <a:r>
              <a:rPr lang="pt-PT" sz="2200"/>
              <a:t>0</a:t>
            </a:r>
          </a:p>
          <a:p>
            <a:pPr marL="0" indent="0">
              <a:buNone/>
            </a:pPr>
            <a:r>
              <a:rPr lang="pt-PT" sz="2200"/>
              <a:t>1</a:t>
            </a:r>
          </a:p>
          <a:p>
            <a:pPr marL="0" indent="0">
              <a:buNone/>
            </a:pPr>
            <a:r>
              <a:rPr lang="pt-PT" sz="2200"/>
              <a:t>2</a:t>
            </a:r>
          </a:p>
          <a:p>
            <a:pPr marL="0" indent="0">
              <a:buNone/>
            </a:pPr>
            <a:r>
              <a:rPr lang="pt-PT" sz="2200" b="0">
                <a:solidFill>
                  <a:srgbClr val="000000"/>
                </a:solidFill>
                <a:effectLst/>
              </a:rPr>
              <a:t>"""</a:t>
            </a:r>
            <a:endParaRPr lang="pt-PT" b="0">
              <a:solidFill>
                <a:srgbClr val="000000"/>
              </a:solidFill>
              <a:effectLst/>
            </a:endParaRP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B333C8D1-7026-4DAD-AC1F-2CC01E1B785D}"/>
              </a:ext>
            </a:extLst>
          </p:cNvPr>
          <p:cNvSpPr>
            <a:spLocks noGrp="1"/>
          </p:cNvSpPr>
          <p:nvPr/>
        </p:nvSpPr>
        <p:spPr>
          <a:xfrm>
            <a:off x="8986687" y="2195171"/>
            <a:ext cx="3199119" cy="403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20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8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6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9pPr>
          </a:lstStyle>
          <a:p>
            <a:pPr marL="0" indent="0">
              <a:buNone/>
            </a:pPr>
            <a:r>
              <a:rPr lang="pt-PT" sz="1200"/>
              <a:t>a variável “a” começa com o valor 0.</a:t>
            </a:r>
          </a:p>
          <a:p>
            <a:pPr marL="0" indent="0">
              <a:buNone/>
            </a:pPr>
            <a:r>
              <a:rPr lang="pt-PT" sz="1200"/>
              <a:t>(0&lt;3)? Sim</a:t>
            </a:r>
          </a:p>
          <a:p>
            <a:pPr marL="0" indent="0">
              <a:buNone/>
            </a:pPr>
            <a:r>
              <a:rPr lang="pt-PT" sz="1200"/>
              <a:t>print(a)  # escreve no ecrã o valor da variável a</a:t>
            </a:r>
          </a:p>
          <a:p>
            <a:pPr marL="0" indent="0">
              <a:buNone/>
            </a:pPr>
            <a:r>
              <a:rPr lang="pt-PT" sz="1200"/>
              <a:t>a=a+1 # adiciona ao valor a mais 1 ou seja o valor de a passa a ser 0+1=1</a:t>
            </a:r>
          </a:p>
          <a:p>
            <a:pPr marL="0" indent="0">
              <a:buNone/>
            </a:pPr>
            <a:endParaRPr lang="pt-PT" sz="1200"/>
          </a:p>
          <a:p>
            <a:pPr marL="0" indent="0">
              <a:buNone/>
            </a:pPr>
            <a:r>
              <a:rPr lang="pt-PT" sz="1200"/>
              <a:t>(1&lt;3)? Sim</a:t>
            </a:r>
          </a:p>
          <a:p>
            <a:pPr marL="0" indent="0">
              <a:buNone/>
            </a:pPr>
            <a:r>
              <a:rPr lang="pt-PT" sz="1200"/>
              <a:t>print(a) # escreve no ecrã o valor da variável a</a:t>
            </a:r>
          </a:p>
          <a:p>
            <a:pPr marL="0" indent="0">
              <a:buNone/>
            </a:pPr>
            <a:r>
              <a:rPr lang="pt-PT" sz="1200"/>
              <a:t>a=a+1 # adiciona ao valor a mais 1 ou seja o valor de a passa a ser 1+1=2</a:t>
            </a:r>
          </a:p>
          <a:p>
            <a:pPr marL="0" indent="0">
              <a:buNone/>
            </a:pPr>
            <a:endParaRPr lang="pt-PT" sz="1200"/>
          </a:p>
          <a:p>
            <a:pPr marL="0" indent="0">
              <a:buNone/>
            </a:pPr>
            <a:r>
              <a:rPr lang="pt-PT" sz="1200"/>
              <a:t>(2&lt;3)? Sim</a:t>
            </a:r>
          </a:p>
          <a:p>
            <a:pPr marL="0" indent="0">
              <a:buNone/>
            </a:pPr>
            <a:r>
              <a:rPr lang="pt-PT" sz="1200"/>
              <a:t>print(a) # escreve no ecrã o valor da variável a</a:t>
            </a:r>
          </a:p>
          <a:p>
            <a:pPr marL="0" indent="0">
              <a:buNone/>
            </a:pPr>
            <a:r>
              <a:rPr lang="pt-PT" sz="1200"/>
              <a:t>a=a+1 # adiciona ao valor a mais 1 ou seja o valor de a passa a ser 2+1=3</a:t>
            </a:r>
          </a:p>
          <a:p>
            <a:pPr marL="0" indent="0">
              <a:buNone/>
            </a:pPr>
            <a:endParaRPr lang="pt-PT" sz="1200"/>
          </a:p>
          <a:p>
            <a:pPr marL="0" indent="0">
              <a:buNone/>
            </a:pPr>
            <a:r>
              <a:rPr lang="pt-PT" sz="1200"/>
              <a:t>(3&lt;3)? Não. Acabou o ciclo </a:t>
            </a:r>
            <a:r>
              <a:rPr lang="pt-PT" sz="1200" err="1"/>
              <a:t>while</a:t>
            </a:r>
            <a:endParaRPr lang="pt-PT" sz="1200"/>
          </a:p>
        </p:txBody>
      </p:sp>
    </p:spTree>
    <p:extLst>
      <p:ext uri="{BB962C8B-B14F-4D97-AF65-F5344CB8AC3E}">
        <p14:creationId xmlns:p14="http://schemas.microsoft.com/office/powerpoint/2010/main" val="390722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40481-E47A-B9A1-7107-6D98724D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146510"/>
            <a:ext cx="2022987" cy="534527"/>
          </a:xfrm>
        </p:spPr>
        <p:txBody>
          <a:bodyPr>
            <a:normAutofit/>
          </a:bodyPr>
          <a:lstStyle/>
          <a:p>
            <a:r>
              <a:rPr lang="pt-PT" sz="2400" b="1" dirty="0"/>
              <a:t>Ciclo infinito: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87D2D4-C3DD-406C-A94A-D46068C61A7F}"/>
              </a:ext>
            </a:extLst>
          </p:cNvPr>
          <p:cNvSpPr>
            <a:spLocks noGrp="1"/>
          </p:cNvSpPr>
          <p:nvPr/>
        </p:nvSpPr>
        <p:spPr>
          <a:xfrm>
            <a:off x="159774" y="681037"/>
            <a:ext cx="3843691" cy="3593591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656A59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Gill Sans MT" panose="020B0502020104020203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800" kern="1200">
                <a:solidFill>
                  <a:sysClr val="windowText" lastClr="000000"/>
                </a:solidFill>
                <a:latin typeface="Gill Sans MT" panose="020B0502020104020203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Gill Sans MT" panose="020B0502020104020203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ysClr val="windowText" lastClr="000000"/>
                </a:solidFill>
                <a:latin typeface="Gill Sans MT" panose="020B0502020104020203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ysClr val="windowText" lastClr="000000"/>
                </a:solidFill>
                <a:latin typeface="Gill Sans MT" panose="020B0502020104020203"/>
              </a:defRPr>
            </a:lvl9pPr>
          </a:lstStyle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/>
              <a:t>idade=100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 err="1"/>
              <a:t>while</a:t>
            </a:r>
            <a:r>
              <a:rPr lang="pt-PT"/>
              <a:t> idade&lt;101:</a:t>
            </a:r>
          </a:p>
          <a:p>
            <a:pPr marL="0" indent="0">
              <a:buNone/>
            </a:pPr>
            <a:r>
              <a:rPr lang="pt-PT"/>
              <a:t>     print("A idade agora é", idade)</a:t>
            </a:r>
          </a:p>
          <a:p>
            <a:pPr marL="0" indent="0">
              <a:buNone/>
            </a:pPr>
            <a:r>
              <a:rPr lang="pt-PT"/>
              <a:t>     idade=idade-1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710BF316-87A0-4C34-A5A6-68C466B22AB0}"/>
              </a:ext>
            </a:extLst>
          </p:cNvPr>
          <p:cNvSpPr>
            <a:spLocks noGrp="1"/>
          </p:cNvSpPr>
          <p:nvPr/>
        </p:nvSpPr>
        <p:spPr>
          <a:xfrm>
            <a:off x="4226642" y="1501262"/>
            <a:ext cx="4607642" cy="3619500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656A59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Gill Sans MT" panose="020B0502020104020203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800" kern="1200">
                <a:solidFill>
                  <a:sysClr val="windowText" lastClr="000000"/>
                </a:solidFill>
                <a:latin typeface="Gill Sans MT" panose="020B0502020104020203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600" kern="1200">
                <a:solidFill>
                  <a:sysClr val="windowText" lastClr="000000"/>
                </a:solidFill>
                <a:latin typeface="Gill Sans MT" panose="020B0502020104020203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/>
                </a:solidFill>
                <a:latin typeface="Gill Sans MT" panose="020B0502020104020203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ysClr val="windowText" lastClr="000000"/>
                </a:solidFill>
                <a:latin typeface="Gill Sans MT" panose="020B0502020104020203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ysClr val="windowText" lastClr="000000"/>
                </a:solidFill>
                <a:latin typeface="Gill Sans MT" panose="020B0502020104020203"/>
              </a:defRPr>
            </a:lvl9pPr>
          </a:lstStyle>
          <a:p>
            <a:pPr marL="0" indent="0">
              <a:buNone/>
            </a:pPr>
            <a:r>
              <a:rPr lang="pt-PT"/>
              <a:t>limite = </a:t>
            </a:r>
            <a:r>
              <a:rPr lang="pt-PT" err="1"/>
              <a:t>int</a:t>
            </a:r>
            <a:r>
              <a:rPr lang="pt-PT"/>
              <a:t>(input("Qual o limite inteiro? "))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 err="1"/>
              <a:t>while</a:t>
            </a:r>
            <a:r>
              <a:rPr lang="pt-PT"/>
              <a:t> limite:</a:t>
            </a:r>
          </a:p>
          <a:p>
            <a:pPr marL="0" indent="0">
              <a:buNone/>
            </a:pPr>
            <a:r>
              <a:rPr lang="pt-PT"/>
              <a:t>  </a:t>
            </a:r>
            <a:r>
              <a:rPr lang="pt-PT" err="1"/>
              <a:t>if</a:t>
            </a:r>
            <a:r>
              <a:rPr lang="pt-PT"/>
              <a:t> limite % 2 != 0:</a:t>
            </a:r>
          </a:p>
          <a:p>
            <a:pPr marL="0" indent="0">
              <a:buNone/>
            </a:pPr>
            <a:r>
              <a:rPr lang="pt-PT"/>
              <a:t>    print(limite)</a:t>
            </a:r>
          </a:p>
          <a:p>
            <a:pPr marL="0" indent="0">
              <a:buNone/>
            </a:pPr>
            <a:r>
              <a:rPr lang="pt-PT"/>
              <a:t>  limite = limite – 1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/>
              <a:t># porque o ciclo termina?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C73489-EED0-21AD-8ECB-9B0E63B5BF43}"/>
              </a:ext>
            </a:extLst>
          </p:cNvPr>
          <p:cNvSpPr txBox="1"/>
          <p:nvPr/>
        </p:nvSpPr>
        <p:spPr>
          <a:xfrm>
            <a:off x="4080389" y="681037"/>
            <a:ext cx="340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Exemplos:</a:t>
            </a:r>
          </a:p>
        </p:txBody>
      </p:sp>
      <p:sp>
        <p:nvSpPr>
          <p:cNvPr id="7" name="Marcador de Posição de Conteúdo 3">
            <a:extLst>
              <a:ext uri="{FF2B5EF4-FFF2-40B4-BE49-F238E27FC236}">
                <a16:creationId xmlns:a16="http://schemas.microsoft.com/office/drawing/2014/main" id="{E57CA089-99A3-4B87-8AA2-5AD038D3808C}"/>
              </a:ext>
            </a:extLst>
          </p:cNvPr>
          <p:cNvSpPr>
            <a:spLocks noGrp="1"/>
          </p:cNvSpPr>
          <p:nvPr/>
        </p:nvSpPr>
        <p:spPr>
          <a:xfrm>
            <a:off x="9057461" y="1501262"/>
            <a:ext cx="2974765" cy="3619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20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8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6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Gill Sans MT" panose="020B0502020104020203"/>
              </a:defRPr>
            </a:lvl9pPr>
          </a:lstStyle>
          <a:p>
            <a:pPr marL="0" indent="0">
              <a:buNone/>
            </a:pPr>
            <a:r>
              <a:rPr lang="pt-PT" dirty="0"/>
              <a:t>Qual o limite inteiro? 15</a:t>
            </a:r>
          </a:p>
          <a:p>
            <a:pPr marL="0" indent="0">
              <a:buNone/>
            </a:pPr>
            <a:r>
              <a:rPr lang="pt-PT" dirty="0"/>
              <a:t>15</a:t>
            </a:r>
          </a:p>
          <a:p>
            <a:pPr marL="0" indent="0">
              <a:buNone/>
            </a:pPr>
            <a:r>
              <a:rPr lang="pt-PT" dirty="0"/>
              <a:t>13</a:t>
            </a:r>
          </a:p>
          <a:p>
            <a:pPr marL="0" indent="0">
              <a:buNone/>
            </a:pPr>
            <a:r>
              <a:rPr lang="pt-PT" dirty="0"/>
              <a:t>11</a:t>
            </a:r>
          </a:p>
          <a:p>
            <a:pPr marL="0" indent="0">
              <a:buNone/>
            </a:pPr>
            <a:r>
              <a:rPr lang="pt-PT" dirty="0"/>
              <a:t>9</a:t>
            </a:r>
          </a:p>
          <a:p>
            <a:pPr marL="0" indent="0">
              <a:buNone/>
            </a:pPr>
            <a:r>
              <a:rPr lang="pt-PT" dirty="0"/>
              <a:t>7</a:t>
            </a:r>
          </a:p>
          <a:p>
            <a:pPr marL="0" indent="0">
              <a:buNone/>
            </a:pPr>
            <a:r>
              <a:rPr lang="pt-PT" dirty="0"/>
              <a:t>5</a:t>
            </a:r>
          </a:p>
          <a:p>
            <a:pPr marL="0" indent="0">
              <a:buNone/>
            </a:pPr>
            <a:r>
              <a:rPr lang="pt-PT" dirty="0"/>
              <a:t>3</a:t>
            </a:r>
          </a:p>
          <a:p>
            <a:pPr marL="0" indent="0">
              <a:buNone/>
            </a:pPr>
            <a:r>
              <a:rPr lang="pt-P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2482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481</Words>
  <Application>Microsoft Office PowerPoint</Application>
  <PresentationFormat>Ecrã Panorâmico</PresentationFormat>
  <Paragraphs>76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Gill Sans MT</vt:lpstr>
      <vt:lpstr>Segoe UI</vt:lpstr>
      <vt:lpstr>Wingdings</vt:lpstr>
      <vt:lpstr>Tema do Office</vt:lpstr>
      <vt:lpstr>Programação </vt:lpstr>
      <vt:lpstr>Ciclos variáveis:</vt:lpstr>
      <vt:lpstr>Ciclo infinito: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Santos</dc:creator>
  <cp:lastModifiedBy>Diogo Santos</cp:lastModifiedBy>
  <cp:revision>1</cp:revision>
  <dcterms:created xsi:type="dcterms:W3CDTF">2024-10-24T13:12:24Z</dcterms:created>
  <dcterms:modified xsi:type="dcterms:W3CDTF">2024-10-24T13:39:22Z</dcterms:modified>
</cp:coreProperties>
</file>