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9" r:id="rId5"/>
    <p:sldId id="270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1873-2B59-4739-97B1-B1B27C7D1990}" type="datetimeFigureOut">
              <a:rPr lang="pt-PT" smtClean="0"/>
              <a:t>04/01/2020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FF4-8BD6-4B43-90A3-3EFD19C0A3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834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1873-2B59-4739-97B1-B1B27C7D1990}" type="datetimeFigureOut">
              <a:rPr lang="pt-PT" smtClean="0"/>
              <a:t>04/01/2020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FF4-8BD6-4B43-90A3-3EFD19C0A3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332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1873-2B59-4739-97B1-B1B27C7D1990}" type="datetimeFigureOut">
              <a:rPr lang="pt-PT" smtClean="0"/>
              <a:t>04/01/2020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FF4-8BD6-4B43-90A3-3EFD19C0A3C5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6426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1873-2B59-4739-97B1-B1B27C7D1990}" type="datetimeFigureOut">
              <a:rPr lang="pt-PT" smtClean="0"/>
              <a:t>04/01/2020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FF4-8BD6-4B43-90A3-3EFD19C0A3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3910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1873-2B59-4739-97B1-B1B27C7D1990}" type="datetimeFigureOut">
              <a:rPr lang="pt-PT" smtClean="0"/>
              <a:t>04/01/2020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FF4-8BD6-4B43-90A3-3EFD19C0A3C5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5062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1873-2B59-4739-97B1-B1B27C7D1990}" type="datetimeFigureOut">
              <a:rPr lang="pt-PT" smtClean="0"/>
              <a:t>04/01/2020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FF4-8BD6-4B43-90A3-3EFD19C0A3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3816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1873-2B59-4739-97B1-B1B27C7D1990}" type="datetimeFigureOut">
              <a:rPr lang="pt-PT" smtClean="0"/>
              <a:t>04/01/2020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FF4-8BD6-4B43-90A3-3EFD19C0A3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9446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1873-2B59-4739-97B1-B1B27C7D1990}" type="datetimeFigureOut">
              <a:rPr lang="pt-PT" smtClean="0"/>
              <a:t>04/01/2020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FF4-8BD6-4B43-90A3-3EFD19C0A3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652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1873-2B59-4739-97B1-B1B27C7D1990}" type="datetimeFigureOut">
              <a:rPr lang="pt-PT" smtClean="0"/>
              <a:t>04/01/2020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FF4-8BD6-4B43-90A3-3EFD19C0A3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179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1873-2B59-4739-97B1-B1B27C7D1990}" type="datetimeFigureOut">
              <a:rPr lang="pt-PT" smtClean="0"/>
              <a:t>04/01/2020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FF4-8BD6-4B43-90A3-3EFD19C0A3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334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1873-2B59-4739-97B1-B1B27C7D1990}" type="datetimeFigureOut">
              <a:rPr lang="pt-PT" smtClean="0"/>
              <a:t>04/01/2020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FF4-8BD6-4B43-90A3-3EFD19C0A3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577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1873-2B59-4739-97B1-B1B27C7D1990}" type="datetimeFigureOut">
              <a:rPr lang="pt-PT" smtClean="0"/>
              <a:t>04/01/2020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FF4-8BD6-4B43-90A3-3EFD19C0A3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598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1873-2B59-4739-97B1-B1B27C7D1990}" type="datetimeFigureOut">
              <a:rPr lang="pt-PT" smtClean="0"/>
              <a:t>04/01/2020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FF4-8BD6-4B43-90A3-3EFD19C0A3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313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1873-2B59-4739-97B1-B1B27C7D1990}" type="datetimeFigureOut">
              <a:rPr lang="pt-PT" smtClean="0"/>
              <a:t>04/01/2020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FF4-8BD6-4B43-90A3-3EFD19C0A3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1747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1873-2B59-4739-97B1-B1B27C7D1990}" type="datetimeFigureOut">
              <a:rPr lang="pt-PT" smtClean="0"/>
              <a:t>04/01/2020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FF4-8BD6-4B43-90A3-3EFD19C0A3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868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FF4-8BD6-4B43-90A3-3EFD19C0A3C5}" type="slidenum">
              <a:rPr lang="pt-PT" smtClean="0"/>
              <a:t>‹nº›</a:t>
            </a:fld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1873-2B59-4739-97B1-B1B27C7D1990}" type="datetimeFigureOut">
              <a:rPr lang="pt-PT" smtClean="0"/>
              <a:t>04/01/2020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8145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31873-2B59-4739-97B1-B1B27C7D1990}" type="datetimeFigureOut">
              <a:rPr lang="pt-PT" smtClean="0"/>
              <a:t>04/01/2020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C06FF4-8BD6-4B43-90A3-3EFD19C0A3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54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7E1FE-47D8-44C6-8706-A163EF32E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544" y="2062016"/>
            <a:ext cx="7766936" cy="1646302"/>
          </a:xfrm>
        </p:spPr>
        <p:txBody>
          <a:bodyPr/>
          <a:lstStyle/>
          <a:p>
            <a:r>
              <a:rPr lang="pt-PT" dirty="0"/>
              <a:t>Tema 7 – Delegação Olímpica de Portugal - Tóquio 2020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363DE-14F9-45DB-BDA0-1860ABB48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593" y="4412948"/>
            <a:ext cx="3883468" cy="2625969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Projeto AEDA (Parte 2)</a:t>
            </a:r>
          </a:p>
          <a:p>
            <a:pPr algn="ctr"/>
            <a:r>
              <a:rPr lang="pt-PT" dirty="0"/>
              <a:t>Turma3_G6: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PT" dirty="0"/>
              <a:t>Diogo Nunes – up201808546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PT" dirty="0"/>
              <a:t>João </a:t>
            </a:r>
            <a:r>
              <a:rPr lang="pt-PT" dirty="0" err="1"/>
              <a:t>Dossena</a:t>
            </a:r>
            <a:r>
              <a:rPr lang="pt-PT" dirty="0"/>
              <a:t> – up201800174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PT" dirty="0"/>
              <a:t>Fábio Huang – up201806829</a:t>
            </a:r>
          </a:p>
        </p:txBody>
      </p:sp>
    </p:spTree>
    <p:extLst>
      <p:ext uri="{BB962C8B-B14F-4D97-AF65-F5344CB8AC3E}">
        <p14:creationId xmlns:p14="http://schemas.microsoft.com/office/powerpoint/2010/main" val="1236692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6D9B5-9D03-4ADC-B53D-BB274592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Lista de funcionalidades implementadas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BBED1E5-FE3B-4A9F-99F7-B2A9EB93B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8953"/>
            <a:ext cx="8596668" cy="5326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/>
              <a:t>Pesquisa:</a:t>
            </a:r>
          </a:p>
          <a:p>
            <a:r>
              <a:rPr lang="pt-PT" dirty="0" err="1"/>
              <a:t>void</a:t>
            </a:r>
            <a:r>
              <a:rPr lang="pt-PT" dirty="0"/>
              <a:t> </a:t>
            </a:r>
            <a:r>
              <a:rPr lang="pt-PT" dirty="0" err="1"/>
              <a:t>searchBy</a:t>
            </a:r>
            <a:r>
              <a:rPr lang="pt-PT" dirty="0"/>
              <a:t>(): esta função pergunta ao utilizador por qual/quais parâmetros quer restringir os elementos da comitiva do vetor “pessoas”. Dados esses parâmetros, vai chamar outras funções:</a:t>
            </a:r>
          </a:p>
          <a:p>
            <a:pPr lvl="1"/>
            <a:r>
              <a:rPr lang="pt-PT" dirty="0" err="1"/>
              <a:t>searchByNome</a:t>
            </a:r>
            <a:r>
              <a:rPr lang="pt-PT" dirty="0"/>
              <a:t>(), </a:t>
            </a:r>
            <a:r>
              <a:rPr lang="pt-PT" dirty="0" err="1"/>
              <a:t>searchByNascimento</a:t>
            </a:r>
            <a:r>
              <a:rPr lang="pt-PT" dirty="0"/>
              <a:t>(), …</a:t>
            </a:r>
          </a:p>
          <a:p>
            <a:r>
              <a:rPr lang="pt-PT" dirty="0"/>
              <a:t>    que vão procurar no vetor todos os elementos que correspondem às restrições dadas pelo utilizador.</a:t>
            </a:r>
          </a:p>
          <a:p>
            <a:endParaRPr lang="pt-PT" dirty="0"/>
          </a:p>
          <a:p>
            <a:pPr marL="0" indent="0">
              <a:buNone/>
            </a:pPr>
            <a:r>
              <a:rPr lang="pt-PT" dirty="0"/>
              <a:t>Ordenação:</a:t>
            </a:r>
          </a:p>
          <a:p>
            <a:r>
              <a:rPr lang="pt-PT" dirty="0" err="1"/>
              <a:t>void</a:t>
            </a:r>
            <a:r>
              <a:rPr lang="pt-PT" dirty="0"/>
              <a:t> </a:t>
            </a:r>
            <a:r>
              <a:rPr lang="pt-PT" dirty="0" err="1"/>
              <a:t>orderBy</a:t>
            </a:r>
            <a:r>
              <a:rPr lang="pt-PT" dirty="0"/>
              <a:t>(): esta função pergunta ao utilizador por qual parâmetro quer que o vetor “pessoas” seja ordenado. Consoante esse parâmetro, vai chamar outras funções: </a:t>
            </a:r>
          </a:p>
          <a:p>
            <a:pPr lvl="1"/>
            <a:r>
              <a:rPr lang="pt-PT" dirty="0" err="1"/>
              <a:t>orderByNome</a:t>
            </a:r>
            <a:r>
              <a:rPr lang="pt-PT" dirty="0"/>
              <a:t>(), </a:t>
            </a:r>
            <a:r>
              <a:rPr lang="pt-PT" dirty="0" err="1"/>
              <a:t>orderByNascimento</a:t>
            </a:r>
            <a:r>
              <a:rPr lang="pt-PT" dirty="0"/>
              <a:t>(), …</a:t>
            </a:r>
          </a:p>
          <a:p>
            <a:r>
              <a:rPr lang="pt-PT" dirty="0"/>
              <a:t>    sendo apresentada uma lista de todos os nomes do vetor pela ordem pedida e com informação simplificada (para facilitar a leitura).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4026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6D9B5-9D03-4ADC-B53D-BB274592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Lista de funcionalidades implementadas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BBED1E5-FE3B-4A9F-99F7-B2A9EB93B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314805" cy="4492002"/>
          </a:xfrm>
        </p:spPr>
        <p:txBody>
          <a:bodyPr/>
          <a:lstStyle/>
          <a:p>
            <a:r>
              <a:rPr lang="pt-PT" dirty="0" err="1"/>
              <a:t>addResult</a:t>
            </a:r>
            <a:r>
              <a:rPr lang="pt-PT" dirty="0"/>
              <a:t>(): Esta função adiciona um resultado de uma dada modalidade e competição e verifica se é ou não recorde e atualiza ou não a </a:t>
            </a:r>
            <a:r>
              <a:rPr lang="pt-PT" dirty="0" err="1"/>
              <a:t>bst</a:t>
            </a:r>
            <a:r>
              <a:rPr lang="pt-PT" dirty="0"/>
              <a:t> de recordes.</a:t>
            </a:r>
          </a:p>
          <a:p>
            <a:endParaRPr lang="pt-PT" dirty="0"/>
          </a:p>
          <a:p>
            <a:r>
              <a:rPr lang="pt-PT" dirty="0" err="1"/>
              <a:t>requestService</a:t>
            </a:r>
            <a:r>
              <a:rPr lang="pt-PT" dirty="0"/>
              <a:t>(): Esta função mostra os serviços que podem ser requeridos pelos atletas e chama:</a:t>
            </a:r>
          </a:p>
          <a:p>
            <a:pPr lvl="1"/>
            <a:r>
              <a:rPr lang="pt-PT" dirty="0" err="1"/>
              <a:t>procuraTreinador</a:t>
            </a:r>
            <a:r>
              <a:rPr lang="pt-PT" dirty="0"/>
              <a:t>(), </a:t>
            </a:r>
            <a:r>
              <a:rPr lang="pt-PT" dirty="0" err="1"/>
              <a:t>procuraMedico</a:t>
            </a:r>
            <a:r>
              <a:rPr lang="pt-PT" dirty="0"/>
              <a:t>(), …</a:t>
            </a:r>
          </a:p>
          <a:p>
            <a:r>
              <a:rPr lang="pt-PT" dirty="0"/>
              <a:t>     conforme o serviço que o utilizador escolheu.</a:t>
            </a:r>
          </a:p>
          <a:p>
            <a:endParaRPr lang="pt-PT" dirty="0"/>
          </a:p>
          <a:p>
            <a:r>
              <a:rPr lang="pt-PT" dirty="0" err="1"/>
              <a:t>contratar_funcionarioantigo</a:t>
            </a:r>
            <a:r>
              <a:rPr lang="pt-PT" dirty="0"/>
              <a:t>() e </a:t>
            </a:r>
            <a:r>
              <a:rPr lang="pt-PT" dirty="0" err="1"/>
              <a:t>despedir_funcionárioatual</a:t>
            </a:r>
            <a:r>
              <a:rPr lang="pt-PT" dirty="0"/>
              <a:t>: fazem exatamente o que os nomes dizem: contratam para a comitiva um funcionário antigo e despedem um funcionário atual da comitiva, respetivamente, guardando sempre numa tabela de dispersão os funcionários antigos e atuais atualizados.</a:t>
            </a:r>
          </a:p>
        </p:txBody>
      </p:sp>
    </p:spTree>
    <p:extLst>
      <p:ext uri="{BB962C8B-B14F-4D97-AF65-F5344CB8AC3E}">
        <p14:creationId xmlns:p14="http://schemas.microsoft.com/office/powerpoint/2010/main" val="3716440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7882F-F343-45A4-83D0-569BE32C5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Destaque de funcionalidade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B456D4A-8075-4F0E-931C-FB0B1419F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28370"/>
            <a:ext cx="9089165" cy="1161822"/>
          </a:xfrm>
        </p:spPr>
        <p:txBody>
          <a:bodyPr/>
          <a:lstStyle/>
          <a:p>
            <a:r>
              <a:rPr lang="pt-PT" dirty="0"/>
              <a:t>Função </a:t>
            </a:r>
            <a:r>
              <a:rPr lang="pt-PT" dirty="0" err="1"/>
              <a:t>validData</a:t>
            </a:r>
            <a:r>
              <a:rPr lang="pt-PT" dirty="0"/>
              <a:t>(</a:t>
            </a:r>
            <a:r>
              <a:rPr lang="pt-PT" dirty="0" err="1"/>
              <a:t>int</a:t>
            </a:r>
            <a:r>
              <a:rPr lang="pt-PT" dirty="0"/>
              <a:t> d, </a:t>
            </a:r>
            <a:r>
              <a:rPr lang="pt-PT" dirty="0" err="1"/>
              <a:t>int</a:t>
            </a:r>
            <a:r>
              <a:rPr lang="pt-PT" dirty="0"/>
              <a:t> m, </a:t>
            </a:r>
            <a:r>
              <a:rPr lang="pt-PT" dirty="0" err="1"/>
              <a:t>int</a:t>
            </a:r>
            <a:r>
              <a:rPr lang="pt-PT" dirty="0"/>
              <a:t> a): testa se uma dada data é válida, tendo em conta os dias (30 ou 31) de cada mês e o caso “especial” do mês de fevereiro (28 ou 29 dias, conforme o ano é ou não bissexto).</a:t>
            </a:r>
          </a:p>
        </p:txBody>
      </p:sp>
      <p:pic>
        <p:nvPicPr>
          <p:cNvPr id="5" name="Imagem 4" descr="Uma imagem com captura de ecrã, monitor, computador, interior&#10;&#10;Descrição gerada automaticamente">
            <a:extLst>
              <a:ext uri="{FF2B5EF4-FFF2-40B4-BE49-F238E27FC236}">
                <a16:creationId xmlns:a16="http://schemas.microsoft.com/office/drawing/2014/main" id="{23123578-619A-425E-B805-E3ACA967B0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4" t="11189" r="19783" b="52658"/>
          <a:stretch/>
        </p:blipFill>
        <p:spPr>
          <a:xfrm>
            <a:off x="677334" y="3047999"/>
            <a:ext cx="9089166" cy="323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71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8FE3D-34E1-47A1-9633-FC6D56C5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Principais dificuldades encontradas e esforço de cada elemento do grupo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771B3CD8-6B1D-4F76-BEC8-2B77F29E4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72016"/>
            <a:ext cx="8596668" cy="3776384"/>
          </a:xfrm>
        </p:spPr>
        <p:txBody>
          <a:bodyPr/>
          <a:lstStyle/>
          <a:p>
            <a:r>
              <a:rPr lang="pt-PT" dirty="0"/>
              <a:t>Pensamos que a maior dificuldade tenha sido relacionar a classe Medalhas e Recordes com as classes restantes no sentido de atribuir medalhas e recordes aos atletas do vetor de pessoas da classe Comitiva.</a:t>
            </a:r>
          </a:p>
          <a:p>
            <a:endParaRPr lang="pt-PT" dirty="0"/>
          </a:p>
          <a:p>
            <a:r>
              <a:rPr lang="pt-PT" dirty="0"/>
              <a:t>O trabalho foi dividido igualmente entre os membros do grupo para a criação das classes e respetivos métodos, documentação e implementação.</a:t>
            </a:r>
          </a:p>
        </p:txBody>
      </p:sp>
    </p:spTree>
    <p:extLst>
      <p:ext uri="{BB962C8B-B14F-4D97-AF65-F5344CB8AC3E}">
        <p14:creationId xmlns:p14="http://schemas.microsoft.com/office/powerpoint/2010/main" val="152287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188C3-F1D3-42DF-AF13-6697E006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193379" cy="940904"/>
          </a:xfrm>
        </p:spPr>
        <p:txBody>
          <a:bodyPr/>
          <a:lstStyle/>
          <a:p>
            <a:r>
              <a:rPr lang="pt-PT" dirty="0"/>
              <a:t>Descrição do problema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DC6076A-2110-402B-9B7E-544E64626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8346"/>
            <a:ext cx="8596668" cy="5141359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Objetivos: Desenvolver uma aplicação que deve:</a:t>
            </a:r>
          </a:p>
          <a:p>
            <a:r>
              <a:rPr lang="pt-PT" dirty="0"/>
              <a:t>Permitir as operações básicas CRUD (</a:t>
            </a:r>
            <a:r>
              <a:rPr lang="pt-PT" dirty="0" err="1"/>
              <a:t>Create</a:t>
            </a:r>
            <a:r>
              <a:rPr lang="pt-PT" dirty="0"/>
              <a:t>, </a:t>
            </a:r>
            <a:r>
              <a:rPr lang="pt-PT" dirty="0" err="1"/>
              <a:t>Read</a:t>
            </a:r>
            <a:r>
              <a:rPr lang="pt-PT" dirty="0"/>
              <a:t>, </a:t>
            </a:r>
            <a:r>
              <a:rPr lang="pt-PT" dirty="0" err="1"/>
              <a:t>Update</a:t>
            </a:r>
            <a:r>
              <a:rPr lang="pt-PT" dirty="0"/>
              <a:t>, Delete);</a:t>
            </a:r>
          </a:p>
          <a:p>
            <a:r>
              <a:rPr lang="pt-PT" dirty="0"/>
              <a:t>Utilizar classes e atributos adequados para representar as entidades envolvidas e relacioná-las da melhor forma;</a:t>
            </a:r>
          </a:p>
          <a:p>
            <a:r>
              <a:rPr lang="pt-PT" dirty="0"/>
              <a:t>Utilizar os conceitos de herança e polimorfismo;</a:t>
            </a:r>
          </a:p>
          <a:p>
            <a:r>
              <a:rPr lang="pt-PT" dirty="0"/>
              <a:t>Utilizar estruturas lineares (ex.: vetores) para gerir conjuntos;</a:t>
            </a:r>
          </a:p>
          <a:p>
            <a:r>
              <a:rPr lang="pt-PT" dirty="0"/>
              <a:t>Tratar convenientemente possíveis exceções;</a:t>
            </a:r>
          </a:p>
          <a:p>
            <a:r>
              <a:rPr lang="pt-PT" dirty="0"/>
              <a:t>Guardar informação em ficheiros para uso futuro;</a:t>
            </a:r>
          </a:p>
          <a:p>
            <a:r>
              <a:rPr lang="pt-PT" dirty="0"/>
              <a:t>Permitir listagens (totais ou parciais) e ordenações (definidas pelo utilizador);</a:t>
            </a:r>
          </a:p>
          <a:p>
            <a:r>
              <a:rPr lang="pt-PT" dirty="0"/>
              <a:t>Usar algoritmos de pesquisa e ordenação para o ponto acima;</a:t>
            </a:r>
          </a:p>
          <a:p>
            <a:r>
              <a:rPr lang="pt-PT" dirty="0"/>
              <a:t>Ter as classes implementadas devidamente documentadas, usando </a:t>
            </a:r>
            <a:r>
              <a:rPr lang="pt-PT" dirty="0" err="1"/>
              <a:t>Doxygen</a:t>
            </a:r>
            <a:r>
              <a:rPr lang="pt-PT" dirty="0"/>
              <a:t>;</a:t>
            </a:r>
          </a:p>
          <a:p>
            <a:r>
              <a:rPr lang="pt-PT" dirty="0"/>
              <a:t>Usar estruturas não lineares: árvore binária de pesquisa, fila de prioridade e tabela de dispersão.</a:t>
            </a:r>
          </a:p>
        </p:txBody>
      </p:sp>
    </p:spTree>
    <p:extLst>
      <p:ext uri="{BB962C8B-B14F-4D97-AF65-F5344CB8AC3E}">
        <p14:creationId xmlns:p14="http://schemas.microsoft.com/office/powerpoint/2010/main" val="182972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3B4F6-37BF-4052-9952-CE427F70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Descrição da solução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4BE22FD9-0A34-487A-8388-2A5E332D1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90" y="1488281"/>
            <a:ext cx="8596312" cy="4760119"/>
          </a:xfrm>
        </p:spPr>
        <p:txBody>
          <a:bodyPr>
            <a:normAutofit lnSpcReduction="10000"/>
          </a:bodyPr>
          <a:lstStyle/>
          <a:p>
            <a:r>
              <a:rPr lang="pt-PT" dirty="0"/>
              <a:t>Fizemos um programa com classes representando países, comitiva, pessoas (atleta e membro do staff), medalhas e exceções para gerir a comitiva portuguesa nos Jogos Olímpicos de Tóquio 2020. Para a comitiva e para as medalhas há funções para CRUD (Create, Read, Update, Delete), a fim de fazer possíveis alterações necessárias. Guardamos o vetor de pessoas em um ficheiro e o conteúdo das medalhas em outro.</a:t>
            </a:r>
          </a:p>
          <a:p>
            <a:r>
              <a:rPr lang="pt-PT" dirty="0"/>
              <a:t>Há funções com algoritmos de pesquisa e ordenação para que o usuário possa interagir com os dados da maneira que achar melhor. Por exemplo ordenar os atletas pelas suas posições no ranking ou pesquisar membros do staff pelos seus nomes.</a:t>
            </a:r>
          </a:p>
          <a:p>
            <a:r>
              <a:rPr lang="pt-PT" dirty="0"/>
              <a:t>É possível adicionar e remover medalhas a um qualquer país, de forma a visualizar uma tabela com os países mais medalhados seguidos dos menos medalhados.</a:t>
            </a:r>
          </a:p>
          <a:p>
            <a:r>
              <a:rPr lang="pt-PT" dirty="0"/>
              <a:t>Temos uma BST que guarda recordes de todas as modalidade, uma fila de prioridade que guarda informação sobre funcionários da delegação organizados pela sua disponibilidade, e uma tabela de dispersão com todos os funcionários da comitiva (atuais ou antigos).</a:t>
            </a:r>
          </a:p>
        </p:txBody>
      </p:sp>
    </p:spTree>
    <p:extLst>
      <p:ext uri="{BB962C8B-B14F-4D97-AF65-F5344CB8AC3E}">
        <p14:creationId xmlns:p14="http://schemas.microsoft.com/office/powerpoint/2010/main" val="1524012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D5478-9F14-4303-B82D-187BDF315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Identificação de algoritmos relevantes</a:t>
            </a:r>
          </a:p>
        </p:txBody>
      </p:sp>
      <p:pic>
        <p:nvPicPr>
          <p:cNvPr id="9" name="Imagem 8" descr="Uma imagem com captura de ecrã, monitor, computador, preto&#10;&#10;Descrição gerada automaticamente">
            <a:extLst>
              <a:ext uri="{FF2B5EF4-FFF2-40B4-BE49-F238E27FC236}">
                <a16:creationId xmlns:a16="http://schemas.microsoft.com/office/drawing/2014/main" id="{899DFEB8-CAC0-4BA3-A34F-EE2A6C71E8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6" t="15162" r="33308" b="47897"/>
          <a:stretch/>
        </p:blipFill>
        <p:spPr>
          <a:xfrm>
            <a:off x="677334" y="2942890"/>
            <a:ext cx="6628589" cy="3139858"/>
          </a:xfrm>
          <a:prstGeom prst="rect">
            <a:avLst/>
          </a:prstGeom>
        </p:spPr>
      </p:pic>
      <p:pic>
        <p:nvPicPr>
          <p:cNvPr id="11" name="Imagem 10" descr="Uma imagem com monitor, captura de ecrã, computador, interior&#10;&#10;Descrição gerada automaticamente">
            <a:extLst>
              <a:ext uri="{FF2B5EF4-FFF2-40B4-BE49-F238E27FC236}">
                <a16:creationId xmlns:a16="http://schemas.microsoft.com/office/drawing/2014/main" id="{7923225F-329B-4E50-B680-082784AE71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7" t="71863" r="29038" b="14239"/>
          <a:stretch/>
        </p:blipFill>
        <p:spPr>
          <a:xfrm>
            <a:off x="4175907" y="4656628"/>
            <a:ext cx="7442442" cy="1214501"/>
          </a:xfrm>
          <a:prstGeom prst="rect">
            <a:avLst/>
          </a:prstGeom>
        </p:spPr>
      </p:pic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605F0169-E253-410A-BB11-A6ED3B044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2195"/>
            <a:ext cx="8596312" cy="1214502"/>
          </a:xfrm>
        </p:spPr>
        <p:txBody>
          <a:bodyPr/>
          <a:lstStyle/>
          <a:p>
            <a:r>
              <a:rPr lang="pt-PT" dirty="0"/>
              <a:t>Foram feitas funções úteis para manipulação de dados nos ficheiros e para limpeza do buffer do teclado (</a:t>
            </a:r>
            <a:r>
              <a:rPr lang="pt-PT" dirty="0" err="1"/>
              <a:t>trim</a:t>
            </a:r>
            <a:r>
              <a:rPr lang="pt-PT" dirty="0"/>
              <a:t> e </a:t>
            </a:r>
            <a:r>
              <a:rPr lang="pt-PT" dirty="0" err="1"/>
              <a:t>clearInput</a:t>
            </a:r>
            <a:r>
              <a:rPr lang="pt-PT" dirty="0"/>
              <a:t>), a fim de simplificar algumas linhas de código que seriam chamadas repetidas vezes.</a:t>
            </a:r>
          </a:p>
        </p:txBody>
      </p:sp>
    </p:spTree>
    <p:extLst>
      <p:ext uri="{BB962C8B-B14F-4D97-AF65-F5344CB8AC3E}">
        <p14:creationId xmlns:p14="http://schemas.microsoft.com/office/powerpoint/2010/main" val="285664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3C71A-F8C8-4D56-8A7D-40C4D39DD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Operadores associados às estruturas não lineares</a:t>
            </a:r>
          </a:p>
        </p:txBody>
      </p:sp>
      <p:pic>
        <p:nvPicPr>
          <p:cNvPr id="9" name="Marcador de Posição de Conteúdo 8" descr="Uma imagem com monitor, captura de ecrã, interior, computador&#10;&#10;Descrição gerada automaticamente">
            <a:extLst>
              <a:ext uri="{FF2B5EF4-FFF2-40B4-BE49-F238E27FC236}">
                <a16:creationId xmlns:a16="http://schemas.microsoft.com/office/drawing/2014/main" id="{12FBD5B1-F9C8-4C10-A5FA-3E03D141B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9" t="13985" r="14582" b="47434"/>
          <a:stretch/>
        </p:blipFill>
        <p:spPr>
          <a:xfrm>
            <a:off x="761476" y="3139861"/>
            <a:ext cx="8428383" cy="2868698"/>
          </a:xfrm>
        </p:spPr>
      </p:pic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70EF5458-ED5F-4A05-95C9-5012AB95B459}"/>
              </a:ext>
            </a:extLst>
          </p:cNvPr>
          <p:cNvSpPr txBox="1">
            <a:spLocks/>
          </p:cNvSpPr>
          <p:nvPr/>
        </p:nvSpPr>
        <p:spPr>
          <a:xfrm>
            <a:off x="677334" y="2031376"/>
            <a:ext cx="8797970" cy="1214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Operadores &lt;, == e &lt;&lt; para a classe Record, de modo a que a </a:t>
            </a:r>
            <a:r>
              <a:rPr lang="pt-PT" dirty="0" err="1"/>
              <a:t>bst</a:t>
            </a:r>
            <a:r>
              <a:rPr lang="pt-PT" dirty="0"/>
              <a:t> ficasse organizada por ordem alfabética quando percorrida por um </a:t>
            </a:r>
            <a:r>
              <a:rPr lang="pt-PT" dirty="0" err="1"/>
              <a:t>iterador</a:t>
            </a:r>
            <a:r>
              <a:rPr lang="pt-PT" dirty="0"/>
              <a:t> em-ordem, e para que seja possível imprimir um objeto desta classe mais facilmente.</a:t>
            </a:r>
          </a:p>
        </p:txBody>
      </p:sp>
    </p:spTree>
    <p:extLst>
      <p:ext uri="{BB962C8B-B14F-4D97-AF65-F5344CB8AC3E}">
        <p14:creationId xmlns:p14="http://schemas.microsoft.com/office/powerpoint/2010/main" val="385661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10D34-9F4C-4DD5-8306-FAF67CAF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 de classes</a:t>
            </a:r>
          </a:p>
        </p:txBody>
      </p:sp>
      <p:pic>
        <p:nvPicPr>
          <p:cNvPr id="6" name="Marcador de Posição de Conteúdo 5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B1FDA008-1764-402A-A573-EABF91258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50" y="1574208"/>
            <a:ext cx="8179836" cy="4674192"/>
          </a:xfrm>
        </p:spPr>
      </p:pic>
    </p:spTree>
    <p:extLst>
      <p:ext uri="{BB962C8B-B14F-4D97-AF65-F5344CB8AC3E}">
        <p14:creationId xmlns:p14="http://schemas.microsoft.com/office/powerpoint/2010/main" val="338159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5DCEF-B799-4A9F-903C-1D568146C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84" y="137716"/>
            <a:ext cx="8596668" cy="1320800"/>
          </a:xfrm>
        </p:spPr>
        <p:txBody>
          <a:bodyPr/>
          <a:lstStyle/>
          <a:p>
            <a:r>
              <a:rPr lang="pt-PT" dirty="0"/>
              <a:t>Estrutura de ficheiros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BEEEFB-3121-4BF6-9306-CA23F5154A5F}"/>
              </a:ext>
            </a:extLst>
          </p:cNvPr>
          <p:cNvSpPr txBox="1"/>
          <p:nvPr/>
        </p:nvSpPr>
        <p:spPr>
          <a:xfrm>
            <a:off x="362184" y="5746427"/>
            <a:ext cx="5991366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Função que lê a informação guardada no ficheiro com o nome dado pela </a:t>
            </a:r>
            <a:r>
              <a:rPr lang="pt-P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</a:t>
            </a:r>
            <a:r>
              <a:rPr lang="pt-P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comit</a:t>
            </a: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”, e guarda-a num vetor “pessoas”, atributo da classe Comitiva.</a:t>
            </a:r>
          </a:p>
        </p:txBody>
      </p:sp>
      <p:pic>
        <p:nvPicPr>
          <p:cNvPr id="6" name="Imagem 5" descr="Uma imagem com captura de ecrã, monitor, computador, portátil&#10;&#10;Descrição gerada automaticamente">
            <a:extLst>
              <a:ext uri="{FF2B5EF4-FFF2-40B4-BE49-F238E27FC236}">
                <a16:creationId xmlns:a16="http://schemas.microsoft.com/office/drawing/2014/main" id="{50C4C7B9-5A95-4A02-9EB5-159D9E7669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3" t="15573" r="42538" b="13007"/>
          <a:stretch/>
        </p:blipFill>
        <p:spPr>
          <a:xfrm>
            <a:off x="362184" y="850870"/>
            <a:ext cx="4178105" cy="4895557"/>
          </a:xfrm>
          <a:prstGeom prst="rect">
            <a:avLst/>
          </a:prstGeom>
        </p:spPr>
      </p:pic>
      <p:pic>
        <p:nvPicPr>
          <p:cNvPr id="8" name="Imagem 7" descr="Alo">
            <a:extLst>
              <a:ext uri="{FF2B5EF4-FFF2-40B4-BE49-F238E27FC236}">
                <a16:creationId xmlns:a16="http://schemas.microsoft.com/office/drawing/2014/main" id="{721A2CF9-DFE1-4C36-A09C-C111E58D09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7" t="16192" r="14038" b="28581"/>
          <a:stretch/>
        </p:blipFill>
        <p:spPr>
          <a:xfrm>
            <a:off x="4019784" y="850870"/>
            <a:ext cx="7666893" cy="3785659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70401063-2FBB-43A2-A566-36770BB4E6FB}"/>
              </a:ext>
            </a:extLst>
          </p:cNvPr>
          <p:cNvSpPr txBox="1"/>
          <p:nvPr/>
        </p:nvSpPr>
        <p:spPr>
          <a:xfrm>
            <a:off x="5392485" y="4636529"/>
            <a:ext cx="6294192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Função que, em caso de haver alterações no vetor “pessoas” desde o início do programa, atualiza o ficheiro com o nome dado pela </a:t>
            </a:r>
            <a:r>
              <a:rPr lang="pt-P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</a:t>
            </a:r>
            <a:r>
              <a:rPr lang="pt-P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comit</a:t>
            </a: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”, guardando toda a informação desse vetor de novo no ficheiro inicial.</a:t>
            </a:r>
          </a:p>
        </p:txBody>
      </p:sp>
    </p:spTree>
    <p:extLst>
      <p:ext uri="{BB962C8B-B14F-4D97-AF65-F5344CB8AC3E}">
        <p14:creationId xmlns:p14="http://schemas.microsoft.com/office/powerpoint/2010/main" val="73966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A07F9-879A-438C-A3D5-15F02A07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Tratamento de Exceções</a:t>
            </a:r>
          </a:p>
        </p:txBody>
      </p:sp>
      <p:pic>
        <p:nvPicPr>
          <p:cNvPr id="9" name="Imagem 8" descr="Uma imagem com monitor, captura de ecrã, ecrã, computador&#10;&#10;Descrição gerada automaticamente">
            <a:extLst>
              <a:ext uri="{FF2B5EF4-FFF2-40B4-BE49-F238E27FC236}">
                <a16:creationId xmlns:a16="http://schemas.microsoft.com/office/drawing/2014/main" id="{79330CE3-9895-493A-8FAD-C09C8AB46D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7" t="47384" r="19000" b="21678"/>
          <a:stretch/>
        </p:blipFill>
        <p:spPr>
          <a:xfrm>
            <a:off x="356493" y="4222066"/>
            <a:ext cx="7061982" cy="2120705"/>
          </a:xfrm>
          <a:prstGeom prst="rect">
            <a:avLst/>
          </a:prstGeom>
        </p:spPr>
      </p:pic>
      <p:pic>
        <p:nvPicPr>
          <p:cNvPr id="11" name="Imagem 10" descr="Uma imagem com captura de ecrã, monitor, computador, interior&#10;&#10;Descrição gerada automaticamente">
            <a:extLst>
              <a:ext uri="{FF2B5EF4-FFF2-40B4-BE49-F238E27FC236}">
                <a16:creationId xmlns:a16="http://schemas.microsoft.com/office/drawing/2014/main" id="{AE85EE26-6EDE-4191-A362-EFF5A270AF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8" t="30965" r="29961" b="51796"/>
          <a:stretch/>
        </p:blipFill>
        <p:spPr>
          <a:xfrm>
            <a:off x="6096000" y="5161085"/>
            <a:ext cx="5697415" cy="1181686"/>
          </a:xfrm>
          <a:prstGeom prst="rect">
            <a:avLst/>
          </a:prstGeom>
        </p:spPr>
      </p:pic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979854CB-0434-427E-A895-C1A17BFA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8613"/>
            <a:ext cx="10401484" cy="3880773"/>
          </a:xfrm>
        </p:spPr>
        <p:txBody>
          <a:bodyPr/>
          <a:lstStyle/>
          <a:p>
            <a:r>
              <a:rPr lang="pt-PT" dirty="0"/>
              <a:t>O programa faz tratamento de exceções para os inputs do utilizador, aceitando apenas tipos e valores válidos, e mostrando as respectivas mensagens de erro. Para isso, foram feitas diversas classes representando cada tipo de exceção.</a:t>
            </a:r>
          </a:p>
          <a:p>
            <a:r>
              <a:rPr lang="pt-PT" dirty="0"/>
              <a:t>Exceções implementadas:</a:t>
            </a:r>
          </a:p>
          <a:p>
            <a:pPr lvl="1"/>
            <a:r>
              <a:rPr lang="pt-PT" dirty="0" err="1"/>
              <a:t>NumeroInvalido</a:t>
            </a:r>
            <a:r>
              <a:rPr lang="pt-PT" dirty="0"/>
              <a:t>, TipoInvalido, NoMoreMedalhas, NoSuchMedalhas, NoSuchCountry, NomeInexistente, DataNascimentoNaoEncontrado, PassaporteInexistente, PassaporteJaExistente, GeneroNaoEncontrado, ChegadaInexistente, PartidaInexistente, AnoInvalido,  MesInvalido, DiaInvalido, DataInvalida, </a:t>
            </a:r>
            <a:r>
              <a:rPr lang="pt-PT" dirty="0" err="1"/>
              <a:t>StringVazia</a:t>
            </a:r>
            <a:r>
              <a:rPr lang="pt-PT" dirty="0"/>
              <a:t>, </a:t>
            </a:r>
            <a:r>
              <a:rPr lang="pt-PT" dirty="0" err="1"/>
              <a:t>DataChegadaPartida</a:t>
            </a:r>
            <a:r>
              <a:rPr lang="pt-PT" dirty="0"/>
              <a:t>, </a:t>
            </a:r>
            <a:r>
              <a:rPr lang="pt-PT" dirty="0" err="1"/>
              <a:t>FuncionarioInexistente</a:t>
            </a:r>
            <a:r>
              <a:rPr lang="pt-PT" dirty="0"/>
              <a:t> e </a:t>
            </a:r>
            <a:r>
              <a:rPr lang="pt-PT" dirty="0" err="1"/>
              <a:t>FuncionarioJaExistente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2893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8D167-AF6C-464B-A0DB-DF754D82D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Lista de funcionalidades implementadas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EC36B4E-ADB5-4149-8038-3C16DCBD2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0745"/>
            <a:ext cx="10136441" cy="4558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/>
              <a:t>CRUD (</a:t>
            </a:r>
            <a:r>
              <a:rPr lang="pt-PT" dirty="0" err="1"/>
              <a:t>Create</a:t>
            </a:r>
            <a:r>
              <a:rPr lang="pt-PT" dirty="0"/>
              <a:t>, </a:t>
            </a:r>
            <a:r>
              <a:rPr lang="pt-PT" dirty="0" err="1"/>
              <a:t>Read</a:t>
            </a:r>
            <a:r>
              <a:rPr lang="pt-PT" dirty="0"/>
              <a:t>, </a:t>
            </a:r>
            <a:r>
              <a:rPr lang="pt-PT" dirty="0" err="1"/>
              <a:t>Update</a:t>
            </a:r>
            <a:r>
              <a:rPr lang="pt-PT" dirty="0"/>
              <a:t>, Delete):</a:t>
            </a:r>
          </a:p>
          <a:p>
            <a:endParaRPr lang="pt-PT" dirty="0"/>
          </a:p>
          <a:p>
            <a:r>
              <a:rPr lang="pt-PT" dirty="0" err="1"/>
              <a:t>aboutComitiva</a:t>
            </a:r>
            <a:r>
              <a:rPr lang="pt-PT" dirty="0"/>
              <a:t>(): é um menu que permite, a partir dele, realizar as operações CRUD;</a:t>
            </a:r>
          </a:p>
          <a:p>
            <a:endParaRPr lang="pt-PT" dirty="0"/>
          </a:p>
          <a:p>
            <a:r>
              <a:rPr lang="pt-PT" dirty="0" err="1"/>
              <a:t>addPessoa</a:t>
            </a:r>
            <a:r>
              <a:rPr lang="pt-PT" dirty="0"/>
              <a:t>(), </a:t>
            </a:r>
            <a:r>
              <a:rPr lang="pt-PT" dirty="0" err="1"/>
              <a:t>addAtleta</a:t>
            </a:r>
            <a:r>
              <a:rPr lang="pt-PT" dirty="0"/>
              <a:t>(), </a:t>
            </a:r>
            <a:r>
              <a:rPr lang="pt-PT" dirty="0" err="1"/>
              <a:t>addStaff</a:t>
            </a:r>
            <a:r>
              <a:rPr lang="pt-PT" dirty="0"/>
              <a:t>(): a função </a:t>
            </a:r>
            <a:r>
              <a:rPr lang="pt-PT" dirty="0" err="1"/>
              <a:t>addPessoa</a:t>
            </a:r>
            <a:r>
              <a:rPr lang="pt-PT" dirty="0"/>
              <a:t>() chama ou </a:t>
            </a:r>
            <a:r>
              <a:rPr lang="pt-PT" dirty="0" err="1"/>
              <a:t>addAtleta</a:t>
            </a:r>
            <a:r>
              <a:rPr lang="pt-PT" dirty="0"/>
              <a:t>() ou </a:t>
            </a:r>
            <a:r>
              <a:rPr lang="pt-PT" dirty="0" err="1"/>
              <a:t>addStaff</a:t>
            </a:r>
            <a:r>
              <a:rPr lang="pt-PT" dirty="0"/>
              <a:t>() consoante o utilizador pretender adicionar um atleta ou um elemento de staff;</a:t>
            </a:r>
          </a:p>
          <a:p>
            <a:endParaRPr lang="pt-PT" dirty="0"/>
          </a:p>
          <a:p>
            <a:r>
              <a:rPr lang="pt-PT" dirty="0" err="1"/>
              <a:t>editPessoa</a:t>
            </a:r>
            <a:r>
              <a:rPr lang="pt-PT" dirty="0"/>
              <a:t>(): conforme o parâmetro e o nome da pessoa que o utilizador escolhe, esta função altera esse parâmetro dessa pessoa no vetor “pessoas”;</a:t>
            </a:r>
          </a:p>
          <a:p>
            <a:endParaRPr lang="pt-PT" dirty="0"/>
          </a:p>
          <a:p>
            <a:r>
              <a:rPr lang="pt-PT" dirty="0" err="1"/>
              <a:t>elimPessoa</a:t>
            </a:r>
            <a:r>
              <a:rPr lang="pt-PT" dirty="0"/>
              <a:t>(): conforme o nome da pessoa que o utilizador escolhe, esta função elimina essa pessoa do vetor “pessoas”.</a:t>
            </a:r>
          </a:p>
        </p:txBody>
      </p:sp>
    </p:spTree>
    <p:extLst>
      <p:ext uri="{BB962C8B-B14F-4D97-AF65-F5344CB8AC3E}">
        <p14:creationId xmlns:p14="http://schemas.microsoft.com/office/powerpoint/2010/main" val="4019014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182</TotalTime>
  <Words>1071</Words>
  <Application>Microsoft Office PowerPoint</Application>
  <PresentationFormat>Ecrã Panorâmico</PresentationFormat>
  <Paragraphs>69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Faceta</vt:lpstr>
      <vt:lpstr>Tema 7 – Delegação Olímpica de Portugal - Tóquio 2020</vt:lpstr>
      <vt:lpstr>Descrição do problema</vt:lpstr>
      <vt:lpstr>Descrição da solução</vt:lpstr>
      <vt:lpstr>Identificação de algoritmos relevantes</vt:lpstr>
      <vt:lpstr>Operadores associados às estruturas não lineares</vt:lpstr>
      <vt:lpstr>Diagrama de classes</vt:lpstr>
      <vt:lpstr>Estrutura de ficheiros</vt:lpstr>
      <vt:lpstr>Tratamento de Exceções</vt:lpstr>
      <vt:lpstr>Lista de funcionalidades implementadas</vt:lpstr>
      <vt:lpstr>Lista de funcionalidades implementadas</vt:lpstr>
      <vt:lpstr>Lista de funcionalidades implementadas</vt:lpstr>
      <vt:lpstr>Destaque de funcionalidade</vt:lpstr>
      <vt:lpstr>Principais dificuldades encontradas e esforço de cada elemento do grupo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7 – Delegação Olímpica de Portugal - Tóquio 2020 (Parte 1)</dc:title>
  <dc:creator>Diogo Nunes</dc:creator>
  <cp:lastModifiedBy>Diogo Nunes</cp:lastModifiedBy>
  <cp:revision>17</cp:revision>
  <dcterms:created xsi:type="dcterms:W3CDTF">2019-11-13T09:06:00Z</dcterms:created>
  <dcterms:modified xsi:type="dcterms:W3CDTF">2020-01-04T21:57:10Z</dcterms:modified>
</cp:coreProperties>
</file>