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5"/>
    <p:sldMasterId id="214748368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Josefin Slab"/>
      <p:regular r:id="rId29"/>
      <p:bold r:id="rId30"/>
      <p:italic r:id="rId31"/>
      <p:boldItalic r:id="rId32"/>
    </p:embeddedFont>
    <p:embeddedFont>
      <p:font typeface="Anton"/>
      <p:regular r:id="rId33"/>
    </p:embeddedFont>
    <p:embeddedFont>
      <p:font typeface="Staatliches"/>
      <p:regular r:id="rId34"/>
    </p:embeddedFont>
    <p:embeddedFont>
      <p:font typeface="Roboto"/>
      <p:regular r:id="rId35"/>
      <p:bold r:id="rId36"/>
      <p:italic r:id="rId37"/>
      <p:boldItalic r:id="rId38"/>
    </p:embeddedFont>
    <p:embeddedFont>
      <p:font typeface="Anaheim"/>
      <p:regular r:id="rId39"/>
    </p:embeddedFont>
    <p:embeddedFont>
      <p:font typeface="Abel"/>
      <p:regular r:id="rId40"/>
    </p:embeddedFont>
    <p:embeddedFont>
      <p:font typeface="Josefin Sans"/>
      <p:regular r:id="rId41"/>
      <p:bold r:id="rId42"/>
      <p:italic r:id="rId43"/>
      <p:boldItalic r:id="rId44"/>
    </p:embeddedFont>
    <p:embeddedFont>
      <p:font typeface="Unica One"/>
      <p:regular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227">
          <p15:clr>
            <a:srgbClr val="9AA0A6"/>
          </p15:clr>
        </p15:guide>
        <p15:guide id="2" orient="horz" pos="2971">
          <p15:clr>
            <a:srgbClr val="9AA0A6"/>
          </p15:clr>
        </p15:guide>
        <p15:guide id="3"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D0B800-7E9D-4E41-85E8-1EFCBF32C960}">
  <a:tblStyle styleId="{97D0B800-7E9D-4E41-85E8-1EFCBF32C96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27"/>
        <p:guide pos="2971"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bel-regular.fntdata"/><Relationship Id="rId20" Type="http://schemas.openxmlformats.org/officeDocument/2006/relationships/slide" Target="slides/slide13.xml"/><Relationship Id="rId42" Type="http://schemas.openxmlformats.org/officeDocument/2006/relationships/font" Target="fonts/JosefinSans-bold.fntdata"/><Relationship Id="rId41" Type="http://schemas.openxmlformats.org/officeDocument/2006/relationships/font" Target="fonts/JosefinSans-regular.fntdata"/><Relationship Id="rId22" Type="http://schemas.openxmlformats.org/officeDocument/2006/relationships/slide" Target="slides/slide15.xml"/><Relationship Id="rId44" Type="http://schemas.openxmlformats.org/officeDocument/2006/relationships/font" Target="fonts/JosefinSans-boldItalic.fntdata"/><Relationship Id="rId21" Type="http://schemas.openxmlformats.org/officeDocument/2006/relationships/slide" Target="slides/slide14.xml"/><Relationship Id="rId43" Type="http://schemas.openxmlformats.org/officeDocument/2006/relationships/font" Target="fonts/JosefinSans-italic.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UnicaOne-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JosefinSlab-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JosefinSlab-italic.fntdata"/><Relationship Id="rId30" Type="http://schemas.openxmlformats.org/officeDocument/2006/relationships/font" Target="fonts/JosefinSlab-bold.fntdata"/><Relationship Id="rId11" Type="http://schemas.openxmlformats.org/officeDocument/2006/relationships/slide" Target="slides/slide4.xml"/><Relationship Id="rId33" Type="http://schemas.openxmlformats.org/officeDocument/2006/relationships/font" Target="fonts/Anton-regular.fntdata"/><Relationship Id="rId10" Type="http://schemas.openxmlformats.org/officeDocument/2006/relationships/slide" Target="slides/slide3.xml"/><Relationship Id="rId32" Type="http://schemas.openxmlformats.org/officeDocument/2006/relationships/font" Target="fonts/JosefinSlab-boldItalic.fntdata"/><Relationship Id="rId13" Type="http://schemas.openxmlformats.org/officeDocument/2006/relationships/slide" Target="slides/slide6.xml"/><Relationship Id="rId35" Type="http://schemas.openxmlformats.org/officeDocument/2006/relationships/font" Target="fonts/Roboto-regular.fntdata"/><Relationship Id="rId12" Type="http://schemas.openxmlformats.org/officeDocument/2006/relationships/slide" Target="slides/slide5.xml"/><Relationship Id="rId34" Type="http://schemas.openxmlformats.org/officeDocument/2006/relationships/font" Target="fonts/Staatliches-regular.fntdata"/><Relationship Id="rId15" Type="http://schemas.openxmlformats.org/officeDocument/2006/relationships/slide" Target="slides/slide8.xml"/><Relationship Id="rId37" Type="http://schemas.openxmlformats.org/officeDocument/2006/relationships/font" Target="fonts/Roboto-italic.fntdata"/><Relationship Id="rId14" Type="http://schemas.openxmlformats.org/officeDocument/2006/relationships/slide" Target="slides/slide7.xml"/><Relationship Id="rId36" Type="http://schemas.openxmlformats.org/officeDocument/2006/relationships/font" Target="fonts/Roboto-bold.fntdata"/><Relationship Id="rId17" Type="http://schemas.openxmlformats.org/officeDocument/2006/relationships/slide" Target="slides/slide10.xml"/><Relationship Id="rId39" Type="http://schemas.openxmlformats.org/officeDocument/2006/relationships/font" Target="fonts/Anaheim-regular.fntdata"/><Relationship Id="rId16" Type="http://schemas.openxmlformats.org/officeDocument/2006/relationships/slide" Target="slides/slide9.xml"/><Relationship Id="rId38" Type="http://schemas.openxmlformats.org/officeDocument/2006/relationships/font" Target="fonts/Roboto-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InBev" TargetMode="External"/><Relationship Id="rId3" Type="http://schemas.openxmlformats.org/officeDocument/2006/relationships/hyperlink" Target="https://en.wikipedia.org/wiki/InBev" TargetMode="External"/><Relationship Id="rId4" Type="http://schemas.openxmlformats.org/officeDocument/2006/relationships/hyperlink" Target="https://en.wikipedia.org/wiki/Interbrew" TargetMode="External"/><Relationship Id="rId9" Type="http://schemas.openxmlformats.org/officeDocument/2006/relationships/hyperlink" Target="https://en.wikipedia.org/wiki/Anheuser-Busch" TargetMode="External"/><Relationship Id="rId5" Type="http://schemas.openxmlformats.org/officeDocument/2006/relationships/hyperlink" Target="https://en.wikipedia.org/wiki/Interbrew" TargetMode="External"/><Relationship Id="rId6" Type="http://schemas.openxmlformats.org/officeDocument/2006/relationships/hyperlink" Target="https://en.wikipedia.org/wiki/AmBev" TargetMode="External"/><Relationship Id="rId7" Type="http://schemas.openxmlformats.org/officeDocument/2006/relationships/hyperlink" Target="https://en.wikipedia.org/wiki/AmBev" TargetMode="External"/><Relationship Id="rId8" Type="http://schemas.openxmlformats.org/officeDocument/2006/relationships/hyperlink" Target="https://en.wikipedia.org/wiki/Anheuser-Busch"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8d1c7ab45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8d1c7ab45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1271b9d54d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1271b9d54d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highlight>
                <a:schemeClr val="lt1"/>
              </a:highlight>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11c37e9e12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11c37e9e12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lt1"/>
                </a:highlight>
              </a:rPr>
              <a:t>The main aspects that set Drinkworks apart from these other companies and products are:</a:t>
            </a:r>
            <a:endParaRPr>
              <a:solidFill>
                <a:schemeClr val="dk1"/>
              </a:solidFill>
              <a:highlight>
                <a:schemeClr val="lt1"/>
              </a:highlight>
            </a:endParaRPr>
          </a:p>
          <a:p>
            <a:pPr indent="-298450" lvl="0" marL="457200" rtl="0" algn="l">
              <a:spcBef>
                <a:spcPts val="0"/>
              </a:spcBef>
              <a:spcAft>
                <a:spcPts val="0"/>
              </a:spcAft>
              <a:buClr>
                <a:schemeClr val="dk1"/>
              </a:buClr>
              <a:buSzPts val="1100"/>
              <a:buFont typeface="Arial"/>
              <a:buChar char="●"/>
            </a:pPr>
            <a:r>
              <a:rPr lang="en">
                <a:solidFill>
                  <a:schemeClr val="dk1"/>
                </a:solidFill>
              </a:rPr>
              <a:t>Variety - Different types of pods </a:t>
            </a:r>
            <a:endParaRPr>
              <a:solidFill>
                <a:schemeClr val="dk1"/>
              </a:solidFill>
            </a:endParaRPr>
          </a:p>
          <a:p>
            <a:pPr indent="-298450" lvl="0" marL="457200" rtl="0" algn="l">
              <a:spcBef>
                <a:spcPts val="0"/>
              </a:spcBef>
              <a:spcAft>
                <a:spcPts val="0"/>
              </a:spcAft>
              <a:buClr>
                <a:schemeClr val="dk1"/>
              </a:buClr>
              <a:buSzPts val="1100"/>
              <a:buFont typeface="Arial"/>
              <a:buChar char="●"/>
            </a:pPr>
            <a:r>
              <a:rPr lang="en">
                <a:solidFill>
                  <a:schemeClr val="dk1"/>
                </a:solidFill>
              </a:rPr>
              <a:t>Simplicity - On-the-go cocktails, are faster to make than other </a:t>
            </a:r>
            <a:endParaRPr>
              <a:solidFill>
                <a:schemeClr val="dk1"/>
              </a:solidFill>
            </a:endParaRPr>
          </a:p>
          <a:p>
            <a:pPr indent="-298450" lvl="0" marL="457200" rtl="0" algn="l">
              <a:spcBef>
                <a:spcPts val="0"/>
              </a:spcBef>
              <a:spcAft>
                <a:spcPts val="0"/>
              </a:spcAft>
              <a:buClr>
                <a:schemeClr val="dk1"/>
              </a:buClr>
              <a:buSzPts val="1100"/>
              <a:buFont typeface="Arial"/>
              <a:buChar char="●"/>
            </a:pPr>
            <a:r>
              <a:rPr lang="en">
                <a:solidFill>
                  <a:schemeClr val="dk1"/>
                </a:solidFill>
              </a:rPr>
              <a:t>Compactness and Convenience - Pods are easy to store, lightweight and compact enough to store</a:t>
            </a:r>
            <a:endParaRPr>
              <a:solidFill>
                <a:schemeClr val="dk1"/>
              </a:solidFill>
            </a:endParaRPr>
          </a:p>
          <a:p>
            <a:pPr indent="-298450" lvl="0" marL="457200" rtl="0" algn="l">
              <a:spcBef>
                <a:spcPts val="0"/>
              </a:spcBef>
              <a:spcAft>
                <a:spcPts val="0"/>
              </a:spcAft>
              <a:buClr>
                <a:schemeClr val="dk1"/>
              </a:buClr>
              <a:buSzPts val="1100"/>
              <a:buFont typeface="Arial"/>
              <a:buChar char="●"/>
            </a:pPr>
            <a:r>
              <a:rPr lang="en">
                <a:solidFill>
                  <a:schemeClr val="dk1"/>
                </a:solidFill>
              </a:rPr>
              <a:t>Party hosting - Provides a solution for party hosts</a:t>
            </a:r>
            <a:endParaRPr>
              <a:solidFill>
                <a:schemeClr val="dk1"/>
              </a:solidFill>
            </a:endParaRPr>
          </a:p>
          <a:p>
            <a:pPr indent="-298450" lvl="0" marL="457200" rtl="0" algn="l">
              <a:spcBef>
                <a:spcPts val="0"/>
              </a:spcBef>
              <a:spcAft>
                <a:spcPts val="0"/>
              </a:spcAft>
              <a:buClr>
                <a:schemeClr val="dk1"/>
              </a:buClr>
              <a:buSzPts val="1100"/>
              <a:buFont typeface="Arial"/>
              <a:buChar char="●"/>
            </a:pPr>
            <a:r>
              <a:rPr lang="en">
                <a:solidFill>
                  <a:schemeClr val="dk1"/>
                </a:solidFill>
              </a:rPr>
              <a:t>Innovative - New ideas and technologies that allow the product to be developed</a:t>
            </a:r>
            <a:endParaRPr sz="1200">
              <a:solidFill>
                <a:schemeClr val="dk1"/>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12afd4e3d1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12afd4e3d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This table presents the manufacturing costs and minimum interval of selling prices necessary to cover these costs, in liquor stores, traditional retail stores and e-commerce, in that order, for each type of pod.</a:t>
            </a:r>
            <a:endParaRPr/>
          </a:p>
          <a:p>
            <a:pPr indent="0" lvl="0" marL="0" rtl="0" algn="l">
              <a:lnSpc>
                <a:spcPct val="115000"/>
              </a:lnSpc>
              <a:spcBef>
                <a:spcPts val="0"/>
              </a:spcBef>
              <a:spcAft>
                <a:spcPts val="0"/>
              </a:spcAft>
              <a:buNone/>
            </a:pPr>
            <a:r>
              <a:rPr lang="en"/>
              <a:t>To calculate the interval of prices registered in each row the following was taken into account:</a:t>
            </a:r>
            <a:endParaRPr/>
          </a:p>
          <a:p>
            <a:pPr indent="-298450" lvl="0" marL="457200" rtl="0" algn="l">
              <a:lnSpc>
                <a:spcPct val="115000"/>
              </a:lnSpc>
              <a:spcBef>
                <a:spcPts val="0"/>
              </a:spcBef>
              <a:spcAft>
                <a:spcPts val="0"/>
              </a:spcAft>
              <a:buSzPts val="1100"/>
              <a:buChar char="●"/>
            </a:pPr>
            <a:r>
              <a:rPr lang="en"/>
              <a:t>i</a:t>
            </a:r>
            <a:r>
              <a:rPr lang="en"/>
              <a:t>n </a:t>
            </a:r>
            <a:r>
              <a:rPr b="1" lang="en"/>
              <a:t>liquor stores</a:t>
            </a:r>
            <a:r>
              <a:rPr lang="en"/>
              <a:t>, wholesalers take a margin of 20% to 25% on wholesale selling price, and retail stores expected a margin of 25% to 35% on retail selling price. Drinkworks would also have to pay a spirits excise tax of around $0.10 to $0.15 per pod.</a:t>
            </a:r>
            <a:endParaRPr/>
          </a:p>
          <a:p>
            <a:pPr indent="-298450" lvl="0" marL="457200" rtl="0" algn="l">
              <a:lnSpc>
                <a:spcPct val="115000"/>
              </a:lnSpc>
              <a:spcBef>
                <a:spcPts val="0"/>
              </a:spcBef>
              <a:spcAft>
                <a:spcPts val="0"/>
              </a:spcAft>
              <a:buSzPts val="1100"/>
              <a:buChar char="●"/>
            </a:pPr>
            <a:r>
              <a:rPr lang="en"/>
              <a:t>in </a:t>
            </a:r>
            <a:r>
              <a:rPr b="1" lang="en"/>
              <a:t>traditional retail stores</a:t>
            </a:r>
            <a:r>
              <a:rPr lang="en"/>
              <a:t>, retailers’ margins typically ranged from 25% to 35%, and they can not sell alcoholic beverages.</a:t>
            </a:r>
            <a:endParaRPr/>
          </a:p>
          <a:p>
            <a:pPr indent="-298450" lvl="0" marL="457200" rtl="0" algn="l">
              <a:lnSpc>
                <a:spcPct val="115000"/>
              </a:lnSpc>
              <a:spcBef>
                <a:spcPts val="0"/>
              </a:spcBef>
              <a:spcAft>
                <a:spcPts val="0"/>
              </a:spcAft>
              <a:buSzPts val="1100"/>
              <a:buChar char="●"/>
            </a:pPr>
            <a:r>
              <a:rPr lang="en"/>
              <a:t>i</a:t>
            </a:r>
            <a:r>
              <a:rPr lang="en"/>
              <a:t>n </a:t>
            </a:r>
            <a:r>
              <a:rPr b="1" lang="en"/>
              <a:t>e-commerce,</a:t>
            </a:r>
            <a:r>
              <a:rPr lang="en"/>
              <a:t> margins for e-commerce channels are Amazon were 15% to 25%.</a:t>
            </a:r>
            <a:endParaRPr/>
          </a:p>
          <a:p>
            <a:pPr indent="0" lvl="0" marL="0" rtl="0" algn="l">
              <a:lnSpc>
                <a:spcPct val="115000"/>
              </a:lnSpc>
              <a:spcBef>
                <a:spcPts val="0"/>
              </a:spcBef>
              <a:spcAft>
                <a:spcPts val="0"/>
              </a:spcAft>
              <a:buNone/>
            </a:pPr>
            <a:r>
              <a:rPr lang="en"/>
              <a:t>The calculation derived from this information is presented in the excel spreadsheet </a:t>
            </a:r>
            <a:r>
              <a:rPr lang="en"/>
              <a:t>submitted</a:t>
            </a:r>
            <a:r>
              <a:rPr lang="en"/>
              <a:t> </a:t>
            </a:r>
            <a:r>
              <a:rPr lang="en"/>
              <a:t>alongside</a:t>
            </a:r>
            <a:r>
              <a:rPr lang="en"/>
              <a:t> this presentation.</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solidFill>
                  <a:schemeClr val="dk1"/>
                </a:solidFill>
                <a:highlight>
                  <a:schemeClr val="lt1"/>
                </a:highlight>
              </a:rPr>
              <a:t>The willingness to pay for each pod is as follows:</a:t>
            </a:r>
            <a:endParaRPr>
              <a:solidFill>
                <a:schemeClr val="dk1"/>
              </a:solidFill>
              <a:highlight>
                <a:schemeClr val="lt1"/>
              </a:highlight>
            </a:endParaRPr>
          </a:p>
          <a:p>
            <a:pPr indent="-298450" lvl="0" marL="457200" rtl="0" algn="l">
              <a:lnSpc>
                <a:spcPct val="115000"/>
              </a:lnSpc>
              <a:spcBef>
                <a:spcPts val="0"/>
              </a:spcBef>
              <a:spcAft>
                <a:spcPts val="0"/>
              </a:spcAft>
              <a:buClr>
                <a:schemeClr val="dk1"/>
              </a:buClr>
              <a:buSzPts val="1100"/>
              <a:buChar char="●"/>
            </a:pPr>
            <a:r>
              <a:rPr lang="en">
                <a:solidFill>
                  <a:schemeClr val="dk1"/>
                </a:solidFill>
                <a:highlight>
                  <a:schemeClr val="lt1"/>
                </a:highlight>
              </a:rPr>
              <a:t>f</a:t>
            </a:r>
            <a:r>
              <a:rPr lang="en">
                <a:solidFill>
                  <a:schemeClr val="dk1"/>
                </a:solidFill>
                <a:highlight>
                  <a:schemeClr val="lt1"/>
                </a:highlight>
              </a:rPr>
              <a:t>or </a:t>
            </a:r>
            <a:r>
              <a:rPr b="1" lang="en">
                <a:solidFill>
                  <a:schemeClr val="dk1"/>
                </a:solidFill>
                <a:highlight>
                  <a:schemeClr val="lt1"/>
                </a:highlight>
              </a:rPr>
              <a:t>cocktail pods</a:t>
            </a:r>
            <a:r>
              <a:rPr lang="en">
                <a:solidFill>
                  <a:schemeClr val="dk1"/>
                </a:solidFill>
                <a:highlight>
                  <a:schemeClr val="lt1"/>
                </a:highlight>
              </a:rPr>
              <a:t>, 51.5%, 57.4% and 72.8% are willing to pay $4.00, $3.00 and $2.00 for a pod, respectively;</a:t>
            </a:r>
            <a:endParaRPr>
              <a:solidFill>
                <a:schemeClr val="dk1"/>
              </a:solidFill>
              <a:highlight>
                <a:schemeClr val="lt1"/>
              </a:highlight>
            </a:endParaRPr>
          </a:p>
          <a:p>
            <a:pPr indent="-298450" lvl="0" marL="457200" rtl="0" algn="l">
              <a:lnSpc>
                <a:spcPct val="115000"/>
              </a:lnSpc>
              <a:spcBef>
                <a:spcPts val="0"/>
              </a:spcBef>
              <a:spcAft>
                <a:spcPts val="0"/>
              </a:spcAft>
              <a:buClr>
                <a:schemeClr val="dk1"/>
              </a:buClr>
              <a:buSzPts val="1100"/>
              <a:buChar char="●"/>
            </a:pPr>
            <a:r>
              <a:rPr lang="en">
                <a:solidFill>
                  <a:schemeClr val="dk1"/>
                </a:solidFill>
                <a:highlight>
                  <a:schemeClr val="lt1"/>
                </a:highlight>
              </a:rPr>
              <a:t>f</a:t>
            </a:r>
            <a:r>
              <a:rPr lang="en">
                <a:solidFill>
                  <a:schemeClr val="dk1"/>
                </a:solidFill>
                <a:highlight>
                  <a:schemeClr val="lt1"/>
                </a:highlight>
              </a:rPr>
              <a:t>or </a:t>
            </a:r>
            <a:r>
              <a:rPr b="1" lang="en">
                <a:solidFill>
                  <a:schemeClr val="dk1"/>
                </a:solidFill>
                <a:highlight>
                  <a:schemeClr val="lt1"/>
                </a:highlight>
              </a:rPr>
              <a:t>non-alcoholic mixer pods</a:t>
            </a:r>
            <a:r>
              <a:rPr lang="en">
                <a:solidFill>
                  <a:schemeClr val="dk1"/>
                </a:solidFill>
                <a:highlight>
                  <a:schemeClr val="lt1"/>
                </a:highlight>
              </a:rPr>
              <a:t>, 72.7% of </a:t>
            </a:r>
            <a:r>
              <a:rPr lang="en">
                <a:solidFill>
                  <a:schemeClr val="dk1"/>
                </a:solidFill>
                <a:highlight>
                  <a:schemeClr val="lt1"/>
                </a:highlight>
              </a:rPr>
              <a:t>potential</a:t>
            </a:r>
            <a:r>
              <a:rPr lang="en">
                <a:solidFill>
                  <a:schemeClr val="dk1"/>
                </a:solidFill>
                <a:highlight>
                  <a:schemeClr val="lt1"/>
                </a:highlight>
              </a:rPr>
              <a:t> customers are willing to pay $1.00 and 31.8%, $2.00;</a:t>
            </a:r>
            <a:endParaRPr>
              <a:solidFill>
                <a:schemeClr val="dk1"/>
              </a:solidFill>
              <a:highlight>
                <a:schemeClr val="lt1"/>
              </a:highlight>
            </a:endParaRPr>
          </a:p>
          <a:p>
            <a:pPr indent="-298450" lvl="0" marL="457200" rtl="0" algn="l">
              <a:lnSpc>
                <a:spcPct val="115000"/>
              </a:lnSpc>
              <a:spcBef>
                <a:spcPts val="0"/>
              </a:spcBef>
              <a:spcAft>
                <a:spcPts val="1200"/>
              </a:spcAft>
              <a:buClr>
                <a:schemeClr val="dk1"/>
              </a:buClr>
              <a:buSzPts val="1100"/>
              <a:buChar char="●"/>
            </a:pPr>
            <a:r>
              <a:rPr lang="en">
                <a:solidFill>
                  <a:schemeClr val="dk1"/>
                </a:solidFill>
                <a:highlight>
                  <a:schemeClr val="lt1"/>
                </a:highlight>
              </a:rPr>
              <a:t>f</a:t>
            </a:r>
            <a:r>
              <a:rPr lang="en">
                <a:solidFill>
                  <a:schemeClr val="dk1"/>
                </a:solidFill>
                <a:highlight>
                  <a:schemeClr val="lt1"/>
                </a:highlight>
              </a:rPr>
              <a:t>or </a:t>
            </a:r>
            <a:r>
              <a:rPr b="1" lang="en">
                <a:solidFill>
                  <a:schemeClr val="dk1"/>
                </a:solidFill>
                <a:highlight>
                  <a:schemeClr val="lt1"/>
                </a:highlight>
              </a:rPr>
              <a:t>beer/cider pods</a:t>
            </a:r>
            <a:r>
              <a:rPr lang="en">
                <a:solidFill>
                  <a:schemeClr val="dk1"/>
                </a:solidFill>
                <a:highlight>
                  <a:schemeClr val="lt1"/>
                </a:highlight>
              </a:rPr>
              <a:t>, 55.1% are willing to pay $1.00 and 51.7% are willing to pay $2.00</a:t>
            </a:r>
            <a:endParaRPr>
              <a:solidFill>
                <a:schemeClr val="dk1"/>
              </a:solidFill>
              <a:highlight>
                <a:schemeClr val="lt1"/>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12a72dd620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12a72dd620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1271b9d54d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1271b9d54d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highlight>
                <a:schemeClr val="lt1"/>
              </a:highlight>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12c1d3a9be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12c1d3a9be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12c1d3a9be4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12c1d3a9be4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12c7aa30c4f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12c7aa30c4f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12c7aa30c4f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12c7aa30c4f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prices that end with …99.99€ because for the consumer it creates the </a:t>
            </a:r>
            <a:r>
              <a:rPr lang="en"/>
              <a:t>illusion</a:t>
            </a:r>
            <a:r>
              <a:rPr lang="en"/>
              <a:t> that is a more reasonable price.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1271b9d54d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1271b9d54d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595959"/>
              </a:solidFill>
              <a:latin typeface="Anaheim"/>
              <a:ea typeface="Anaheim"/>
              <a:cs typeface="Anaheim"/>
              <a:sym typeface="Anaheim"/>
            </a:endParaRPr>
          </a:p>
          <a:p>
            <a:pPr indent="0" lvl="0" marL="0" rtl="0" algn="l">
              <a:spcBef>
                <a:spcPts val="0"/>
              </a:spcBef>
              <a:spcAft>
                <a:spcPts val="0"/>
              </a:spcAft>
              <a:buNone/>
            </a:pPr>
            <a:r>
              <a:t/>
            </a:r>
            <a:endParaRPr sz="1000">
              <a:solidFill>
                <a:schemeClr val="dk1"/>
              </a:solidFill>
              <a:highlight>
                <a:schemeClr val="lt1"/>
              </a:highlight>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2c1d3a9be4_5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2c1d3a9be4_5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12ae9a52e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12ae9a52e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434343"/>
                </a:solidFill>
              </a:rPr>
              <a:t>Keurig has opportunity to enter in the market quickly then they can come with smaller and cheaper brewers.</a:t>
            </a:r>
            <a:endParaRPr>
              <a:solidFill>
                <a:srgbClr val="434343"/>
              </a:solidFill>
            </a:endParaRPr>
          </a:p>
          <a:p>
            <a:pPr indent="0" lvl="0" marL="0" rtl="0" algn="l">
              <a:spcBef>
                <a:spcPts val="0"/>
              </a:spcBef>
              <a:spcAft>
                <a:spcPts val="0"/>
              </a:spcAft>
              <a:buClr>
                <a:schemeClr val="dk1"/>
              </a:buClr>
              <a:buSzPts val="1100"/>
              <a:buFont typeface="Arial"/>
              <a:buNone/>
            </a:pPr>
            <a:r>
              <a:rPr lang="en">
                <a:solidFill>
                  <a:srgbClr val="434343"/>
                </a:solidFill>
              </a:rPr>
              <a:t>Keurig has opportunity to enter in the retail market in future due to the less overall costs.</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1289bf93691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1289bf93691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2c1d3a9be4_5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2c1d3a9be4_5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chemeClr val="lt1"/>
                </a:highlight>
              </a:rPr>
              <a:t>Originated from a partnership</a:t>
            </a:r>
            <a:endParaRPr sz="1000">
              <a:solidFill>
                <a:schemeClr val="dk1"/>
              </a:solidFill>
              <a:highlight>
                <a:schemeClr val="lt1"/>
              </a:highlight>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KDP (Keurig Dr. Pepper)</a:t>
            </a:r>
            <a:endParaRPr sz="1000">
              <a:solidFill>
                <a:schemeClr val="dk1"/>
              </a:solidFill>
              <a:highlight>
                <a:schemeClr val="lt1"/>
              </a:highlight>
            </a:endParaRPr>
          </a:p>
          <a:p>
            <a:pPr indent="-292100" lvl="1" marL="914400" rtl="0" algn="l">
              <a:spcBef>
                <a:spcPts val="0"/>
              </a:spcBef>
              <a:spcAft>
                <a:spcPts val="0"/>
              </a:spcAft>
              <a:buClr>
                <a:srgbClr val="595959"/>
              </a:buClr>
              <a:buSzPts val="1000"/>
              <a:buChar char="○"/>
            </a:pPr>
            <a:r>
              <a:rPr lang="en" sz="1000">
                <a:solidFill>
                  <a:schemeClr val="dk1"/>
                </a:solidFill>
                <a:highlight>
                  <a:schemeClr val="lt1"/>
                </a:highlight>
              </a:rPr>
              <a:t>Keurig Dr Pepper , formerly Green Mountain Coffee Roasters (1981–2014) and Keurig Green Mountain (2014–2018)</a:t>
            </a:r>
            <a:endParaRPr sz="1000">
              <a:solidFill>
                <a:schemeClr val="dk1"/>
              </a:solidFill>
              <a:highlight>
                <a:schemeClr val="lt1"/>
              </a:highlight>
            </a:endParaRPr>
          </a:p>
          <a:p>
            <a:pPr indent="-292100" lvl="1" marL="914400" rtl="0" algn="l">
              <a:spcBef>
                <a:spcPts val="0"/>
              </a:spcBef>
              <a:spcAft>
                <a:spcPts val="0"/>
              </a:spcAft>
              <a:buClr>
                <a:schemeClr val="dk1"/>
              </a:buClr>
              <a:buSzPts val="1000"/>
              <a:buChar char="○"/>
            </a:pPr>
            <a:r>
              <a:rPr lang="en" sz="1000">
                <a:solidFill>
                  <a:schemeClr val="dk1"/>
                </a:solidFill>
                <a:highlight>
                  <a:schemeClr val="lt1"/>
                </a:highlight>
              </a:rPr>
              <a:t>Coffee, tea and hot cocoa</a:t>
            </a:r>
            <a:endParaRPr sz="1000">
              <a:solidFill>
                <a:schemeClr val="dk1"/>
              </a:solidFill>
              <a:highlight>
                <a:schemeClr val="lt1"/>
              </a:highlight>
            </a:endParaRPr>
          </a:p>
          <a:p>
            <a:pPr indent="-292100" lvl="1" marL="914400" rtl="0" algn="l">
              <a:spcBef>
                <a:spcPts val="0"/>
              </a:spcBef>
              <a:spcAft>
                <a:spcPts val="0"/>
              </a:spcAft>
              <a:buClr>
                <a:schemeClr val="dk1"/>
              </a:buClr>
              <a:buSzPts val="1000"/>
              <a:buChar char="○"/>
            </a:pPr>
            <a:r>
              <a:rPr lang="en" sz="1000">
                <a:solidFill>
                  <a:schemeClr val="dk1"/>
                </a:solidFill>
                <a:highlight>
                  <a:schemeClr val="lt1"/>
                </a:highlight>
              </a:rPr>
              <a:t>Keurig Kold beverage system, which made single-serve cold beverages (e.g., soda) from pods.</a:t>
            </a:r>
            <a:endParaRPr sz="1000">
              <a:solidFill>
                <a:schemeClr val="dk1"/>
              </a:solidFill>
              <a:highlight>
                <a:schemeClr val="lt1"/>
              </a:highlight>
            </a:endParaRPr>
          </a:p>
          <a:p>
            <a:pPr indent="-292100" lvl="1" marL="914400" rtl="0" algn="l">
              <a:spcBef>
                <a:spcPts val="0"/>
              </a:spcBef>
              <a:spcAft>
                <a:spcPts val="0"/>
              </a:spcAft>
              <a:buClr>
                <a:schemeClr val="dk1"/>
              </a:buClr>
              <a:buSzPts val="1000"/>
              <a:buChar char="○"/>
            </a:pPr>
            <a:r>
              <a:rPr lang="en" sz="1000">
                <a:solidFill>
                  <a:schemeClr val="dk1"/>
                </a:solidFill>
                <a:highlight>
                  <a:schemeClr val="lt1"/>
                </a:highlight>
              </a:rPr>
              <a:t>Kold’s sales were lackluster, prompting Keurig to discontinue it in mid-2016</a:t>
            </a:r>
            <a:endParaRPr sz="1000">
              <a:solidFill>
                <a:schemeClr val="dk1"/>
              </a:solidFill>
              <a:highlight>
                <a:schemeClr val="lt1"/>
              </a:highlight>
            </a:endParaRPr>
          </a:p>
          <a:p>
            <a:pPr indent="-292100" lvl="0" marL="457200" rtl="0" algn="l">
              <a:spcBef>
                <a:spcPts val="0"/>
              </a:spcBef>
              <a:spcAft>
                <a:spcPts val="0"/>
              </a:spcAft>
              <a:buClr>
                <a:schemeClr val="dk1"/>
              </a:buClr>
              <a:buSzPts val="1000"/>
              <a:buChar char="●"/>
            </a:pPr>
            <a:r>
              <a:rPr lang="en" sz="1000">
                <a:solidFill>
                  <a:schemeClr val="dk1"/>
                </a:solidFill>
                <a:highlight>
                  <a:schemeClr val="lt1"/>
                </a:highlight>
              </a:rPr>
              <a:t>AB InBev (Anheuser-Busch InBev)</a:t>
            </a:r>
            <a:endParaRPr sz="1000">
              <a:solidFill>
                <a:schemeClr val="dk1"/>
              </a:solidFill>
              <a:highlight>
                <a:schemeClr val="lt1"/>
              </a:highlight>
            </a:endParaRPr>
          </a:p>
          <a:p>
            <a:pPr indent="-292100" lvl="1" marL="914400" rtl="0" algn="l">
              <a:spcBef>
                <a:spcPts val="0"/>
              </a:spcBef>
              <a:spcAft>
                <a:spcPts val="0"/>
              </a:spcAft>
              <a:buClr>
                <a:srgbClr val="595959"/>
              </a:buClr>
              <a:buSzPts val="1000"/>
              <a:buChar char="○"/>
            </a:pPr>
            <a:r>
              <a:rPr lang="en" sz="1000">
                <a:solidFill>
                  <a:schemeClr val="dk1"/>
                </a:solidFill>
                <a:highlight>
                  <a:schemeClr val="lt1"/>
                </a:highlight>
              </a:rPr>
              <a:t>AB InBev was formed through</a:t>
            </a:r>
            <a:r>
              <a:rPr lang="en" sz="1000">
                <a:solidFill>
                  <a:schemeClr val="dk1"/>
                </a:solidFill>
                <a:highlight>
                  <a:schemeClr val="lt1"/>
                </a:highlight>
                <a:uFill>
                  <a:noFill/>
                </a:uFill>
                <a:hlinkClick r:id="rId2">
                  <a:extLst>
                    <a:ext uri="{A12FA001-AC4F-418D-AE19-62706E023703}">
                      <ahyp:hlinkClr val="tx"/>
                    </a:ext>
                  </a:extLst>
                </a:hlinkClick>
              </a:rPr>
              <a:t> </a:t>
            </a:r>
            <a:r>
              <a:rPr lang="en" sz="1000">
                <a:solidFill>
                  <a:schemeClr val="hlink"/>
                </a:solidFill>
                <a:highlight>
                  <a:schemeClr val="lt1"/>
                </a:highlight>
                <a:uFill>
                  <a:noFill/>
                </a:uFill>
                <a:hlinkClick r:id="rId3"/>
              </a:rPr>
              <a:t>InBev</a:t>
            </a:r>
            <a:r>
              <a:rPr lang="en" sz="1000">
                <a:solidFill>
                  <a:schemeClr val="dk1"/>
                </a:solidFill>
                <a:highlight>
                  <a:schemeClr val="lt1"/>
                </a:highlight>
              </a:rPr>
              <a:t> (itself a merger between</a:t>
            </a:r>
            <a:r>
              <a:rPr lang="en" sz="1000">
                <a:solidFill>
                  <a:schemeClr val="dk1"/>
                </a:solidFill>
                <a:highlight>
                  <a:schemeClr val="lt1"/>
                </a:highlight>
                <a:uFill>
                  <a:noFill/>
                </a:uFill>
                <a:hlinkClick r:id="rId4">
                  <a:extLst>
                    <a:ext uri="{A12FA001-AC4F-418D-AE19-62706E023703}">
                      <ahyp:hlinkClr val="tx"/>
                    </a:ext>
                  </a:extLst>
                </a:hlinkClick>
              </a:rPr>
              <a:t> </a:t>
            </a:r>
            <a:r>
              <a:rPr lang="en" sz="1000">
                <a:solidFill>
                  <a:schemeClr val="hlink"/>
                </a:solidFill>
                <a:highlight>
                  <a:schemeClr val="lt1"/>
                </a:highlight>
                <a:uFill>
                  <a:noFill/>
                </a:uFill>
                <a:hlinkClick r:id="rId5"/>
              </a:rPr>
              <a:t>Interbrew</a:t>
            </a:r>
            <a:r>
              <a:rPr lang="en" sz="1000">
                <a:solidFill>
                  <a:schemeClr val="dk1"/>
                </a:solidFill>
                <a:highlight>
                  <a:schemeClr val="lt1"/>
                </a:highlight>
              </a:rPr>
              <a:t> from Belgium and</a:t>
            </a:r>
            <a:r>
              <a:rPr lang="en" sz="1000">
                <a:solidFill>
                  <a:schemeClr val="dk1"/>
                </a:solidFill>
                <a:highlight>
                  <a:schemeClr val="lt1"/>
                </a:highlight>
                <a:uFill>
                  <a:noFill/>
                </a:uFill>
                <a:hlinkClick r:id="rId6">
                  <a:extLst>
                    <a:ext uri="{A12FA001-AC4F-418D-AE19-62706E023703}">
                      <ahyp:hlinkClr val="tx"/>
                    </a:ext>
                  </a:extLst>
                </a:hlinkClick>
              </a:rPr>
              <a:t> </a:t>
            </a:r>
            <a:r>
              <a:rPr lang="en" sz="1000">
                <a:solidFill>
                  <a:schemeClr val="hlink"/>
                </a:solidFill>
                <a:highlight>
                  <a:schemeClr val="lt1"/>
                </a:highlight>
                <a:uFill>
                  <a:noFill/>
                </a:uFill>
                <a:hlinkClick r:id="rId7"/>
              </a:rPr>
              <a:t>AmBev</a:t>
            </a:r>
            <a:r>
              <a:rPr lang="en" sz="1000">
                <a:solidFill>
                  <a:schemeClr val="dk1"/>
                </a:solidFill>
                <a:highlight>
                  <a:schemeClr val="lt1"/>
                </a:highlight>
              </a:rPr>
              <a:t> from Brazil) acquiring</a:t>
            </a:r>
            <a:r>
              <a:rPr lang="en" sz="1000">
                <a:solidFill>
                  <a:schemeClr val="dk1"/>
                </a:solidFill>
                <a:highlight>
                  <a:schemeClr val="lt1"/>
                </a:highlight>
                <a:uFill>
                  <a:noFill/>
                </a:uFill>
                <a:hlinkClick r:id="rId8">
                  <a:extLst>
                    <a:ext uri="{A12FA001-AC4F-418D-AE19-62706E023703}">
                      <ahyp:hlinkClr val="tx"/>
                    </a:ext>
                  </a:extLst>
                </a:hlinkClick>
              </a:rPr>
              <a:t> </a:t>
            </a:r>
            <a:r>
              <a:rPr lang="en" sz="1000">
                <a:solidFill>
                  <a:schemeClr val="hlink"/>
                </a:solidFill>
                <a:highlight>
                  <a:schemeClr val="lt1"/>
                </a:highlight>
                <a:uFill>
                  <a:noFill/>
                </a:uFill>
                <a:hlinkClick r:id="rId9"/>
              </a:rPr>
              <a:t>Anheuser-Busch</a:t>
            </a:r>
            <a:r>
              <a:rPr lang="en" sz="1000">
                <a:solidFill>
                  <a:schemeClr val="dk1"/>
                </a:solidFill>
                <a:highlight>
                  <a:schemeClr val="lt1"/>
                </a:highlight>
              </a:rPr>
              <a:t> from the United States</a:t>
            </a:r>
            <a:endParaRPr sz="1000">
              <a:solidFill>
                <a:schemeClr val="dk1"/>
              </a:solidFill>
              <a:highlight>
                <a:schemeClr val="lt1"/>
              </a:highlight>
            </a:endParaRPr>
          </a:p>
          <a:p>
            <a:pPr indent="-292100" lvl="1" marL="914400" rtl="0" algn="l">
              <a:spcBef>
                <a:spcPts val="0"/>
              </a:spcBef>
              <a:spcAft>
                <a:spcPts val="0"/>
              </a:spcAft>
              <a:buClr>
                <a:schemeClr val="dk1"/>
              </a:buClr>
              <a:buSzPts val="1000"/>
              <a:buChar char="○"/>
            </a:pPr>
            <a:r>
              <a:rPr lang="en" sz="1000">
                <a:solidFill>
                  <a:schemeClr val="dk1"/>
                </a:solidFill>
                <a:highlight>
                  <a:schemeClr val="lt1"/>
                </a:highlight>
              </a:rPr>
              <a:t>Sold more than 500 different beer brands in more than 100 countries.</a:t>
            </a:r>
            <a:endParaRPr sz="1000">
              <a:solidFill>
                <a:schemeClr val="dk1"/>
              </a:solidFill>
              <a:highlight>
                <a:schemeClr val="lt1"/>
              </a:highlight>
            </a:endParaRPr>
          </a:p>
          <a:p>
            <a:pPr indent="-292100" lvl="1" marL="914400" rtl="0" algn="l">
              <a:spcBef>
                <a:spcPts val="0"/>
              </a:spcBef>
              <a:spcAft>
                <a:spcPts val="0"/>
              </a:spcAft>
              <a:buClr>
                <a:schemeClr val="dk1"/>
              </a:buClr>
              <a:buSzPts val="1000"/>
              <a:buChar char="○"/>
            </a:pPr>
            <a:r>
              <a:rPr lang="en" sz="1000">
                <a:solidFill>
                  <a:schemeClr val="dk1"/>
                </a:solidFill>
                <a:highlight>
                  <a:schemeClr val="lt1"/>
                </a:highlight>
              </a:rPr>
              <a:t>Researching the market opportunity for a home appliance</a:t>
            </a:r>
            <a:endParaRPr sz="1000">
              <a:solidFill>
                <a:schemeClr val="dk1"/>
              </a:solidFill>
              <a:highlight>
                <a:schemeClr val="lt1"/>
              </a:highlight>
            </a:endParaRPr>
          </a:p>
          <a:p>
            <a:pPr indent="0" lvl="0" marL="0" rtl="0" algn="l">
              <a:spcBef>
                <a:spcPts val="0"/>
              </a:spcBef>
              <a:spcAft>
                <a:spcPts val="0"/>
              </a:spcAft>
              <a:buNone/>
            </a:pPr>
            <a:r>
              <a:t/>
            </a:r>
            <a:endParaRPr sz="10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000">
                <a:solidFill>
                  <a:srgbClr val="1E1E1E"/>
                </a:solidFill>
              </a:rPr>
              <a:t>Drinkworks Home Bar: </a:t>
            </a:r>
            <a:r>
              <a:rPr lang="en" sz="1000">
                <a:solidFill>
                  <a:srgbClr val="1E1E1E"/>
                </a:solidFill>
              </a:rPr>
              <a:t>New home appliance and pod system for chilled alcoholic beverages.</a:t>
            </a:r>
            <a:endParaRPr sz="700">
              <a:solidFill>
                <a:srgbClr val="1E1E1E"/>
              </a:solidFill>
              <a:highlight>
                <a:schemeClr val="lt1"/>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28d1c7ab45_0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28d1c7ab45_0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chemeClr val="lt1"/>
                </a:highlight>
                <a:latin typeface="Roboto"/>
                <a:ea typeface="Roboto"/>
                <a:cs typeface="Roboto"/>
                <a:sym typeface="Roboto"/>
              </a:rPr>
              <a:t>There are several elements and attributes which are indicators on whether a product is good or not.</a:t>
            </a:r>
            <a:endParaRPr sz="10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 sz="1000">
                <a:solidFill>
                  <a:schemeClr val="dk1"/>
                </a:solidFill>
                <a:highlight>
                  <a:schemeClr val="lt1"/>
                </a:highlight>
                <a:latin typeface="Roboto"/>
                <a:ea typeface="Roboto"/>
                <a:cs typeface="Roboto"/>
                <a:sym typeface="Roboto"/>
              </a:rPr>
              <a:t>By examining these factors we can better predict if a product is going to be successful, the main goal being making a profit for the company.</a:t>
            </a:r>
            <a:endParaRPr sz="10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0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 sz="1000">
                <a:solidFill>
                  <a:schemeClr val="dk1"/>
                </a:solidFill>
                <a:highlight>
                  <a:schemeClr val="lt1"/>
                </a:highlight>
                <a:latin typeface="Roboto"/>
                <a:ea typeface="Roboto"/>
                <a:cs typeface="Roboto"/>
                <a:sym typeface="Roboto"/>
              </a:rPr>
              <a:t>The amount of direct competition a product has can have a big impact on its prosperity.</a:t>
            </a:r>
            <a:endParaRPr sz="10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 sz="1000">
                <a:solidFill>
                  <a:schemeClr val="dk1"/>
                </a:solidFill>
                <a:highlight>
                  <a:schemeClr val="lt1"/>
                </a:highlight>
                <a:latin typeface="Roboto"/>
                <a:ea typeface="Roboto"/>
                <a:cs typeface="Roboto"/>
                <a:sym typeface="Roboto"/>
              </a:rPr>
              <a:t>Drinkworks distinguishes itself by being one of the first companies to start operating on a market that still doesn’t have any established top companies.</a:t>
            </a:r>
            <a:endParaRPr sz="10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 sz="1000">
                <a:solidFill>
                  <a:schemeClr val="dk1"/>
                </a:solidFill>
                <a:highlight>
                  <a:schemeClr val="lt1"/>
                </a:highlight>
                <a:latin typeface="Roboto"/>
                <a:ea typeface="Roboto"/>
                <a:cs typeface="Roboto"/>
                <a:sym typeface="Roboto"/>
              </a:rPr>
              <a:t>The idea of a </a:t>
            </a:r>
            <a:r>
              <a:rPr lang="en" sz="1000">
                <a:solidFill>
                  <a:srgbClr val="1E1E1E"/>
                </a:solidFill>
              </a:rPr>
              <a:t>home appliance and pod system for chilled alcoholic beverage is new, especially with the pods with alcohol included.</a:t>
            </a:r>
            <a:endParaRPr sz="1000">
              <a:solidFill>
                <a:srgbClr val="1E1E1E"/>
              </a:solidFill>
            </a:endParaRPr>
          </a:p>
          <a:p>
            <a:pPr indent="0" lvl="0" marL="0" rtl="0" algn="l">
              <a:spcBef>
                <a:spcPts val="0"/>
              </a:spcBef>
              <a:spcAft>
                <a:spcPts val="0"/>
              </a:spcAft>
              <a:buNone/>
            </a:pPr>
            <a:r>
              <a:rPr lang="en" sz="1000">
                <a:solidFill>
                  <a:srgbClr val="1E1E1E"/>
                </a:solidFill>
              </a:rPr>
              <a:t>It’s an innovative idea which can sometimes be negative if the consumers don’t understand it, however the product was designed to be easy to understand and easy to use. </a:t>
            </a:r>
            <a:endParaRPr sz="1000">
              <a:solidFill>
                <a:srgbClr val="1E1E1E"/>
              </a:solidFill>
            </a:endParaRPr>
          </a:p>
          <a:p>
            <a:pPr indent="0" lvl="0" marL="0" rtl="0" algn="l">
              <a:spcBef>
                <a:spcPts val="0"/>
              </a:spcBef>
              <a:spcAft>
                <a:spcPts val="0"/>
              </a:spcAft>
              <a:buNone/>
            </a:pPr>
            <a:r>
              <a:rPr lang="en" sz="1000">
                <a:solidFill>
                  <a:srgbClr val="1E1E1E"/>
                </a:solidFill>
              </a:rPr>
              <a:t>This accompanied with the overall construction design transmits a sense of quality and design representative of a premium product</a:t>
            </a:r>
            <a:endParaRPr sz="1000">
              <a:solidFill>
                <a:srgbClr val="1E1E1E"/>
              </a:solidFill>
            </a:endParaRPr>
          </a:p>
          <a:p>
            <a:pPr indent="0" lvl="0" marL="0" rtl="0" algn="l">
              <a:spcBef>
                <a:spcPts val="0"/>
              </a:spcBef>
              <a:spcAft>
                <a:spcPts val="0"/>
              </a:spcAft>
              <a:buNone/>
            </a:pPr>
            <a:r>
              <a:t/>
            </a:r>
            <a:endParaRPr sz="1000">
              <a:solidFill>
                <a:srgbClr val="1E1E1E"/>
              </a:solidFill>
            </a:endParaRPr>
          </a:p>
          <a:p>
            <a:pPr indent="0" lvl="0" marL="0" rtl="0" algn="l">
              <a:spcBef>
                <a:spcPts val="0"/>
              </a:spcBef>
              <a:spcAft>
                <a:spcPts val="0"/>
              </a:spcAft>
              <a:buNone/>
            </a:pPr>
            <a:r>
              <a:rPr lang="en" sz="1000">
                <a:solidFill>
                  <a:srgbClr val="1E1E1E"/>
                </a:solidFill>
              </a:rPr>
              <a:t>A good product should also solve a problem, Drinkworks does this of course, however it is a very specific problem.</a:t>
            </a:r>
            <a:endParaRPr sz="1000">
              <a:solidFill>
                <a:srgbClr val="1E1E1E"/>
              </a:solidFill>
            </a:endParaRPr>
          </a:p>
          <a:p>
            <a:pPr indent="0" lvl="0" marL="0" rtl="0" algn="l">
              <a:spcBef>
                <a:spcPts val="0"/>
              </a:spcBef>
              <a:spcAft>
                <a:spcPts val="0"/>
              </a:spcAft>
              <a:buNone/>
            </a:pPr>
            <a:r>
              <a:rPr lang="en" sz="1000">
                <a:solidFill>
                  <a:srgbClr val="1E1E1E"/>
                </a:solidFill>
              </a:rPr>
              <a:t>People aren’t actively looking for a solution to make cocktail consumption at home more accessible.</a:t>
            </a:r>
            <a:endParaRPr sz="1000">
              <a:solidFill>
                <a:srgbClr val="1E1E1E"/>
              </a:solidFill>
            </a:endParaRPr>
          </a:p>
          <a:p>
            <a:pPr indent="0" lvl="0" marL="0" rtl="0" algn="l">
              <a:spcBef>
                <a:spcPts val="0"/>
              </a:spcBef>
              <a:spcAft>
                <a:spcPts val="0"/>
              </a:spcAft>
              <a:buNone/>
            </a:pPr>
            <a:r>
              <a:rPr lang="en" sz="1000">
                <a:solidFill>
                  <a:srgbClr val="1E1E1E"/>
                </a:solidFill>
              </a:rPr>
              <a:t>The market size and target consumers are also very hard to predict since there is no data about prices or sales of similar products.</a:t>
            </a:r>
            <a:endParaRPr sz="1000">
              <a:solidFill>
                <a:srgbClr val="1E1E1E"/>
              </a:solidFill>
            </a:endParaRPr>
          </a:p>
          <a:p>
            <a:pPr indent="0" lvl="0" marL="0" rtl="0" algn="l">
              <a:spcBef>
                <a:spcPts val="0"/>
              </a:spcBef>
              <a:spcAft>
                <a:spcPts val="0"/>
              </a:spcAft>
              <a:buNone/>
            </a:pPr>
            <a:r>
              <a:rPr lang="en" sz="1000">
                <a:solidFill>
                  <a:srgbClr val="1E1E1E"/>
                </a:solidFill>
              </a:rPr>
              <a:t>It is a fundamental need that a product makes a profit otherwise it will just inflict financial damage on the company.</a:t>
            </a:r>
            <a:endParaRPr sz="1000">
              <a:solidFill>
                <a:srgbClr val="1E1E1E"/>
              </a:solidFill>
            </a:endParaRPr>
          </a:p>
          <a:p>
            <a:pPr indent="0" lvl="0" marL="0" rtl="0" algn="l">
              <a:spcBef>
                <a:spcPts val="0"/>
              </a:spcBef>
              <a:spcAft>
                <a:spcPts val="0"/>
              </a:spcAft>
              <a:buNone/>
            </a:pPr>
            <a:r>
              <a:rPr lang="en" sz="1000">
                <a:solidFill>
                  <a:srgbClr val="1E1E1E"/>
                </a:solidFill>
              </a:rPr>
              <a:t>Other types of research need to be made such as studies and inquiries on potential consumers which may or not reflect the actual outcome of events after the product’s launch.</a:t>
            </a:r>
            <a:endParaRPr sz="1000">
              <a:solidFill>
                <a:srgbClr val="1E1E1E"/>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28d1c7ab45_0_1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28d1c7ab45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The problem that Drinkworks is trying to solve is that people very rarely consume cocktails at home. </a:t>
            </a:r>
            <a:endParaRPr sz="1000"/>
          </a:p>
          <a:p>
            <a:pPr indent="0" lvl="0" marL="0" rtl="0" algn="l">
              <a:spcBef>
                <a:spcPts val="0"/>
              </a:spcBef>
              <a:spcAft>
                <a:spcPts val="0"/>
              </a:spcAft>
              <a:buNone/>
            </a:pPr>
            <a:r>
              <a:rPr lang="en" sz="1000"/>
              <a:t>However, this is not due to them not wanting it statistics from surveys indicate that people do consume cocktails more frequently outside of the home.</a:t>
            </a:r>
            <a:endParaRPr sz="1000"/>
          </a:p>
          <a:p>
            <a:pPr indent="0" lvl="0" marL="0" rtl="0" algn="l">
              <a:spcBef>
                <a:spcPts val="0"/>
              </a:spcBef>
              <a:spcAft>
                <a:spcPts val="0"/>
              </a:spcAft>
              <a:buNone/>
            </a:pPr>
            <a:r>
              <a:rPr lang="en" sz="1000"/>
              <a:t>This follows the opposite trend of other alcoholic beverages, which are consumed more often at home.</a:t>
            </a:r>
            <a:endParaRPr sz="1000">
              <a:solidFill>
                <a:schemeClr val="dk1"/>
              </a:solidFill>
              <a:latin typeface="Anaheim"/>
              <a:ea typeface="Anaheim"/>
              <a:cs typeface="Anaheim"/>
              <a:sym typeface="Anaheim"/>
            </a:endParaRPr>
          </a:p>
          <a:p>
            <a:pPr indent="0" lvl="0" marL="0" rtl="0" algn="l">
              <a:spcBef>
                <a:spcPts val="0"/>
              </a:spcBef>
              <a:spcAft>
                <a:spcPts val="0"/>
              </a:spcAft>
              <a:buNone/>
            </a:pPr>
            <a:r>
              <a:t/>
            </a:r>
            <a:endParaRPr sz="1000"/>
          </a:p>
          <a:p>
            <a:pPr indent="0" lvl="0" marL="0" rtl="0" algn="l">
              <a:spcBef>
                <a:spcPts val="0"/>
              </a:spcBef>
              <a:spcAft>
                <a:spcPts val="0"/>
              </a:spcAft>
              <a:buNone/>
            </a:pPr>
            <a:r>
              <a:rPr lang="en" sz="1000"/>
              <a:t>Cocktails are on the exquisite side of alcoholic beverages.</a:t>
            </a:r>
            <a:endParaRPr sz="1000"/>
          </a:p>
          <a:p>
            <a:pPr indent="0" lvl="0" marL="0" rtl="0" algn="l">
              <a:spcBef>
                <a:spcPts val="0"/>
              </a:spcBef>
              <a:spcAft>
                <a:spcPts val="0"/>
              </a:spcAft>
              <a:buNone/>
            </a:pPr>
            <a:r>
              <a:rPr lang="en" sz="1000"/>
              <a:t>They require lots of ingredients, especially if you want to make different types of cocktails.</a:t>
            </a:r>
            <a:endParaRPr sz="1000"/>
          </a:p>
          <a:p>
            <a:pPr indent="0" lvl="0" marL="0" rtl="0" algn="l">
              <a:spcBef>
                <a:spcPts val="0"/>
              </a:spcBef>
              <a:spcAft>
                <a:spcPts val="0"/>
              </a:spcAft>
              <a:buNone/>
            </a:pPr>
            <a:r>
              <a:rPr lang="en" sz="1000"/>
              <a:t>Time is also a crucial part of whether someone is going to do anything regularly, cocktails take a long time to make relative to other beverages.</a:t>
            </a:r>
            <a:endParaRPr sz="1000"/>
          </a:p>
          <a:p>
            <a:pPr indent="0" lvl="0" marL="0" rtl="0" algn="l">
              <a:spcBef>
                <a:spcPts val="0"/>
              </a:spcBef>
              <a:spcAft>
                <a:spcPts val="0"/>
              </a:spcAft>
              <a:buNone/>
            </a:pPr>
            <a:r>
              <a:rPr lang="en" sz="1000"/>
              <a:t>On top of all of this, even if you have the ingredients and time to make a cocktail, you still need to know how to do so. </a:t>
            </a:r>
            <a:endParaRPr sz="1000"/>
          </a:p>
          <a:p>
            <a:pPr indent="0" lvl="0" marL="0" rtl="0" algn="l">
              <a:spcBef>
                <a:spcPts val="0"/>
              </a:spcBef>
              <a:spcAft>
                <a:spcPts val="0"/>
              </a:spcAft>
              <a:buNone/>
            </a:pPr>
            <a:r>
              <a:rPr lang="en" sz="1000"/>
              <a:t>For example, most people don’t cook meals at home which require lots of ingredients and time to make regularly, they go out to restaurants.</a:t>
            </a:r>
            <a:endParaRPr sz="1000"/>
          </a:p>
          <a:p>
            <a:pPr indent="0" lvl="0" marL="0" rtl="0" algn="l">
              <a:spcBef>
                <a:spcPts val="0"/>
              </a:spcBef>
              <a:spcAft>
                <a:spcPts val="0"/>
              </a:spcAft>
              <a:buNone/>
            </a:pPr>
            <a:r>
              <a:rPr lang="en" sz="1000"/>
              <a:t>Drinkworks solves all this with a quick and easy to use the home appliance, enabling you to make cocktails fast, efficiently and comfortably.</a:t>
            </a:r>
            <a:endParaRPr sz="1000"/>
          </a:p>
          <a:p>
            <a:pPr indent="0" lvl="0" marL="0" rtl="0" algn="l">
              <a:spcBef>
                <a:spcPts val="0"/>
              </a:spcBef>
              <a:spcAft>
                <a:spcPts val="0"/>
              </a:spcAft>
              <a:buNone/>
            </a:pPr>
            <a:r>
              <a:rPr lang="en" sz="1000"/>
              <a:t>Historically social gatherings and parties at home come hand-in-hand with alcohol consumption, hosts are many times preoccupied with providing a large variety of drinks.</a:t>
            </a:r>
            <a:endParaRPr sz="1000"/>
          </a:p>
          <a:p>
            <a:pPr indent="0" lvl="0" marL="0" rtl="0" algn="l">
              <a:spcBef>
                <a:spcPts val="0"/>
              </a:spcBef>
              <a:spcAft>
                <a:spcPts val="0"/>
              </a:spcAft>
              <a:buNone/>
            </a:pPr>
            <a:r>
              <a:rPr lang="en" sz="1000"/>
              <a:t>Drinkwork’s pod system solves that problem with pods that are portable and easy to keep in store.</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b="1" sz="13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2b15c2ab8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2b15c2ab8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rPr>
              <a:t>Some competitors in similar markets that Drinkworks has are:</a:t>
            </a:r>
            <a:endParaRPr>
              <a:solidFill>
                <a:schemeClr val="dk1"/>
              </a:solidFill>
              <a:highlight>
                <a:schemeClr val="lt1"/>
              </a:highlight>
            </a:endParaRPr>
          </a:p>
          <a:p>
            <a:pPr indent="-298450" lvl="0" marL="457200" rtl="0" algn="l">
              <a:spcBef>
                <a:spcPts val="0"/>
              </a:spcBef>
              <a:spcAft>
                <a:spcPts val="0"/>
              </a:spcAft>
              <a:buClr>
                <a:schemeClr val="dk1"/>
              </a:buClr>
              <a:buSzPts val="1100"/>
              <a:buChar char="●"/>
            </a:pPr>
            <a:r>
              <a:rPr lang="en">
                <a:solidFill>
                  <a:schemeClr val="dk1"/>
                </a:solidFill>
                <a:highlight>
                  <a:schemeClr val="lt1"/>
                </a:highlight>
              </a:rPr>
              <a:t>RTD cocktails in cans or bottles (companies like Cardinal Spirits and St. Agrestis)</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Monthly or in demand:</a:t>
            </a:r>
            <a:endParaRPr>
              <a:solidFill>
                <a:schemeClr val="dk1"/>
              </a:solidFill>
              <a:highlight>
                <a:schemeClr val="lt1"/>
              </a:highlight>
            </a:endParaRPr>
          </a:p>
          <a:p>
            <a:pPr indent="-298450" lvl="0" marL="457200" rtl="0" algn="l">
              <a:spcBef>
                <a:spcPts val="0"/>
              </a:spcBef>
              <a:spcAft>
                <a:spcPts val="0"/>
              </a:spcAft>
              <a:buClr>
                <a:schemeClr val="dk1"/>
              </a:buClr>
              <a:buSzPts val="1100"/>
              <a:buChar char="●"/>
            </a:pPr>
            <a:r>
              <a:rPr lang="en">
                <a:solidFill>
                  <a:schemeClr val="dk1"/>
                </a:solidFill>
                <a:highlight>
                  <a:schemeClr val="lt1"/>
                </a:highlight>
              </a:rPr>
              <a:t>Cocktail kits - cocktail recipes, alcohol, mixers and ingredients (companies like Cocktail Courier, Saloonbox)</a:t>
            </a:r>
            <a:endParaRPr>
              <a:solidFill>
                <a:schemeClr val="dk1"/>
              </a:solidFill>
              <a:highlight>
                <a:schemeClr val="lt1"/>
              </a:highlight>
            </a:endParaRPr>
          </a:p>
          <a:p>
            <a:pPr indent="-298450" lvl="0" marL="457200" rtl="0" algn="l">
              <a:spcBef>
                <a:spcPts val="0"/>
              </a:spcBef>
              <a:spcAft>
                <a:spcPts val="0"/>
              </a:spcAft>
              <a:buClr>
                <a:schemeClr val="dk1"/>
              </a:buClr>
              <a:buSzPts val="1100"/>
              <a:buChar char="●"/>
            </a:pPr>
            <a:r>
              <a:rPr lang="en">
                <a:solidFill>
                  <a:schemeClr val="dk1"/>
                </a:solidFill>
                <a:highlight>
                  <a:schemeClr val="lt1"/>
                </a:highlight>
              </a:rPr>
              <a:t>Subscription boxes - without alcohol (Shaker &amp; Spoon)</a:t>
            </a:r>
            <a:endParaRPr>
              <a:solidFill>
                <a:schemeClr val="dk1"/>
              </a:solidFill>
              <a:highlight>
                <a:schemeClr val="lt1"/>
              </a:highlight>
            </a:endParaRPr>
          </a:p>
          <a:p>
            <a:pPr indent="-298450" lvl="0" marL="457200" rtl="0" algn="l">
              <a:spcBef>
                <a:spcPts val="0"/>
              </a:spcBef>
              <a:spcAft>
                <a:spcPts val="0"/>
              </a:spcAft>
              <a:buClr>
                <a:schemeClr val="dk1"/>
              </a:buClr>
              <a:buSzPts val="1100"/>
              <a:buChar char="●"/>
            </a:pPr>
            <a:r>
              <a:rPr lang="en">
                <a:solidFill>
                  <a:schemeClr val="dk1"/>
                </a:solidFill>
                <a:highlight>
                  <a:schemeClr val="lt1"/>
                </a:highlight>
              </a:rPr>
              <a:t>Direct competitors looking to enter the home appliances for cocktails market (Bartesian)</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t/>
            </a:r>
            <a:endParaRPr sz="800">
              <a:solidFill>
                <a:schemeClr val="dk1"/>
              </a:solidFill>
              <a:highlight>
                <a:schemeClr val="lt1"/>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271b9d54d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271b9d54d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that, they made some studies and analyses:</a:t>
            </a:r>
            <a:endParaRPr/>
          </a:p>
          <a:p>
            <a:pPr indent="-298450" lvl="0" marL="457200" rtl="0" algn="l">
              <a:spcBef>
                <a:spcPts val="0"/>
              </a:spcBef>
              <a:spcAft>
                <a:spcPts val="0"/>
              </a:spcAft>
              <a:buClr>
                <a:srgbClr val="000000"/>
              </a:buClr>
              <a:buSzPts val="1100"/>
              <a:buFont typeface="Arial"/>
              <a:buChar char="●"/>
            </a:pPr>
            <a:r>
              <a:rPr lang="en"/>
              <a:t>An online survey in 2017</a:t>
            </a:r>
            <a:endParaRPr/>
          </a:p>
          <a:p>
            <a:pPr indent="-298450" lvl="0" marL="457200" rtl="0" algn="l">
              <a:spcBef>
                <a:spcPts val="0"/>
              </a:spcBef>
              <a:spcAft>
                <a:spcPts val="0"/>
              </a:spcAft>
              <a:buClr>
                <a:srgbClr val="000000"/>
              </a:buClr>
              <a:buSzPts val="1100"/>
              <a:buFont typeface="Arial"/>
              <a:buChar char="●"/>
            </a:pPr>
            <a:r>
              <a:rPr lang="en"/>
              <a:t>Approximately 1800 individuals between 25 and 64 who had consumed alcohol in the last four weeks (59% of US households)</a:t>
            </a:r>
            <a:endParaRPr/>
          </a:p>
          <a:p>
            <a:pPr indent="-298450" lvl="0" marL="457200" rtl="0" algn="l">
              <a:spcBef>
                <a:spcPts val="0"/>
              </a:spcBef>
              <a:spcAft>
                <a:spcPts val="0"/>
              </a:spcAft>
              <a:buClr>
                <a:srgbClr val="000000"/>
              </a:buClr>
              <a:buSzPts val="1100"/>
              <a:buFont typeface="Arial"/>
              <a:buChar char="●"/>
            </a:pPr>
            <a:r>
              <a:rPr lang="en"/>
              <a:t>Survey asked about their frequency of alcohol consumption and their interest in a potential drink-making appliance</a:t>
            </a:r>
            <a:endParaRPr/>
          </a:p>
          <a:p>
            <a:pPr indent="-298450" lvl="0" marL="457200" rtl="0" algn="l">
              <a:spcBef>
                <a:spcPts val="0"/>
              </a:spcBef>
              <a:spcAft>
                <a:spcPts val="0"/>
              </a:spcAft>
              <a:buClr>
                <a:srgbClr val="000000"/>
              </a:buClr>
              <a:buSzPts val="1100"/>
              <a:buFont typeface="Arial"/>
              <a:buChar char="●"/>
            </a:pPr>
            <a:r>
              <a:rPr lang="en"/>
              <a:t>The target market can be divided into 6 groups. The three most important represent 44% of the households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Target Customer Profiles</a:t>
            </a:r>
            <a:endParaRPr/>
          </a:p>
          <a:p>
            <a:pPr indent="-298450" lvl="0" marL="457200" rtl="0" algn="l">
              <a:lnSpc>
                <a:spcPct val="115000"/>
              </a:lnSpc>
              <a:spcBef>
                <a:spcPts val="0"/>
              </a:spcBef>
              <a:spcAft>
                <a:spcPts val="0"/>
              </a:spcAft>
              <a:buClr>
                <a:srgbClr val="000000"/>
              </a:buClr>
              <a:buSzPts val="1100"/>
              <a:buFont typeface="Arial"/>
              <a:buChar char="●"/>
            </a:pPr>
            <a:r>
              <a:rPr b="1" lang="en"/>
              <a:t>Young people that drink and host frequently (21%)</a:t>
            </a:r>
            <a:endParaRPr b="1"/>
          </a:p>
          <a:p>
            <a:pPr indent="-298450" lvl="0" marL="457200" rtl="0" algn="l">
              <a:lnSpc>
                <a:spcPct val="115000"/>
              </a:lnSpc>
              <a:spcBef>
                <a:spcPts val="0"/>
              </a:spcBef>
              <a:spcAft>
                <a:spcPts val="0"/>
              </a:spcAft>
              <a:buClr>
                <a:srgbClr val="000000"/>
              </a:buClr>
              <a:buSzPts val="1100"/>
              <a:buFont typeface="Arial"/>
              <a:buChar char="●"/>
            </a:pPr>
            <a:r>
              <a:rPr b="1" lang="en"/>
              <a:t>Older people that drink and host frequently (13%)</a:t>
            </a:r>
            <a:endParaRPr b="1"/>
          </a:p>
          <a:p>
            <a:pPr indent="-298450" lvl="0" marL="457200" rtl="0" algn="l">
              <a:lnSpc>
                <a:spcPct val="115000"/>
              </a:lnSpc>
              <a:spcBef>
                <a:spcPts val="0"/>
              </a:spcBef>
              <a:spcAft>
                <a:spcPts val="0"/>
              </a:spcAft>
              <a:buClr>
                <a:srgbClr val="000000"/>
              </a:buClr>
              <a:buSzPts val="1100"/>
              <a:buFont typeface="Arial"/>
              <a:buChar char="●"/>
            </a:pPr>
            <a:r>
              <a:rPr b="1" lang="en"/>
              <a:t>Middle-aged people that concerned about alcohol quality (10%)</a:t>
            </a:r>
            <a:endParaRPr b="1"/>
          </a:p>
          <a:p>
            <a:pPr indent="-298450" lvl="0" marL="457200" rtl="0" algn="l">
              <a:lnSpc>
                <a:spcPct val="115000"/>
              </a:lnSpc>
              <a:spcBef>
                <a:spcPts val="0"/>
              </a:spcBef>
              <a:spcAft>
                <a:spcPts val="0"/>
              </a:spcAft>
              <a:buClr>
                <a:srgbClr val="000000"/>
              </a:buClr>
              <a:buSzPts val="1100"/>
              <a:buFont typeface="Arial"/>
              <a:buChar char="●"/>
            </a:pPr>
            <a:r>
              <a:rPr lang="en"/>
              <a:t>People that rarely host at home but would use a machine for cocktails on special occasions (12%)</a:t>
            </a:r>
            <a:endParaRPr/>
          </a:p>
          <a:p>
            <a:pPr indent="-298450" lvl="0" marL="457200" rtl="0" algn="l">
              <a:lnSpc>
                <a:spcPct val="115000"/>
              </a:lnSpc>
              <a:spcBef>
                <a:spcPts val="0"/>
              </a:spcBef>
              <a:spcAft>
                <a:spcPts val="0"/>
              </a:spcAft>
              <a:buClr>
                <a:srgbClr val="000000"/>
              </a:buClr>
              <a:buSzPts val="1100"/>
              <a:buFont typeface="Arial"/>
              <a:buChar char="●"/>
            </a:pPr>
            <a:r>
              <a:rPr lang="en"/>
              <a:t>Social infrequent spirit drinkers (17%)</a:t>
            </a:r>
            <a:endParaRPr/>
          </a:p>
          <a:p>
            <a:pPr indent="-298450" lvl="0" marL="457200" rtl="0" algn="l">
              <a:lnSpc>
                <a:spcPct val="115000"/>
              </a:lnSpc>
              <a:spcBef>
                <a:spcPts val="0"/>
              </a:spcBef>
              <a:spcAft>
                <a:spcPts val="0"/>
              </a:spcAft>
              <a:buClr>
                <a:srgbClr val="000000"/>
              </a:buClr>
              <a:buSzPts val="1100"/>
              <a:buFont typeface="Arial"/>
              <a:buChar char="●"/>
            </a:pPr>
            <a:r>
              <a:rPr lang="en"/>
              <a:t>Non-social infrequent drinkers (27%)</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2a808edf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2a808edf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target market can be categorized into 6 different categories. Of these, the 3 largest customers are: weekly young drinkers; weekly old drinkers; monthly drinkers/hosts</a:t>
            </a:r>
            <a:endParaRPr>
              <a:solidFill>
                <a:schemeClr val="dk1"/>
              </a:solidFill>
            </a:endParaRPr>
          </a:p>
          <a:p>
            <a:pPr indent="0" lvl="0" marL="0" rtl="0" algn="l">
              <a:spcBef>
                <a:spcPts val="0"/>
              </a:spcBef>
              <a:spcAft>
                <a:spcPts val="0"/>
              </a:spcAft>
              <a:buNone/>
            </a:pPr>
            <a:r>
              <a:rPr lang="en">
                <a:solidFill>
                  <a:schemeClr val="dk1"/>
                </a:solidFill>
              </a:rPr>
              <a:t>For each of these groups, Drinkworks presented a different solution.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Based on the target customer profiles given by the online survey, we can easily identify some variables of segmentation:</a:t>
            </a:r>
            <a:endParaRPr>
              <a:solidFill>
                <a:schemeClr val="dk1"/>
              </a:solidFill>
            </a:endParaRPr>
          </a:p>
          <a:p>
            <a:pPr indent="0" lvl="0" marL="0" rtl="0" algn="l">
              <a:spcBef>
                <a:spcPts val="0"/>
              </a:spcBef>
              <a:spcAft>
                <a:spcPts val="0"/>
              </a:spcAft>
              <a:buNone/>
            </a:pPr>
            <a:r>
              <a:rPr lang="en">
                <a:solidFill>
                  <a:schemeClr val="dk1"/>
                </a:solidFill>
              </a:rPr>
              <a:t>(1st part of the slide)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With this, we can match the target market segments that Drinkworks should focus on, which are also the 3 groups with a higher percentage that would invest in a product priced at $199 and pods priced at $4.</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(2nd part of the slide)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summary: Drinkworks aims to create an </a:t>
            </a:r>
            <a:r>
              <a:rPr b="1" lang="en">
                <a:solidFill>
                  <a:schemeClr val="dk1"/>
                </a:solidFill>
              </a:rPr>
              <a:t>affordable, high-quality solution for beverages</a:t>
            </a:r>
            <a:r>
              <a:rPr lang="en">
                <a:solidFill>
                  <a:schemeClr val="dk1"/>
                </a:solidFill>
              </a:rPr>
              <a:t>, that can be prepared in a </a:t>
            </a:r>
            <a:r>
              <a:rPr b="1" lang="en">
                <a:solidFill>
                  <a:schemeClr val="dk1"/>
                </a:solidFill>
              </a:rPr>
              <a:t>convenient way</a:t>
            </a:r>
            <a:r>
              <a:rPr lang="en">
                <a:solidFill>
                  <a:schemeClr val="dk1"/>
                </a:solidFill>
              </a:rPr>
              <a:t>, and a large number of different ways, incentivizing to </a:t>
            </a:r>
            <a:r>
              <a:rPr b="1" lang="en">
                <a:solidFill>
                  <a:schemeClr val="dk1"/>
                </a:solidFill>
              </a:rPr>
              <a:t>mix different products</a:t>
            </a:r>
            <a:r>
              <a:rPr lang="en">
                <a:solidFill>
                  <a:schemeClr val="dk1"/>
                </a:solidFill>
              </a:rPr>
              <a:t>.</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2c1d3a9be4_5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2c1d3a9be4_5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that, they made some studies and analyses:</a:t>
            </a:r>
            <a:endParaRPr>
              <a:solidFill>
                <a:schemeClr val="dk1"/>
              </a:solidFill>
            </a:endParaRPr>
          </a:p>
          <a:p>
            <a:pPr indent="-298450" lvl="0" marL="457200" rtl="0" algn="l">
              <a:spcBef>
                <a:spcPts val="0"/>
              </a:spcBef>
              <a:spcAft>
                <a:spcPts val="0"/>
              </a:spcAft>
              <a:buClr>
                <a:schemeClr val="dk1"/>
              </a:buClr>
              <a:buSzPts val="1100"/>
              <a:buFont typeface="Arial"/>
              <a:buChar char="●"/>
            </a:pPr>
            <a:r>
              <a:rPr lang="en">
                <a:solidFill>
                  <a:schemeClr val="dk1"/>
                </a:solidFill>
              </a:rPr>
              <a:t>An online survey in 2017</a:t>
            </a:r>
            <a:endParaRPr>
              <a:solidFill>
                <a:schemeClr val="dk1"/>
              </a:solidFill>
            </a:endParaRPr>
          </a:p>
          <a:p>
            <a:pPr indent="-298450" lvl="0" marL="457200" rtl="0" algn="l">
              <a:spcBef>
                <a:spcPts val="0"/>
              </a:spcBef>
              <a:spcAft>
                <a:spcPts val="0"/>
              </a:spcAft>
              <a:buClr>
                <a:schemeClr val="dk1"/>
              </a:buClr>
              <a:buSzPts val="1100"/>
              <a:buFont typeface="Arial"/>
              <a:buChar char="●"/>
            </a:pPr>
            <a:r>
              <a:rPr lang="en">
                <a:solidFill>
                  <a:schemeClr val="dk1"/>
                </a:solidFill>
              </a:rPr>
              <a:t>Approximately 1800 individuals between 25 and 64 who had consumed alcohol in the last four weeks (59% of US households)</a:t>
            </a:r>
            <a:endParaRPr>
              <a:solidFill>
                <a:schemeClr val="dk1"/>
              </a:solidFill>
            </a:endParaRPr>
          </a:p>
          <a:p>
            <a:pPr indent="-298450" lvl="0" marL="457200" rtl="0" algn="l">
              <a:spcBef>
                <a:spcPts val="0"/>
              </a:spcBef>
              <a:spcAft>
                <a:spcPts val="0"/>
              </a:spcAft>
              <a:buClr>
                <a:schemeClr val="dk1"/>
              </a:buClr>
              <a:buSzPts val="1100"/>
              <a:buFont typeface="Arial"/>
              <a:buChar char="●"/>
            </a:pPr>
            <a:r>
              <a:rPr lang="en">
                <a:solidFill>
                  <a:schemeClr val="dk1"/>
                </a:solidFill>
              </a:rPr>
              <a:t>Survey asked about their frequency of alcohol consumption and their interest in a potential drink-making appliance</a:t>
            </a:r>
            <a:endParaRPr>
              <a:solidFill>
                <a:schemeClr val="dk1"/>
              </a:solidFill>
            </a:endParaRPr>
          </a:p>
          <a:p>
            <a:pPr indent="-298450" lvl="0" marL="457200" rtl="0" algn="l">
              <a:spcBef>
                <a:spcPts val="0"/>
              </a:spcBef>
              <a:spcAft>
                <a:spcPts val="0"/>
              </a:spcAft>
              <a:buClr>
                <a:schemeClr val="dk1"/>
              </a:buClr>
              <a:buSzPts val="1100"/>
              <a:buFont typeface="Arial"/>
              <a:buChar char="●"/>
            </a:pPr>
            <a:r>
              <a:rPr lang="en">
                <a:solidFill>
                  <a:schemeClr val="dk1"/>
                </a:solidFill>
              </a:rPr>
              <a:t>The target market can be divided into 6 groups. The three most important represent 44% of the households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59% of households in the US consumed alcohol at least once, in the last month. Of these, 44% belong to the three groups with the largest intention to purchase a product. Thus, the size of the most important market segment is 85 530 000 (329500000*0,44*0,59), corresponding to 26.0%.</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Weekly Younger Drinkers and Hosts: 40 279 890</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Weekly Older Drinkers and Hosts: 24 935 170</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Monthly Drinkers and Hosts: 19 180 900</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rgbClr val="FEFEFF"/>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833000" y="1050513"/>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54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1" name="Google Shape;11;p2"/>
          <p:cNvSpPr txBox="1"/>
          <p:nvPr>
            <p:ph idx="1" type="subTitle"/>
          </p:nvPr>
        </p:nvSpPr>
        <p:spPr>
          <a:xfrm>
            <a:off x="833000" y="3299563"/>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rgbClr val="FEFEFF"/>
        </a:solidFill>
      </p:bgPr>
    </p:bg>
    <p:spTree>
      <p:nvGrpSpPr>
        <p:cNvPr id="73" name="Shape 73"/>
        <p:cNvGrpSpPr/>
        <p:nvPr/>
      </p:nvGrpSpPr>
      <p:grpSpPr>
        <a:xfrm>
          <a:off x="0" y="0"/>
          <a:ext cx="0" cy="0"/>
          <a:chOff x="0" y="0"/>
          <a:chExt cx="0" cy="0"/>
        </a:xfrm>
      </p:grpSpPr>
      <p:sp>
        <p:nvSpPr>
          <p:cNvPr id="74" name="Google Shape;74;p11"/>
          <p:cNvSpPr txBox="1"/>
          <p:nvPr>
            <p:ph type="ctrTitle"/>
          </p:nvPr>
        </p:nvSpPr>
        <p:spPr>
          <a:xfrm>
            <a:off x="5641825" y="1658275"/>
            <a:ext cx="26556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36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grpSp>
        <p:nvGrpSpPr>
          <p:cNvPr id="75" name="Google Shape;75;p11"/>
          <p:cNvGrpSpPr/>
          <p:nvPr/>
        </p:nvGrpSpPr>
        <p:grpSpPr>
          <a:xfrm>
            <a:off x="429933" y="1083300"/>
            <a:ext cx="4465655" cy="3077191"/>
            <a:chOff x="1211784" y="1483576"/>
            <a:chExt cx="6753864" cy="2714769"/>
          </a:xfrm>
        </p:grpSpPr>
        <p:sp>
          <p:nvSpPr>
            <p:cNvPr id="76" name="Google Shape;76;p11"/>
            <p:cNvSpPr/>
            <p:nvPr/>
          </p:nvSpPr>
          <p:spPr>
            <a:xfrm>
              <a:off x="1211784" y="1575146"/>
              <a:ext cx="6648000" cy="26232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a:off x="1317648" y="1483576"/>
              <a:ext cx="6648000" cy="26232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rgbClr val="FEFEFF"/>
        </a:solidFill>
      </p:bgPr>
    </p:bg>
    <p:spTree>
      <p:nvGrpSpPr>
        <p:cNvPr id="79" name="Shape 79"/>
        <p:cNvGrpSpPr/>
        <p:nvPr/>
      </p:nvGrpSpPr>
      <p:grpSpPr>
        <a:xfrm>
          <a:off x="0" y="0"/>
          <a:ext cx="0" cy="0"/>
          <a:chOff x="0" y="0"/>
          <a:chExt cx="0" cy="0"/>
        </a:xfrm>
      </p:grpSpPr>
      <p:sp>
        <p:nvSpPr>
          <p:cNvPr id="80" name="Google Shape;80;p12"/>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2"/>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2"/>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83" name="Google Shape;8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rgbClr val="FEFEFF"/>
        </a:solidFill>
      </p:bgPr>
    </p:bg>
    <p:spTree>
      <p:nvGrpSpPr>
        <p:cNvPr id="84" name="Shape 84"/>
        <p:cNvGrpSpPr/>
        <p:nvPr/>
      </p:nvGrpSpPr>
      <p:grpSpPr>
        <a:xfrm>
          <a:off x="0" y="0"/>
          <a:ext cx="0" cy="0"/>
          <a:chOff x="0" y="0"/>
          <a:chExt cx="0" cy="0"/>
        </a:xfrm>
      </p:grpSpPr>
      <p:sp>
        <p:nvSpPr>
          <p:cNvPr id="85" name="Google Shape;85;p13"/>
          <p:cNvSpPr txBox="1"/>
          <p:nvPr>
            <p:ph idx="1" type="subTitle"/>
          </p:nvPr>
        </p:nvSpPr>
        <p:spPr>
          <a:xfrm>
            <a:off x="1551538" y="1552688"/>
            <a:ext cx="1887600" cy="43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86" name="Google Shape;86;p13"/>
          <p:cNvSpPr txBox="1"/>
          <p:nvPr>
            <p:ph hasCustomPrompt="1" type="title"/>
          </p:nvPr>
        </p:nvSpPr>
        <p:spPr>
          <a:xfrm>
            <a:off x="1317988" y="938488"/>
            <a:ext cx="2354700" cy="67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3F3F3"/>
              </a:buClr>
              <a:buSzPts val="3000"/>
              <a:buNone/>
              <a:defRPr b="0" sz="300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r>
              <a:t>xx%</a:t>
            </a:r>
          </a:p>
        </p:txBody>
      </p:sp>
      <p:sp>
        <p:nvSpPr>
          <p:cNvPr id="87" name="Google Shape;87;p13"/>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txBox="1"/>
          <p:nvPr>
            <p:ph idx="2"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90" name="Google Shape;90;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rgbClr val="FEFEFF"/>
        </a:solidFill>
      </p:bgPr>
    </p:bg>
    <p:spTree>
      <p:nvGrpSpPr>
        <p:cNvPr id="91" name="Shape 91"/>
        <p:cNvGrpSpPr/>
        <p:nvPr/>
      </p:nvGrpSpPr>
      <p:grpSpPr>
        <a:xfrm>
          <a:off x="0" y="0"/>
          <a:ext cx="0" cy="0"/>
          <a:chOff x="0" y="0"/>
          <a:chExt cx="0" cy="0"/>
        </a:xfrm>
      </p:grpSpPr>
      <p:sp>
        <p:nvSpPr>
          <p:cNvPr id="92" name="Google Shape;92;p14"/>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95" name="Google Shape;95;p14"/>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6" name="Google Shape;96;p14"/>
          <p:cNvSpPr txBox="1"/>
          <p:nvPr>
            <p:ph idx="1" type="subTitle"/>
          </p:nvPr>
        </p:nvSpPr>
        <p:spPr>
          <a:xfrm>
            <a:off x="783450"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7" name="Google Shape;97;p14"/>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8" name="Google Shape;98;p14"/>
          <p:cNvSpPr txBox="1"/>
          <p:nvPr>
            <p:ph idx="4" type="subTitle"/>
          </p:nvPr>
        </p:nvSpPr>
        <p:spPr>
          <a:xfrm>
            <a:off x="6153025"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9" name="Google Shape;99;p14"/>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00" name="Google Shape;100;p14"/>
          <p:cNvSpPr txBox="1"/>
          <p:nvPr>
            <p:ph idx="6" type="subTitle"/>
          </p:nvPr>
        </p:nvSpPr>
        <p:spPr>
          <a:xfrm>
            <a:off x="3467027"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101" name="Google Shape;101;p14"/>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02" name="Google Shape;102;p14"/>
          <p:cNvSpPr txBox="1"/>
          <p:nvPr>
            <p:ph idx="8" type="subTitle"/>
          </p:nvPr>
        </p:nvSpPr>
        <p:spPr>
          <a:xfrm>
            <a:off x="3467027"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103" name="Google Shape;103;p14"/>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04" name="Google Shape;104;p14"/>
          <p:cNvSpPr txBox="1"/>
          <p:nvPr>
            <p:ph idx="13" type="subTitle"/>
          </p:nvPr>
        </p:nvSpPr>
        <p:spPr>
          <a:xfrm>
            <a:off x="78292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105" name="Google Shape;105;p14"/>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06" name="Google Shape;106;p14"/>
          <p:cNvSpPr txBox="1"/>
          <p:nvPr>
            <p:ph idx="15" type="subTitle"/>
          </p:nvPr>
        </p:nvSpPr>
        <p:spPr>
          <a:xfrm>
            <a:off x="615227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107" name="Google Shape;10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rgbClr val="FEFEFF"/>
        </a:solidFill>
      </p:bgPr>
    </p:bg>
    <p:spTree>
      <p:nvGrpSpPr>
        <p:cNvPr id="108" name="Shape 108"/>
        <p:cNvGrpSpPr/>
        <p:nvPr/>
      </p:nvGrpSpPr>
      <p:grpSpPr>
        <a:xfrm>
          <a:off x="0" y="0"/>
          <a:ext cx="0" cy="0"/>
          <a:chOff x="0" y="0"/>
          <a:chExt cx="0" cy="0"/>
        </a:xfrm>
      </p:grpSpPr>
      <p:sp>
        <p:nvSpPr>
          <p:cNvPr id="109" name="Google Shape;109;p15"/>
          <p:cNvSpPr txBox="1"/>
          <p:nvPr>
            <p:ph type="ctrTitle"/>
          </p:nvPr>
        </p:nvSpPr>
        <p:spPr>
          <a:xfrm>
            <a:off x="11029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10" name="Google Shape;110;p15"/>
          <p:cNvSpPr txBox="1"/>
          <p:nvPr>
            <p:ph idx="1" type="subTitle"/>
          </p:nvPr>
        </p:nvSpPr>
        <p:spPr>
          <a:xfrm>
            <a:off x="8922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11" name="Google Shape;111;p15"/>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txBox="1"/>
          <p:nvPr>
            <p:ph idx="2" type="ctrTitle"/>
          </p:nvPr>
        </p:nvSpPr>
        <p:spPr>
          <a:xfrm>
            <a:off x="3836012"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14" name="Google Shape;114;p15"/>
          <p:cNvSpPr txBox="1"/>
          <p:nvPr>
            <p:ph idx="3" type="subTitle"/>
          </p:nvPr>
        </p:nvSpPr>
        <p:spPr>
          <a:xfrm>
            <a:off x="36253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15" name="Google Shape;115;p15"/>
          <p:cNvSpPr txBox="1"/>
          <p:nvPr>
            <p:ph idx="4" type="ctrTitle"/>
          </p:nvPr>
        </p:nvSpPr>
        <p:spPr>
          <a:xfrm>
            <a:off x="65690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16" name="Google Shape;116;p15"/>
          <p:cNvSpPr txBox="1"/>
          <p:nvPr>
            <p:ph idx="5" type="subTitle"/>
          </p:nvPr>
        </p:nvSpPr>
        <p:spPr>
          <a:xfrm>
            <a:off x="63584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17" name="Google Shape;117;p15"/>
          <p:cNvSpPr txBox="1"/>
          <p:nvPr>
            <p:ph idx="6"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118" name="Google Shape;118;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rgbClr val="FEFEFF"/>
        </a:solidFill>
      </p:bgPr>
    </p:bg>
    <p:spTree>
      <p:nvGrpSpPr>
        <p:cNvPr id="119" name="Shape 119"/>
        <p:cNvGrpSpPr/>
        <p:nvPr/>
      </p:nvGrpSpPr>
      <p:grpSpPr>
        <a:xfrm>
          <a:off x="0" y="0"/>
          <a:ext cx="0" cy="0"/>
          <a:chOff x="0" y="0"/>
          <a:chExt cx="0" cy="0"/>
        </a:xfrm>
      </p:grpSpPr>
      <p:sp>
        <p:nvSpPr>
          <p:cNvPr id="120" name="Google Shape;120;p16"/>
          <p:cNvSpPr txBox="1"/>
          <p:nvPr>
            <p:ph idx="1" type="subTitle"/>
          </p:nvPr>
        </p:nvSpPr>
        <p:spPr>
          <a:xfrm>
            <a:off x="1773600" y="1638000"/>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21" name="Google Shape;121;p16"/>
          <p:cNvSpPr txBox="1"/>
          <p:nvPr>
            <p:ph idx="2" type="subTitle"/>
          </p:nvPr>
        </p:nvSpPr>
        <p:spPr>
          <a:xfrm>
            <a:off x="1773600" y="2833794"/>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22" name="Google Shape;122;p16"/>
          <p:cNvSpPr txBox="1"/>
          <p:nvPr>
            <p:ph idx="3" type="subTitle"/>
          </p:nvPr>
        </p:nvSpPr>
        <p:spPr>
          <a:xfrm>
            <a:off x="1773600" y="4045475"/>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23" name="Google Shape;123;p16"/>
          <p:cNvSpPr txBox="1"/>
          <p:nvPr>
            <p:ph hasCustomPrompt="1" type="title"/>
          </p:nvPr>
        </p:nvSpPr>
        <p:spPr>
          <a:xfrm>
            <a:off x="2808900" y="940200"/>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24" name="Google Shape;124;p16"/>
          <p:cNvSpPr txBox="1"/>
          <p:nvPr>
            <p:ph hasCustomPrompt="1" idx="4" type="title"/>
          </p:nvPr>
        </p:nvSpPr>
        <p:spPr>
          <a:xfrm>
            <a:off x="2808900" y="2151874"/>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25" name="Google Shape;125;p16"/>
          <p:cNvSpPr txBox="1"/>
          <p:nvPr>
            <p:ph hasCustomPrompt="1" idx="5" type="title"/>
          </p:nvPr>
        </p:nvSpPr>
        <p:spPr>
          <a:xfrm>
            <a:off x="2808900" y="3347675"/>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26" name="Google Shape;126;p16"/>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txBox="1"/>
          <p:nvPr>
            <p:ph idx="6"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129" name="Google Shape;129;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rgbClr val="FEFEFF"/>
        </a:solidFill>
      </p:bgPr>
    </p:bg>
    <p:spTree>
      <p:nvGrpSpPr>
        <p:cNvPr id="130" name="Shape 130"/>
        <p:cNvGrpSpPr/>
        <p:nvPr/>
      </p:nvGrpSpPr>
      <p:grpSpPr>
        <a:xfrm>
          <a:off x="0" y="0"/>
          <a:ext cx="0" cy="0"/>
          <a:chOff x="0" y="0"/>
          <a:chExt cx="0" cy="0"/>
        </a:xfrm>
      </p:grpSpPr>
      <p:sp>
        <p:nvSpPr>
          <p:cNvPr id="131" name="Google Shape;131;p17"/>
          <p:cNvSpPr txBox="1"/>
          <p:nvPr>
            <p:ph type="ctrTitle"/>
          </p:nvPr>
        </p:nvSpPr>
        <p:spPr>
          <a:xfrm>
            <a:off x="2302800" y="1658275"/>
            <a:ext cx="4538400" cy="1827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0" sz="4800">
                <a:solidFill>
                  <a:srgbClr val="F3F3F3"/>
                </a:solidFill>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
        <p:nvSpPr>
          <p:cNvPr id="132" name="Google Shape;132;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rgbClr val="FEFEFF"/>
        </a:solidFill>
      </p:bgPr>
    </p:bg>
    <p:spTree>
      <p:nvGrpSpPr>
        <p:cNvPr id="133" name="Shape 133"/>
        <p:cNvGrpSpPr/>
        <p:nvPr/>
      </p:nvGrpSpPr>
      <p:grpSpPr>
        <a:xfrm>
          <a:off x="0" y="0"/>
          <a:ext cx="0" cy="0"/>
          <a:chOff x="0" y="0"/>
          <a:chExt cx="0" cy="0"/>
        </a:xfrm>
      </p:grpSpPr>
      <p:sp>
        <p:nvSpPr>
          <p:cNvPr id="134" name="Google Shape;134;p18"/>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35" name="Google Shape;135;p18"/>
          <p:cNvSpPr txBox="1"/>
          <p:nvPr>
            <p:ph idx="1" type="subTitle"/>
          </p:nvPr>
        </p:nvSpPr>
        <p:spPr>
          <a:xfrm>
            <a:off x="3553122" y="344947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36" name="Google Shape;136;p18"/>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37" name="Google Shape;137;p18"/>
          <p:cNvSpPr txBox="1"/>
          <p:nvPr>
            <p:ph idx="3" type="subTitle"/>
          </p:nvPr>
        </p:nvSpPr>
        <p:spPr>
          <a:xfrm>
            <a:off x="6849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38" name="Google Shape;138;p18"/>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39" name="Google Shape;139;p18"/>
          <p:cNvSpPr txBox="1"/>
          <p:nvPr>
            <p:ph idx="5" type="subTitle"/>
          </p:nvPr>
        </p:nvSpPr>
        <p:spPr>
          <a:xfrm>
            <a:off x="63644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40" name="Google Shape;140;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rgbClr val="FEFEFF"/>
        </a:solidFill>
      </p:bgPr>
    </p:bg>
    <p:spTree>
      <p:nvGrpSpPr>
        <p:cNvPr id="141" name="Shape 141"/>
        <p:cNvGrpSpPr/>
        <p:nvPr/>
      </p:nvGrpSpPr>
      <p:grpSpPr>
        <a:xfrm>
          <a:off x="0" y="0"/>
          <a:ext cx="0" cy="0"/>
          <a:chOff x="0" y="0"/>
          <a:chExt cx="0" cy="0"/>
        </a:xfrm>
      </p:grpSpPr>
      <p:sp>
        <p:nvSpPr>
          <p:cNvPr id="142" name="Google Shape;142;p19"/>
          <p:cNvSpPr/>
          <p:nvPr/>
        </p:nvSpPr>
        <p:spPr>
          <a:xfrm>
            <a:off x="418800" y="612272"/>
            <a:ext cx="3278700" cy="4082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516007" y="504847"/>
            <a:ext cx="3278700" cy="4082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900">
                <a:solidFill>
                  <a:schemeClr val="accent3"/>
                </a:solidFill>
                <a:latin typeface="Anaheim"/>
                <a:ea typeface="Anaheim"/>
                <a:cs typeface="Anaheim"/>
                <a:sym typeface="Anaheim"/>
              </a:rPr>
              <a:t>CREDITS</a:t>
            </a:r>
            <a:r>
              <a:rPr lang="en" sz="900">
                <a:solidFill>
                  <a:schemeClr val="accent3"/>
                </a:solidFill>
                <a:latin typeface="Anaheim"/>
                <a:ea typeface="Anaheim"/>
                <a:cs typeface="Anaheim"/>
                <a:sym typeface="Anaheim"/>
              </a:rPr>
              <a:t>: This presentation template was created by </a:t>
            </a:r>
            <a:r>
              <a:rPr b="1" lang="en" sz="900">
                <a:solidFill>
                  <a:schemeClr val="accent3"/>
                </a:solidFill>
                <a:uFill>
                  <a:noFill/>
                </a:uFill>
                <a:latin typeface="Anaheim"/>
                <a:ea typeface="Anaheim"/>
                <a:cs typeface="Anaheim"/>
                <a:sym typeface="Anaheim"/>
                <a:hlinkClick r:id="rId2">
                  <a:extLst>
                    <a:ext uri="{A12FA001-AC4F-418D-AE19-62706E023703}">
                      <ahyp:hlinkClr val="tx"/>
                    </a:ext>
                  </a:extLst>
                </a:hlinkClick>
              </a:rPr>
              <a:t>Slidesgo</a:t>
            </a:r>
            <a:r>
              <a:rPr lang="en" sz="900">
                <a:solidFill>
                  <a:schemeClr val="accent3"/>
                </a:solidFill>
                <a:latin typeface="Anaheim"/>
                <a:ea typeface="Anaheim"/>
                <a:cs typeface="Anaheim"/>
                <a:sym typeface="Anaheim"/>
              </a:rPr>
              <a:t>, including icons by </a:t>
            </a:r>
            <a:r>
              <a:rPr b="1" lang="en" sz="900">
                <a:solidFill>
                  <a:schemeClr val="accent3"/>
                </a:solidFill>
                <a:uFill>
                  <a:noFill/>
                </a:uFill>
                <a:latin typeface="Anaheim"/>
                <a:ea typeface="Anaheim"/>
                <a:cs typeface="Anaheim"/>
                <a:sym typeface="Anaheim"/>
                <a:hlinkClick r:id="rId3">
                  <a:extLst>
                    <a:ext uri="{A12FA001-AC4F-418D-AE19-62706E023703}">
                      <ahyp:hlinkClr val="tx"/>
                    </a:ext>
                  </a:extLst>
                </a:hlinkClick>
              </a:rPr>
              <a:t>Flaticon</a:t>
            </a:r>
            <a:r>
              <a:rPr lang="en" sz="900">
                <a:solidFill>
                  <a:schemeClr val="accent3"/>
                </a:solidFill>
                <a:latin typeface="Anaheim"/>
                <a:ea typeface="Anaheim"/>
                <a:cs typeface="Anaheim"/>
                <a:sym typeface="Anaheim"/>
              </a:rPr>
              <a:t>, and infographics &amp; images by </a:t>
            </a:r>
            <a:r>
              <a:rPr b="1" lang="en" sz="900">
                <a:solidFill>
                  <a:schemeClr val="accent3"/>
                </a:solidFill>
                <a:uFill>
                  <a:noFill/>
                </a:uFill>
                <a:latin typeface="Anaheim"/>
                <a:ea typeface="Anaheim"/>
                <a:cs typeface="Anaheim"/>
                <a:sym typeface="Anaheim"/>
                <a:hlinkClick r:id="rId4">
                  <a:extLst>
                    <a:ext uri="{A12FA001-AC4F-418D-AE19-62706E023703}">
                      <ahyp:hlinkClr val="tx"/>
                    </a:ext>
                  </a:extLst>
                </a:hlinkClick>
              </a:rPr>
              <a:t>Freepik</a:t>
            </a:r>
            <a:r>
              <a:rPr b="1" lang="en" sz="900">
                <a:solidFill>
                  <a:schemeClr val="accent3"/>
                </a:solidFill>
                <a:latin typeface="Anaheim"/>
                <a:ea typeface="Anaheim"/>
                <a:cs typeface="Anaheim"/>
                <a:sym typeface="Anaheim"/>
              </a:rPr>
              <a:t> </a:t>
            </a:r>
            <a:r>
              <a:rPr lang="en" sz="900">
                <a:solidFill>
                  <a:schemeClr val="accent3"/>
                </a:solidFill>
                <a:latin typeface="Anaheim"/>
                <a:ea typeface="Anaheim"/>
                <a:cs typeface="Anaheim"/>
                <a:sym typeface="Anaheim"/>
              </a:rPr>
              <a:t>and illustrations by</a:t>
            </a:r>
            <a:r>
              <a:rPr b="1" lang="en" sz="900">
                <a:solidFill>
                  <a:schemeClr val="accent3"/>
                </a:solidFill>
                <a:latin typeface="Anaheim"/>
                <a:ea typeface="Anaheim"/>
                <a:cs typeface="Anaheim"/>
                <a:sym typeface="Anaheim"/>
              </a:rPr>
              <a:t> </a:t>
            </a:r>
            <a:r>
              <a:rPr b="1" lang="en" sz="900">
                <a:solidFill>
                  <a:schemeClr val="hlink"/>
                </a:solidFill>
                <a:uFill>
                  <a:noFill/>
                </a:uFill>
                <a:latin typeface="Anaheim"/>
                <a:ea typeface="Anaheim"/>
                <a:cs typeface="Anaheim"/>
                <a:sym typeface="Anaheim"/>
                <a:hlinkClick r:id="rId5"/>
              </a:rPr>
              <a:t>Storyset</a:t>
            </a:r>
            <a:endParaRPr b="1" sz="700">
              <a:solidFill>
                <a:srgbClr val="434343"/>
              </a:solidFill>
              <a:latin typeface="Anaheim"/>
              <a:ea typeface="Anaheim"/>
              <a:cs typeface="Anaheim"/>
              <a:sym typeface="Anaheim"/>
            </a:endParaRPr>
          </a:p>
        </p:txBody>
      </p:sp>
      <p:sp>
        <p:nvSpPr>
          <p:cNvPr id="145" name="Google Shape;145;p19"/>
          <p:cNvSpPr txBox="1"/>
          <p:nvPr>
            <p:ph type="ctrTitle"/>
          </p:nvPr>
        </p:nvSpPr>
        <p:spPr>
          <a:xfrm>
            <a:off x="833911" y="-301775"/>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60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46" name="Google Shape;146;p19"/>
          <p:cNvSpPr txBox="1"/>
          <p:nvPr>
            <p:ph idx="1" type="subTitle"/>
          </p:nvPr>
        </p:nvSpPr>
        <p:spPr>
          <a:xfrm>
            <a:off x="833911" y="1947275"/>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147" name="Google Shape;147;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rgbClr val="FEFEFF"/>
        </a:solidFill>
      </p:bgPr>
    </p:bg>
    <p:spTree>
      <p:nvGrpSpPr>
        <p:cNvPr id="148" name="Shape 148"/>
        <p:cNvGrpSpPr/>
        <p:nvPr/>
      </p:nvGrpSpPr>
      <p:grpSpPr>
        <a:xfrm>
          <a:off x="0" y="0"/>
          <a:ext cx="0" cy="0"/>
          <a:chOff x="0" y="0"/>
          <a:chExt cx="0" cy="0"/>
        </a:xfrm>
      </p:grpSpPr>
      <p:sp>
        <p:nvSpPr>
          <p:cNvPr id="149" name="Google Shape;149;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rgbClr val="FEFEFF"/>
        </a:solidFill>
      </p:bgPr>
    </p:bg>
    <p:spTree>
      <p:nvGrpSpPr>
        <p:cNvPr id="13" name="Shape 13"/>
        <p:cNvGrpSpPr/>
        <p:nvPr/>
      </p:nvGrpSpPr>
      <p:grpSpPr>
        <a:xfrm>
          <a:off x="0" y="0"/>
          <a:ext cx="0" cy="0"/>
          <a:chOff x="0" y="0"/>
          <a:chExt cx="0" cy="0"/>
        </a:xfrm>
      </p:grpSpPr>
      <p:sp>
        <p:nvSpPr>
          <p:cNvPr id="14" name="Google Shape;14;p3"/>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idx="1" type="subTitle"/>
          </p:nvPr>
        </p:nvSpPr>
        <p:spPr>
          <a:xfrm flipH="1">
            <a:off x="889350" y="1030050"/>
            <a:ext cx="7409100" cy="28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17" name="Google Shape;17;p3"/>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18" name="Google Shape;18;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EFEFF"/>
        </a:solidFill>
      </p:bgPr>
    </p:bg>
    <p:spTree>
      <p:nvGrpSpPr>
        <p:cNvPr id="150" name="Shape 150"/>
        <p:cNvGrpSpPr/>
        <p:nvPr/>
      </p:nvGrpSpPr>
      <p:grpSpPr>
        <a:xfrm>
          <a:off x="0" y="0"/>
          <a:ext cx="0" cy="0"/>
          <a:chOff x="0" y="0"/>
          <a:chExt cx="0" cy="0"/>
        </a:xfrm>
      </p:grpSpPr>
      <p:sp>
        <p:nvSpPr>
          <p:cNvPr id="151" name="Google Shape;151;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8FAFB"/>
        </a:solidFill>
      </p:bgPr>
    </p:bg>
    <p:spTree>
      <p:nvGrpSpPr>
        <p:cNvPr id="156" name="Shape 156"/>
        <p:cNvGrpSpPr/>
        <p:nvPr/>
      </p:nvGrpSpPr>
      <p:grpSpPr>
        <a:xfrm>
          <a:off x="0" y="0"/>
          <a:ext cx="0" cy="0"/>
          <a:chOff x="0" y="0"/>
          <a:chExt cx="0" cy="0"/>
        </a:xfrm>
      </p:grpSpPr>
      <p:sp>
        <p:nvSpPr>
          <p:cNvPr id="157" name="Google Shape;157;p2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8" name="Google Shape;158;p2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9" name="Google Shape;15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F8FAFB"/>
        </a:solidFill>
      </p:bgPr>
    </p:bg>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2" name="Google Shape;16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8FAFB"/>
        </a:solidFill>
      </p:bgPr>
    </p:bg>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5" name="Google Shape;16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6" name="Google Shape;16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rgbClr val="F8FAFB"/>
        </a:solidFill>
      </p:bgPr>
    </p:bg>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 name="Google Shape;169;p2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70" name="Google Shape;170;p2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71" name="Google Shape;17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rgbClr val="F8FAFB"/>
        </a:solidFill>
      </p:bgPr>
    </p:bg>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4" name="Google Shape;17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rgbClr val="F8FAFB"/>
        </a:solidFill>
      </p:bgPr>
    </p:bg>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7" name="Google Shape;177;p2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78" name="Google Shape;17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F8FAFB"/>
        </a:solidFill>
      </p:bgPr>
    </p:bg>
    <p:spTree>
      <p:nvGrpSpPr>
        <p:cNvPr id="179" name="Shape 179"/>
        <p:cNvGrpSpPr/>
        <p:nvPr/>
      </p:nvGrpSpPr>
      <p:grpSpPr>
        <a:xfrm>
          <a:off x="0" y="0"/>
          <a:ext cx="0" cy="0"/>
          <a:chOff x="0" y="0"/>
          <a:chExt cx="0" cy="0"/>
        </a:xfrm>
      </p:grpSpPr>
      <p:sp>
        <p:nvSpPr>
          <p:cNvPr id="180" name="Google Shape;180;p2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81" name="Google Shape;18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rgbClr val="F8FAFB"/>
        </a:solidFill>
      </p:bgPr>
    </p:bg>
    <p:spTree>
      <p:nvGrpSpPr>
        <p:cNvPr id="182" name="Shape 182"/>
        <p:cNvGrpSpPr/>
        <p:nvPr/>
      </p:nvGrpSpPr>
      <p:grpSpPr>
        <a:xfrm>
          <a:off x="0" y="0"/>
          <a:ext cx="0" cy="0"/>
          <a:chOff x="0" y="0"/>
          <a:chExt cx="0" cy="0"/>
        </a:xfrm>
      </p:grpSpPr>
      <p:sp>
        <p:nvSpPr>
          <p:cNvPr id="183" name="Google Shape;183;p3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5" name="Google Shape;185;p3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6" name="Google Shape;186;p30"/>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87" name="Google Shape;18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rgbClr val="F8FAFB"/>
        </a:solidFill>
      </p:bgPr>
    </p:bg>
    <p:spTree>
      <p:nvGrpSpPr>
        <p:cNvPr id="188" name="Shape 188"/>
        <p:cNvGrpSpPr/>
        <p:nvPr/>
      </p:nvGrpSpPr>
      <p:grpSpPr>
        <a:xfrm>
          <a:off x="0" y="0"/>
          <a:ext cx="0" cy="0"/>
          <a:chOff x="0" y="0"/>
          <a:chExt cx="0" cy="0"/>
        </a:xfrm>
      </p:grpSpPr>
      <p:sp>
        <p:nvSpPr>
          <p:cNvPr id="189" name="Google Shape;189;p3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90" name="Google Shape;19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rgbClr val="FEFEFF"/>
        </a:solidFill>
      </p:bgPr>
    </p:bg>
    <p:spTree>
      <p:nvGrpSpPr>
        <p:cNvPr id="19" name="Shape 19"/>
        <p:cNvGrpSpPr/>
        <p:nvPr/>
      </p:nvGrpSpPr>
      <p:grpSpPr>
        <a:xfrm>
          <a:off x="0" y="0"/>
          <a:ext cx="0" cy="0"/>
          <a:chOff x="0" y="0"/>
          <a:chExt cx="0" cy="0"/>
        </a:xfrm>
      </p:grpSpPr>
      <p:sp>
        <p:nvSpPr>
          <p:cNvPr id="20" name="Google Shape;20;p4"/>
          <p:cNvSpPr txBox="1"/>
          <p:nvPr>
            <p:ph type="ctrTitle"/>
          </p:nvPr>
        </p:nvSpPr>
        <p:spPr>
          <a:xfrm>
            <a:off x="3782800" y="1657625"/>
            <a:ext cx="21273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21" name="Google Shape;21;p4"/>
          <p:cNvSpPr txBox="1"/>
          <p:nvPr>
            <p:ph idx="2" type="ctrTitle"/>
          </p:nvPr>
        </p:nvSpPr>
        <p:spPr>
          <a:xfrm>
            <a:off x="3782800" y="3482450"/>
            <a:ext cx="23094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22" name="Google Shape;22;p4"/>
          <p:cNvSpPr txBox="1"/>
          <p:nvPr>
            <p:ph idx="3" type="ctrTitle"/>
          </p:nvPr>
        </p:nvSpPr>
        <p:spPr>
          <a:xfrm>
            <a:off x="6235575" y="1657625"/>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23" name="Google Shape;23;p4"/>
          <p:cNvSpPr txBox="1"/>
          <p:nvPr>
            <p:ph idx="4" type="ctrTitle"/>
          </p:nvPr>
        </p:nvSpPr>
        <p:spPr>
          <a:xfrm>
            <a:off x="6235575" y="3482450"/>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24" name="Google Shape;24;p4"/>
          <p:cNvSpPr txBox="1"/>
          <p:nvPr>
            <p:ph idx="1" type="subTitle"/>
          </p:nvPr>
        </p:nvSpPr>
        <p:spPr>
          <a:xfrm>
            <a:off x="3782800"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p:txBody>
      </p:sp>
      <p:sp>
        <p:nvSpPr>
          <p:cNvPr id="25" name="Google Shape;25;p4"/>
          <p:cNvSpPr txBox="1"/>
          <p:nvPr>
            <p:ph idx="5" type="subTitle"/>
          </p:nvPr>
        </p:nvSpPr>
        <p:spPr>
          <a:xfrm>
            <a:off x="3782800"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26" name="Google Shape;26;p4"/>
          <p:cNvSpPr txBox="1"/>
          <p:nvPr>
            <p:ph idx="6" type="subTitle"/>
          </p:nvPr>
        </p:nvSpPr>
        <p:spPr>
          <a:xfrm>
            <a:off x="6235575"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p:txBody>
      </p:sp>
      <p:sp>
        <p:nvSpPr>
          <p:cNvPr id="27" name="Google Shape;27;p4"/>
          <p:cNvSpPr txBox="1"/>
          <p:nvPr>
            <p:ph idx="7" type="subTitle"/>
          </p:nvPr>
        </p:nvSpPr>
        <p:spPr>
          <a:xfrm>
            <a:off x="6235575"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28" name="Google Shape;28;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F8FAFB"/>
        </a:solidFill>
      </p:bgPr>
    </p:bg>
    <p:spTree>
      <p:nvGrpSpPr>
        <p:cNvPr id="191" name="Shape 191"/>
        <p:cNvGrpSpPr/>
        <p:nvPr/>
      </p:nvGrpSpPr>
      <p:grpSpPr>
        <a:xfrm>
          <a:off x="0" y="0"/>
          <a:ext cx="0" cy="0"/>
          <a:chOff x="0" y="0"/>
          <a:chExt cx="0" cy="0"/>
        </a:xfrm>
      </p:grpSpPr>
      <p:sp>
        <p:nvSpPr>
          <p:cNvPr id="192" name="Google Shape;192;p3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3" name="Google Shape;193;p32"/>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94" name="Google Shape;194;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8FAFB"/>
        </a:solidFill>
      </p:bgPr>
    </p:bg>
    <p:spTree>
      <p:nvGrpSpPr>
        <p:cNvPr id="195" name="Shape 195"/>
        <p:cNvGrpSpPr/>
        <p:nvPr/>
      </p:nvGrpSpPr>
      <p:grpSpPr>
        <a:xfrm>
          <a:off x="0" y="0"/>
          <a:ext cx="0" cy="0"/>
          <a:chOff x="0" y="0"/>
          <a:chExt cx="0" cy="0"/>
        </a:xfrm>
      </p:grpSpPr>
      <p:sp>
        <p:nvSpPr>
          <p:cNvPr id="196" name="Google Shape;196;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rgbClr val="F8FAFB"/>
        </a:solidFill>
      </p:bgPr>
    </p:bg>
    <p:spTree>
      <p:nvGrpSpPr>
        <p:cNvPr id="197" name="Shape 197"/>
        <p:cNvGrpSpPr/>
        <p:nvPr/>
      </p:nvGrpSpPr>
      <p:grpSpPr>
        <a:xfrm>
          <a:off x="0" y="0"/>
          <a:ext cx="0" cy="0"/>
          <a:chOff x="0" y="0"/>
          <a:chExt cx="0" cy="0"/>
        </a:xfrm>
      </p:grpSpPr>
      <p:sp>
        <p:nvSpPr>
          <p:cNvPr id="198" name="Google Shape;198;p34"/>
          <p:cNvSpPr txBox="1"/>
          <p:nvPr>
            <p:ph type="ctrTitle"/>
          </p:nvPr>
        </p:nvSpPr>
        <p:spPr>
          <a:xfrm>
            <a:off x="833000" y="1050513"/>
            <a:ext cx="3248400" cy="2419500"/>
          </a:xfrm>
          <a:prstGeom prst="rect">
            <a:avLst/>
          </a:prstGeom>
        </p:spPr>
        <p:txBody>
          <a:bodyPr anchorCtr="0" anchor="b" bIns="91425" lIns="91425" spcFirstLastPara="1" rIns="91425" wrap="square" tIns="91425">
            <a:normAutofit/>
          </a:bodyPr>
          <a:lstStyle>
            <a:lvl1pPr lvl="0" rtl="0">
              <a:spcBef>
                <a:spcPts val="0"/>
              </a:spcBef>
              <a:spcAft>
                <a:spcPts val="0"/>
              </a:spcAft>
              <a:buClr>
                <a:srgbClr val="FCBF4A"/>
              </a:buClr>
              <a:buSzPts val="3600"/>
              <a:buNone/>
              <a:defRPr b="0" sz="54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99" name="Google Shape;199;p34"/>
          <p:cNvSpPr txBox="1"/>
          <p:nvPr>
            <p:ph idx="1" type="subTitle"/>
          </p:nvPr>
        </p:nvSpPr>
        <p:spPr>
          <a:xfrm>
            <a:off x="833000" y="3299563"/>
            <a:ext cx="3326700" cy="321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200" name="Google Shape;200;p3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rgbClr val="F8FAFB"/>
        </a:solidFill>
      </p:bgPr>
    </p:bg>
    <p:spTree>
      <p:nvGrpSpPr>
        <p:cNvPr id="201" name="Shape 201"/>
        <p:cNvGrpSpPr/>
        <p:nvPr/>
      </p:nvGrpSpPr>
      <p:grpSpPr>
        <a:xfrm>
          <a:off x="0" y="0"/>
          <a:ext cx="0" cy="0"/>
          <a:chOff x="0" y="0"/>
          <a:chExt cx="0" cy="0"/>
        </a:xfrm>
      </p:grpSpPr>
      <p:sp>
        <p:nvSpPr>
          <p:cNvPr id="202" name="Google Shape;202;p35"/>
          <p:cNvSpPr txBox="1"/>
          <p:nvPr>
            <p:ph type="ctrTitle"/>
          </p:nvPr>
        </p:nvSpPr>
        <p:spPr>
          <a:xfrm>
            <a:off x="3782800" y="1657625"/>
            <a:ext cx="2127300" cy="320400"/>
          </a:xfrm>
          <a:prstGeom prst="rect">
            <a:avLst/>
          </a:prstGeom>
        </p:spPr>
        <p:txBody>
          <a:bodyPr anchorCtr="0" anchor="b" bIns="91425" lIns="91425" spcFirstLastPara="1" rIns="91425" wrap="square" tIns="91425">
            <a:norm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203" name="Google Shape;203;p35"/>
          <p:cNvSpPr txBox="1"/>
          <p:nvPr>
            <p:ph idx="2" type="ctrTitle"/>
          </p:nvPr>
        </p:nvSpPr>
        <p:spPr>
          <a:xfrm>
            <a:off x="3782800" y="3482450"/>
            <a:ext cx="2309400" cy="320400"/>
          </a:xfrm>
          <a:prstGeom prst="rect">
            <a:avLst/>
          </a:prstGeom>
        </p:spPr>
        <p:txBody>
          <a:bodyPr anchorCtr="0" anchor="b" bIns="91425" lIns="91425" spcFirstLastPara="1" rIns="91425" wrap="square" tIns="91425">
            <a:norm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204" name="Google Shape;204;p35"/>
          <p:cNvSpPr txBox="1"/>
          <p:nvPr>
            <p:ph idx="3" type="ctrTitle"/>
          </p:nvPr>
        </p:nvSpPr>
        <p:spPr>
          <a:xfrm>
            <a:off x="6235575" y="1657625"/>
            <a:ext cx="2253600" cy="320400"/>
          </a:xfrm>
          <a:prstGeom prst="rect">
            <a:avLst/>
          </a:prstGeom>
        </p:spPr>
        <p:txBody>
          <a:bodyPr anchorCtr="0" anchor="b" bIns="91425" lIns="91425" spcFirstLastPara="1" rIns="91425" wrap="square" tIns="91425">
            <a:norm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205" name="Google Shape;205;p35"/>
          <p:cNvSpPr txBox="1"/>
          <p:nvPr>
            <p:ph idx="4" type="ctrTitle"/>
          </p:nvPr>
        </p:nvSpPr>
        <p:spPr>
          <a:xfrm>
            <a:off x="6235575" y="3482450"/>
            <a:ext cx="2253600" cy="320400"/>
          </a:xfrm>
          <a:prstGeom prst="rect">
            <a:avLst/>
          </a:prstGeom>
        </p:spPr>
        <p:txBody>
          <a:bodyPr anchorCtr="0" anchor="b" bIns="91425" lIns="91425" spcFirstLastPara="1" rIns="91425" wrap="square" tIns="91425">
            <a:norm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206" name="Google Shape;206;p35"/>
          <p:cNvSpPr txBox="1"/>
          <p:nvPr>
            <p:ph idx="1" type="subTitle"/>
          </p:nvPr>
        </p:nvSpPr>
        <p:spPr>
          <a:xfrm>
            <a:off x="3782800" y="1837203"/>
            <a:ext cx="1899900" cy="503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p:txBody>
      </p:sp>
      <p:sp>
        <p:nvSpPr>
          <p:cNvPr id="207" name="Google Shape;207;p35"/>
          <p:cNvSpPr txBox="1"/>
          <p:nvPr>
            <p:ph idx="5" type="subTitle"/>
          </p:nvPr>
        </p:nvSpPr>
        <p:spPr>
          <a:xfrm>
            <a:off x="3782800" y="3659793"/>
            <a:ext cx="1899900" cy="503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208" name="Google Shape;208;p35"/>
          <p:cNvSpPr txBox="1"/>
          <p:nvPr>
            <p:ph idx="6" type="subTitle"/>
          </p:nvPr>
        </p:nvSpPr>
        <p:spPr>
          <a:xfrm>
            <a:off x="6235575" y="1837203"/>
            <a:ext cx="1899900" cy="503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p:txBody>
      </p:sp>
      <p:sp>
        <p:nvSpPr>
          <p:cNvPr id="209" name="Google Shape;209;p35"/>
          <p:cNvSpPr txBox="1"/>
          <p:nvPr>
            <p:ph idx="7" type="subTitle"/>
          </p:nvPr>
        </p:nvSpPr>
        <p:spPr>
          <a:xfrm>
            <a:off x="6235575" y="3659793"/>
            <a:ext cx="1899900" cy="503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210" name="Google Shape;210;p35"/>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rgbClr val="F8FAFB"/>
        </a:solidFill>
      </p:bgPr>
    </p:bg>
    <p:spTree>
      <p:nvGrpSpPr>
        <p:cNvPr id="211" name="Shape 211"/>
        <p:cNvGrpSpPr/>
        <p:nvPr/>
      </p:nvGrpSpPr>
      <p:grpSpPr>
        <a:xfrm>
          <a:off x="0" y="0"/>
          <a:ext cx="0" cy="0"/>
          <a:chOff x="0" y="0"/>
          <a:chExt cx="0" cy="0"/>
        </a:xfrm>
      </p:grpSpPr>
      <p:sp>
        <p:nvSpPr>
          <p:cNvPr id="212" name="Google Shape;212;p36"/>
          <p:cNvSpPr/>
          <p:nvPr/>
        </p:nvSpPr>
        <p:spPr>
          <a:xfrm>
            <a:off x="372925" y="617606"/>
            <a:ext cx="2491500" cy="3488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6"/>
          <p:cNvSpPr txBox="1"/>
          <p:nvPr>
            <p:ph type="ctrTitle"/>
          </p:nvPr>
        </p:nvSpPr>
        <p:spPr>
          <a:xfrm>
            <a:off x="461125" y="691325"/>
            <a:ext cx="1745100" cy="551700"/>
          </a:xfrm>
          <a:prstGeom prst="rect">
            <a:avLst/>
          </a:prstGeom>
        </p:spPr>
        <p:txBody>
          <a:bodyPr anchorCtr="0" anchor="b" bIns="91425" lIns="91425" spcFirstLastPara="1" rIns="91425" wrap="square" tIns="91425">
            <a:normAutofit/>
          </a:bodyPr>
          <a:lstStyle>
            <a:lvl1pPr lvl="0" rtl="0">
              <a:spcBef>
                <a:spcPts val="0"/>
              </a:spcBef>
              <a:spcAft>
                <a:spcPts val="0"/>
              </a:spcAft>
              <a:buClr>
                <a:srgbClr val="F3F3F3"/>
              </a:buClr>
              <a:buSzPts val="3000"/>
              <a:buNone/>
              <a:defRPr b="0" sz="360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214" name="Google Shape;214;p36"/>
          <p:cNvSpPr txBox="1"/>
          <p:nvPr>
            <p:ph idx="1" type="subTitle"/>
          </p:nvPr>
        </p:nvSpPr>
        <p:spPr>
          <a:xfrm>
            <a:off x="437475" y="1114325"/>
            <a:ext cx="2312400" cy="2397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F3F3F3"/>
              </a:buClr>
              <a:buSzPts val="1300"/>
              <a:buNone/>
              <a:defRPr sz="1700"/>
            </a:lvl1pPr>
            <a:lvl2pPr lvl="1"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215" name="Google Shape;215;p36"/>
          <p:cNvSpPr/>
          <p:nvPr/>
        </p:nvSpPr>
        <p:spPr>
          <a:xfrm>
            <a:off x="409417" y="520250"/>
            <a:ext cx="2491500" cy="3488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6"/>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1">
  <p:cSld name="CUSTOM_16_2_1">
    <p:bg>
      <p:bgPr>
        <a:solidFill>
          <a:srgbClr val="F8FAFB"/>
        </a:solidFill>
      </p:bgPr>
    </p:bg>
    <p:spTree>
      <p:nvGrpSpPr>
        <p:cNvPr id="217" name="Shape 217"/>
        <p:cNvGrpSpPr/>
        <p:nvPr/>
      </p:nvGrpSpPr>
      <p:grpSpPr>
        <a:xfrm>
          <a:off x="0" y="0"/>
          <a:ext cx="0" cy="0"/>
          <a:chOff x="0" y="0"/>
          <a:chExt cx="0" cy="0"/>
        </a:xfrm>
      </p:grpSpPr>
      <p:sp>
        <p:nvSpPr>
          <p:cNvPr id="218" name="Google Shape;218;p37"/>
          <p:cNvSpPr/>
          <p:nvPr/>
        </p:nvSpPr>
        <p:spPr>
          <a:xfrm>
            <a:off x="372925" y="617606"/>
            <a:ext cx="2491500" cy="3488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7"/>
          <p:cNvSpPr txBox="1"/>
          <p:nvPr>
            <p:ph type="ctrTitle"/>
          </p:nvPr>
        </p:nvSpPr>
        <p:spPr>
          <a:xfrm>
            <a:off x="461125" y="691325"/>
            <a:ext cx="1745100" cy="551700"/>
          </a:xfrm>
          <a:prstGeom prst="rect">
            <a:avLst/>
          </a:prstGeom>
        </p:spPr>
        <p:txBody>
          <a:bodyPr anchorCtr="0" anchor="b" bIns="91425" lIns="91425" spcFirstLastPara="1" rIns="91425" wrap="square" tIns="91425">
            <a:normAutofit/>
          </a:bodyPr>
          <a:lstStyle>
            <a:lvl1pPr lvl="0" rtl="0">
              <a:spcBef>
                <a:spcPts val="0"/>
              </a:spcBef>
              <a:spcAft>
                <a:spcPts val="0"/>
              </a:spcAft>
              <a:buClr>
                <a:srgbClr val="F3F3F3"/>
              </a:buClr>
              <a:buSzPts val="3000"/>
              <a:buNone/>
              <a:defRPr b="0" sz="360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220" name="Google Shape;220;p37"/>
          <p:cNvSpPr txBox="1"/>
          <p:nvPr>
            <p:ph idx="1" type="subTitle"/>
          </p:nvPr>
        </p:nvSpPr>
        <p:spPr>
          <a:xfrm>
            <a:off x="437475" y="1114325"/>
            <a:ext cx="2312400" cy="2397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F3F3F3"/>
              </a:buClr>
              <a:buSzPts val="1300"/>
              <a:buNone/>
              <a:defRPr sz="1700"/>
            </a:lvl1pPr>
            <a:lvl2pPr lvl="1"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221" name="Google Shape;221;p37"/>
          <p:cNvSpPr/>
          <p:nvPr/>
        </p:nvSpPr>
        <p:spPr>
          <a:xfrm>
            <a:off x="409417" y="520250"/>
            <a:ext cx="2491500" cy="3488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7"/>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rgbClr val="F8FAFB"/>
        </a:solidFill>
      </p:bgPr>
    </p:bg>
    <p:spTree>
      <p:nvGrpSpPr>
        <p:cNvPr id="223" name="Shape 223"/>
        <p:cNvGrpSpPr/>
        <p:nvPr/>
      </p:nvGrpSpPr>
      <p:grpSpPr>
        <a:xfrm>
          <a:off x="0" y="0"/>
          <a:ext cx="0" cy="0"/>
          <a:chOff x="0" y="0"/>
          <a:chExt cx="0" cy="0"/>
        </a:xfrm>
      </p:grpSpPr>
      <p:sp>
        <p:nvSpPr>
          <p:cNvPr id="224" name="Google Shape;224;p38"/>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8"/>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8"/>
          <p:cNvSpPr txBox="1"/>
          <p:nvPr>
            <p:ph idx="1" type="subTitle"/>
          </p:nvPr>
        </p:nvSpPr>
        <p:spPr>
          <a:xfrm flipH="1">
            <a:off x="889350" y="1030050"/>
            <a:ext cx="7409100" cy="28845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227" name="Google Shape;227;p38"/>
          <p:cNvSpPr txBox="1"/>
          <p:nvPr>
            <p:ph type="ctrTitle"/>
          </p:nvPr>
        </p:nvSpPr>
        <p:spPr>
          <a:xfrm>
            <a:off x="5180650" y="457300"/>
            <a:ext cx="3194700" cy="481200"/>
          </a:xfrm>
          <a:prstGeom prst="rect">
            <a:avLst/>
          </a:prstGeom>
          <a:noFill/>
        </p:spPr>
        <p:txBody>
          <a:bodyPr anchorCtr="0" anchor="ctr" bIns="91425" lIns="91425" spcFirstLastPara="1" rIns="91425" wrap="square" tIns="91425">
            <a:norm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228" name="Google Shape;228;p38"/>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rgbClr val="F8FAFB"/>
        </a:solidFill>
      </p:bgPr>
    </p:bg>
    <p:spTree>
      <p:nvGrpSpPr>
        <p:cNvPr id="229" name="Shape 229"/>
        <p:cNvGrpSpPr/>
        <p:nvPr/>
      </p:nvGrpSpPr>
      <p:grpSpPr>
        <a:xfrm>
          <a:off x="0" y="0"/>
          <a:ext cx="0" cy="0"/>
          <a:chOff x="0" y="0"/>
          <a:chExt cx="0" cy="0"/>
        </a:xfrm>
      </p:grpSpPr>
      <p:sp>
        <p:nvSpPr>
          <p:cNvPr id="230" name="Google Shape;230;p39"/>
          <p:cNvSpPr/>
          <p:nvPr/>
        </p:nvSpPr>
        <p:spPr>
          <a:xfrm>
            <a:off x="842925" y="4481651"/>
            <a:ext cx="7692788" cy="16600"/>
          </a:xfrm>
          <a:custGeom>
            <a:rect b="b" l="l" r="r" t="t"/>
            <a:pathLst>
              <a:path extrusionOk="0" h="116" w="135819">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9"/>
          <p:cNvSpPr/>
          <p:nvPr/>
        </p:nvSpPr>
        <p:spPr>
          <a:xfrm>
            <a:off x="2806175" y="603022"/>
            <a:ext cx="3278700" cy="4082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9"/>
          <p:cNvSpPr/>
          <p:nvPr/>
        </p:nvSpPr>
        <p:spPr>
          <a:xfrm>
            <a:off x="2925332" y="521297"/>
            <a:ext cx="3278700" cy="4082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9"/>
          <p:cNvSpPr txBox="1"/>
          <p:nvPr/>
        </p:nvSpPr>
        <p:spPr>
          <a:xfrm>
            <a:off x="3221275" y="3722800"/>
            <a:ext cx="2686800" cy="686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800">
                <a:solidFill>
                  <a:schemeClr val="accent3"/>
                </a:solidFill>
                <a:latin typeface="Anaheim"/>
                <a:ea typeface="Anaheim"/>
                <a:cs typeface="Anaheim"/>
                <a:sym typeface="Anaheim"/>
              </a:rPr>
              <a:t>CREDITS</a:t>
            </a:r>
            <a:r>
              <a:rPr lang="en" sz="800">
                <a:solidFill>
                  <a:schemeClr val="accent3"/>
                </a:solidFill>
                <a:latin typeface="Anaheim"/>
                <a:ea typeface="Anaheim"/>
                <a:cs typeface="Anaheim"/>
                <a:sym typeface="Anaheim"/>
              </a:rPr>
              <a:t>: This presentation template was created by </a:t>
            </a:r>
            <a:r>
              <a:rPr b="1" lang="en" sz="800">
                <a:solidFill>
                  <a:schemeClr val="accent3"/>
                </a:solidFill>
                <a:uFill>
                  <a:noFill/>
                </a:uFill>
                <a:latin typeface="Anaheim"/>
                <a:ea typeface="Anaheim"/>
                <a:cs typeface="Anaheim"/>
                <a:sym typeface="Anaheim"/>
                <a:hlinkClick r:id="rId2">
                  <a:extLst>
                    <a:ext uri="{A12FA001-AC4F-418D-AE19-62706E023703}">
                      <ahyp:hlinkClr val="tx"/>
                    </a:ext>
                  </a:extLst>
                </a:hlinkClick>
              </a:rPr>
              <a:t>Slidesgo</a:t>
            </a:r>
            <a:r>
              <a:rPr lang="en" sz="800">
                <a:solidFill>
                  <a:schemeClr val="accent3"/>
                </a:solidFill>
                <a:latin typeface="Anaheim"/>
                <a:ea typeface="Anaheim"/>
                <a:cs typeface="Anaheim"/>
                <a:sym typeface="Anaheim"/>
              </a:rPr>
              <a:t>, including icons by </a:t>
            </a:r>
            <a:r>
              <a:rPr b="1" lang="en" sz="800">
                <a:solidFill>
                  <a:schemeClr val="accent3"/>
                </a:solidFill>
                <a:uFill>
                  <a:noFill/>
                </a:uFill>
                <a:latin typeface="Anaheim"/>
                <a:ea typeface="Anaheim"/>
                <a:cs typeface="Anaheim"/>
                <a:sym typeface="Anaheim"/>
                <a:hlinkClick r:id="rId3">
                  <a:extLst>
                    <a:ext uri="{A12FA001-AC4F-418D-AE19-62706E023703}">
                      <ahyp:hlinkClr val="tx"/>
                    </a:ext>
                  </a:extLst>
                </a:hlinkClick>
              </a:rPr>
              <a:t>Flaticon</a:t>
            </a:r>
            <a:r>
              <a:rPr lang="en" sz="800">
                <a:solidFill>
                  <a:schemeClr val="accent3"/>
                </a:solidFill>
                <a:latin typeface="Anaheim"/>
                <a:ea typeface="Anaheim"/>
                <a:cs typeface="Anaheim"/>
                <a:sym typeface="Anaheim"/>
              </a:rPr>
              <a:t>, and infographics &amp; images by </a:t>
            </a:r>
            <a:r>
              <a:rPr b="1" lang="en" sz="800">
                <a:solidFill>
                  <a:schemeClr val="accent3"/>
                </a:solidFill>
                <a:uFill>
                  <a:noFill/>
                </a:uFill>
                <a:latin typeface="Anaheim"/>
                <a:ea typeface="Anaheim"/>
                <a:cs typeface="Anaheim"/>
                <a:sym typeface="Anaheim"/>
                <a:hlinkClick r:id="rId4">
                  <a:extLst>
                    <a:ext uri="{A12FA001-AC4F-418D-AE19-62706E023703}">
                      <ahyp:hlinkClr val="tx"/>
                    </a:ext>
                  </a:extLst>
                </a:hlinkClick>
              </a:rPr>
              <a:t>Freepik</a:t>
            </a:r>
            <a:r>
              <a:rPr b="1" lang="en" sz="800">
                <a:solidFill>
                  <a:schemeClr val="accent3"/>
                </a:solidFill>
                <a:latin typeface="Anaheim"/>
                <a:ea typeface="Anaheim"/>
                <a:cs typeface="Anaheim"/>
                <a:sym typeface="Anaheim"/>
              </a:rPr>
              <a:t> </a:t>
            </a:r>
            <a:r>
              <a:rPr lang="en" sz="800">
                <a:solidFill>
                  <a:schemeClr val="accent3"/>
                </a:solidFill>
                <a:latin typeface="Anaheim"/>
                <a:ea typeface="Anaheim"/>
                <a:cs typeface="Anaheim"/>
                <a:sym typeface="Anaheim"/>
              </a:rPr>
              <a:t>and illustrations by</a:t>
            </a:r>
            <a:r>
              <a:rPr b="1" lang="en" sz="800">
                <a:solidFill>
                  <a:schemeClr val="accent3"/>
                </a:solidFill>
                <a:latin typeface="Anaheim"/>
                <a:ea typeface="Anaheim"/>
                <a:cs typeface="Anaheim"/>
                <a:sym typeface="Anaheim"/>
              </a:rPr>
              <a:t> </a:t>
            </a:r>
            <a:r>
              <a:rPr b="1" lang="en" sz="800">
                <a:solidFill>
                  <a:schemeClr val="hlink"/>
                </a:solidFill>
                <a:uFill>
                  <a:noFill/>
                </a:uFill>
                <a:latin typeface="Anaheim"/>
                <a:ea typeface="Anaheim"/>
                <a:cs typeface="Anaheim"/>
                <a:sym typeface="Anaheim"/>
                <a:hlinkClick r:id="rId5"/>
              </a:rPr>
              <a:t>Storyset</a:t>
            </a:r>
            <a:endParaRPr b="1" sz="600">
              <a:solidFill>
                <a:srgbClr val="434343"/>
              </a:solidFill>
              <a:latin typeface="Anaheim"/>
              <a:ea typeface="Anaheim"/>
              <a:cs typeface="Anaheim"/>
              <a:sym typeface="Anaheim"/>
            </a:endParaRPr>
          </a:p>
        </p:txBody>
      </p:sp>
      <p:sp>
        <p:nvSpPr>
          <p:cNvPr id="234" name="Google Shape;234;p39"/>
          <p:cNvSpPr txBox="1"/>
          <p:nvPr>
            <p:ph type="ctrTitle"/>
          </p:nvPr>
        </p:nvSpPr>
        <p:spPr>
          <a:xfrm>
            <a:off x="3221286" y="-311025"/>
            <a:ext cx="3248400" cy="2419500"/>
          </a:xfrm>
          <a:prstGeom prst="rect">
            <a:avLst/>
          </a:prstGeom>
        </p:spPr>
        <p:txBody>
          <a:bodyPr anchorCtr="0" anchor="b" bIns="91425" lIns="91425" spcFirstLastPara="1" rIns="91425" wrap="square" tIns="91425">
            <a:normAutofit/>
          </a:bodyPr>
          <a:lstStyle>
            <a:lvl1pPr lvl="0" rtl="0">
              <a:spcBef>
                <a:spcPts val="0"/>
              </a:spcBef>
              <a:spcAft>
                <a:spcPts val="0"/>
              </a:spcAft>
              <a:buClr>
                <a:srgbClr val="FCBF4A"/>
              </a:buClr>
              <a:buSzPts val="3600"/>
              <a:buNone/>
              <a:defRPr b="0" sz="60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235" name="Google Shape;235;p39"/>
          <p:cNvSpPr txBox="1"/>
          <p:nvPr>
            <p:ph idx="1" type="subTitle"/>
          </p:nvPr>
        </p:nvSpPr>
        <p:spPr>
          <a:xfrm>
            <a:off x="3221286" y="1938025"/>
            <a:ext cx="3326700" cy="321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236" name="Google Shape;236;p39"/>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rgbClr val="F8FAFB"/>
        </a:solidFill>
      </p:bgPr>
    </p:bg>
    <p:spTree>
      <p:nvGrpSpPr>
        <p:cNvPr id="237" name="Shape 237"/>
        <p:cNvGrpSpPr/>
        <p:nvPr/>
      </p:nvGrpSpPr>
      <p:grpSpPr>
        <a:xfrm>
          <a:off x="0" y="0"/>
          <a:ext cx="0" cy="0"/>
          <a:chOff x="0" y="0"/>
          <a:chExt cx="0" cy="0"/>
        </a:xfrm>
      </p:grpSpPr>
      <p:sp>
        <p:nvSpPr>
          <p:cNvPr id="238" name="Google Shape;238;p40"/>
          <p:cNvSpPr/>
          <p:nvPr/>
        </p:nvSpPr>
        <p:spPr>
          <a:xfrm>
            <a:off x="618075" y="529049"/>
            <a:ext cx="7793700" cy="42027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0"/>
          <p:cNvSpPr/>
          <p:nvPr/>
        </p:nvSpPr>
        <p:spPr>
          <a:xfrm>
            <a:off x="732233" y="411749"/>
            <a:ext cx="7793700" cy="42027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0"/>
          <p:cNvSpPr txBox="1"/>
          <p:nvPr>
            <p:ph type="ctrTitle"/>
          </p:nvPr>
        </p:nvSpPr>
        <p:spPr>
          <a:xfrm>
            <a:off x="1643995" y="578638"/>
            <a:ext cx="5856000" cy="595200"/>
          </a:xfrm>
          <a:prstGeom prst="rect">
            <a:avLst/>
          </a:prstGeom>
          <a:ln>
            <a:noFill/>
          </a:ln>
        </p:spPr>
        <p:txBody>
          <a:bodyPr anchorCtr="0" anchor="b" bIns="91425" lIns="91425" spcFirstLastPara="1" rIns="91425" wrap="square" tIns="91425">
            <a:normAutofit/>
          </a:bodyPr>
          <a:lstStyle>
            <a:lvl1pPr lvl="0" rtl="0" algn="ctr">
              <a:spcBef>
                <a:spcPts val="0"/>
              </a:spcBef>
              <a:spcAft>
                <a:spcPts val="0"/>
              </a:spcAft>
              <a:buClr>
                <a:srgbClr val="2D406A"/>
              </a:buClr>
              <a:buSzPts val="2400"/>
              <a:buNone/>
              <a:defRPr b="0" sz="2400">
                <a:latin typeface="Staatliches"/>
                <a:ea typeface="Staatliches"/>
                <a:cs typeface="Staatliches"/>
                <a:sym typeface="Staatliches"/>
              </a:defRPr>
            </a:lvl1pPr>
            <a:lvl2pPr lvl="1"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241" name="Google Shape;241;p40"/>
          <p:cNvSpPr txBox="1"/>
          <p:nvPr>
            <p:ph idx="1" type="subTitle"/>
          </p:nvPr>
        </p:nvSpPr>
        <p:spPr>
          <a:xfrm>
            <a:off x="1123950" y="1210725"/>
            <a:ext cx="6896100" cy="3004500"/>
          </a:xfrm>
          <a:prstGeom prst="rect">
            <a:avLst/>
          </a:prstGeom>
          <a:noFill/>
        </p:spPr>
        <p:txBody>
          <a:bodyPr anchorCtr="0" anchor="t" bIns="91425" lIns="91425" spcFirstLastPara="1" rIns="91425" wrap="square" tIns="91425">
            <a:normAutofit/>
          </a:bodyPr>
          <a:lstStyle>
            <a:lvl1pPr lvl="0" marR="72000" rtl="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242" name="Google Shape;242;p40"/>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rgbClr val="FEFEFF"/>
        </a:solidFill>
      </p:bgPr>
    </p:bg>
    <p:spTree>
      <p:nvGrpSpPr>
        <p:cNvPr id="29" name="Shape 29"/>
        <p:cNvGrpSpPr/>
        <p:nvPr/>
      </p:nvGrpSpPr>
      <p:grpSpPr>
        <a:xfrm>
          <a:off x="0" y="0"/>
          <a:ext cx="0" cy="0"/>
          <a:chOff x="0" y="0"/>
          <a:chExt cx="0" cy="0"/>
        </a:xfrm>
      </p:grpSpPr>
      <p:sp>
        <p:nvSpPr>
          <p:cNvPr id="30" name="Google Shape;30;p5"/>
          <p:cNvSpPr/>
          <p:nvPr/>
        </p:nvSpPr>
        <p:spPr>
          <a:xfrm>
            <a:off x="1074049" y="961971"/>
            <a:ext cx="6894900" cy="33120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1175042" y="869538"/>
            <a:ext cx="6894900" cy="33120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ctrTitle"/>
          </p:nvPr>
        </p:nvSpPr>
        <p:spPr>
          <a:xfrm>
            <a:off x="1981793" y="1409272"/>
            <a:ext cx="5180400" cy="468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2D406A"/>
              </a:buClr>
              <a:buSzPts val="2400"/>
              <a:buNone/>
              <a:defRPr b="0" sz="2400">
                <a:latin typeface="Staatliches"/>
                <a:ea typeface="Staatliches"/>
                <a:cs typeface="Staatliches"/>
                <a:sym typeface="Staatliches"/>
              </a:defRPr>
            </a:lvl1pPr>
            <a:lvl2pPr lvl="1"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33" name="Google Shape;33;p5"/>
          <p:cNvSpPr txBox="1"/>
          <p:nvPr>
            <p:ph idx="1" type="subTitle"/>
          </p:nvPr>
        </p:nvSpPr>
        <p:spPr>
          <a:xfrm>
            <a:off x="2342840" y="1934003"/>
            <a:ext cx="4458300" cy="1593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34" name="Google Shape;3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rgbClr val="FEFEFF"/>
        </a:solidFill>
      </p:bgPr>
    </p:bg>
    <p:spTree>
      <p:nvGrpSpPr>
        <p:cNvPr id="35" name="Shape 35"/>
        <p:cNvGrpSpPr/>
        <p:nvPr/>
      </p:nvGrpSpPr>
      <p:grpSpPr>
        <a:xfrm>
          <a:off x="0" y="0"/>
          <a:ext cx="0" cy="0"/>
          <a:chOff x="0" y="0"/>
          <a:chExt cx="0" cy="0"/>
        </a:xfrm>
      </p:grpSpPr>
      <p:grpSp>
        <p:nvGrpSpPr>
          <p:cNvPr id="36" name="Google Shape;36;p6"/>
          <p:cNvGrpSpPr/>
          <p:nvPr/>
        </p:nvGrpSpPr>
        <p:grpSpPr>
          <a:xfrm>
            <a:off x="948275" y="3046075"/>
            <a:ext cx="8195650" cy="465225"/>
            <a:chOff x="948275" y="3046075"/>
            <a:chExt cx="8195650" cy="465225"/>
          </a:xfrm>
        </p:grpSpPr>
        <p:sp>
          <p:nvSpPr>
            <p:cNvPr id="37" name="Google Shape;37;p6"/>
            <p:cNvSpPr/>
            <p:nvPr/>
          </p:nvSpPr>
          <p:spPr>
            <a:xfrm>
              <a:off x="948275" y="3103000"/>
              <a:ext cx="8076600" cy="4083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a:off x="1008525" y="3046075"/>
              <a:ext cx="8135400" cy="4083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6"/>
          <p:cNvSpPr txBox="1"/>
          <p:nvPr>
            <p:ph type="ctrTitle"/>
          </p:nvPr>
        </p:nvSpPr>
        <p:spPr>
          <a:xfrm flipH="1">
            <a:off x="3611675" y="3046150"/>
            <a:ext cx="4728000" cy="4653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3F3F3"/>
              </a:buClr>
              <a:buSzPts val="1200"/>
              <a:buNone/>
              <a:defRPr b="0" sz="1400">
                <a:latin typeface="Staatliches"/>
                <a:ea typeface="Staatliches"/>
                <a:cs typeface="Staatliches"/>
                <a:sym typeface="Staatliches"/>
              </a:defRPr>
            </a:lvl1pPr>
            <a:lvl2pPr lvl="1" rtl="0">
              <a:spcBef>
                <a:spcPts val="0"/>
              </a:spcBef>
              <a:spcAft>
                <a:spcPts val="0"/>
              </a:spcAft>
              <a:buClr>
                <a:srgbClr val="F3F3F3"/>
              </a:buClr>
              <a:buSzPts val="1600"/>
              <a:buNone/>
              <a:defRPr sz="1600">
                <a:solidFill>
                  <a:srgbClr val="F3F3F3"/>
                </a:solidFill>
              </a:defRPr>
            </a:lvl2pPr>
            <a:lvl3pPr lvl="2" rtl="0">
              <a:spcBef>
                <a:spcPts val="0"/>
              </a:spcBef>
              <a:spcAft>
                <a:spcPts val="0"/>
              </a:spcAft>
              <a:buClr>
                <a:srgbClr val="F3F3F3"/>
              </a:buClr>
              <a:buSzPts val="1600"/>
              <a:buNone/>
              <a:defRPr sz="1600">
                <a:solidFill>
                  <a:srgbClr val="F3F3F3"/>
                </a:solidFill>
              </a:defRPr>
            </a:lvl3pPr>
            <a:lvl4pPr lvl="3" rtl="0">
              <a:spcBef>
                <a:spcPts val="0"/>
              </a:spcBef>
              <a:spcAft>
                <a:spcPts val="0"/>
              </a:spcAft>
              <a:buClr>
                <a:srgbClr val="F3F3F3"/>
              </a:buClr>
              <a:buSzPts val="1600"/>
              <a:buNone/>
              <a:defRPr sz="1600">
                <a:solidFill>
                  <a:srgbClr val="F3F3F3"/>
                </a:solidFill>
              </a:defRPr>
            </a:lvl4pPr>
            <a:lvl5pPr lvl="4" rtl="0">
              <a:spcBef>
                <a:spcPts val="0"/>
              </a:spcBef>
              <a:spcAft>
                <a:spcPts val="0"/>
              </a:spcAft>
              <a:buClr>
                <a:srgbClr val="F3F3F3"/>
              </a:buClr>
              <a:buSzPts val="1600"/>
              <a:buNone/>
              <a:defRPr sz="1600">
                <a:solidFill>
                  <a:srgbClr val="F3F3F3"/>
                </a:solidFill>
              </a:defRPr>
            </a:lvl5pPr>
            <a:lvl6pPr lvl="5" rtl="0">
              <a:spcBef>
                <a:spcPts val="0"/>
              </a:spcBef>
              <a:spcAft>
                <a:spcPts val="0"/>
              </a:spcAft>
              <a:buClr>
                <a:srgbClr val="F3F3F3"/>
              </a:buClr>
              <a:buSzPts val="1600"/>
              <a:buNone/>
              <a:defRPr sz="1600">
                <a:solidFill>
                  <a:srgbClr val="F3F3F3"/>
                </a:solidFill>
              </a:defRPr>
            </a:lvl6pPr>
            <a:lvl7pPr lvl="6" rtl="0">
              <a:spcBef>
                <a:spcPts val="0"/>
              </a:spcBef>
              <a:spcAft>
                <a:spcPts val="0"/>
              </a:spcAft>
              <a:buClr>
                <a:srgbClr val="F3F3F3"/>
              </a:buClr>
              <a:buSzPts val="1600"/>
              <a:buNone/>
              <a:defRPr sz="1600">
                <a:solidFill>
                  <a:srgbClr val="F3F3F3"/>
                </a:solidFill>
              </a:defRPr>
            </a:lvl7pPr>
            <a:lvl8pPr lvl="7" rtl="0">
              <a:spcBef>
                <a:spcPts val="0"/>
              </a:spcBef>
              <a:spcAft>
                <a:spcPts val="0"/>
              </a:spcAft>
              <a:buClr>
                <a:srgbClr val="F3F3F3"/>
              </a:buClr>
              <a:buSzPts val="1600"/>
              <a:buNone/>
              <a:defRPr sz="1600">
                <a:solidFill>
                  <a:srgbClr val="F3F3F3"/>
                </a:solidFill>
              </a:defRPr>
            </a:lvl8pPr>
            <a:lvl9pPr lvl="8" rtl="0">
              <a:spcBef>
                <a:spcPts val="0"/>
              </a:spcBef>
              <a:spcAft>
                <a:spcPts val="0"/>
              </a:spcAft>
              <a:buClr>
                <a:srgbClr val="F3F3F3"/>
              </a:buClr>
              <a:buSzPts val="1600"/>
              <a:buNone/>
              <a:defRPr sz="1600">
                <a:solidFill>
                  <a:srgbClr val="F3F3F3"/>
                </a:solidFill>
              </a:defRPr>
            </a:lvl9pPr>
          </a:lstStyle>
          <a:p/>
        </p:txBody>
      </p:sp>
      <p:sp>
        <p:nvSpPr>
          <p:cNvPr id="40" name="Google Shape;40;p6"/>
          <p:cNvSpPr txBox="1"/>
          <p:nvPr>
            <p:ph idx="1" type="subTitle"/>
          </p:nvPr>
        </p:nvSpPr>
        <p:spPr>
          <a:xfrm flipH="1">
            <a:off x="4201775" y="1876125"/>
            <a:ext cx="4137900" cy="1001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F3F3F3"/>
              </a:buClr>
              <a:buSzPts val="1400"/>
              <a:buFont typeface="Abel"/>
              <a:buNone/>
              <a:defRPr sz="1600"/>
            </a:lvl1pPr>
            <a:lvl2pPr lvl="1"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2pPr>
            <a:lvl3pPr lvl="2"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3pPr>
            <a:lvl4pPr lvl="3"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4pPr>
            <a:lvl5pPr lvl="4"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5pPr>
            <a:lvl6pPr lvl="5"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6pPr>
            <a:lvl7pPr lvl="6"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7pPr>
            <a:lvl8pPr lvl="7"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8pPr>
            <a:lvl9pPr lvl="8"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9pPr>
          </a:lstStyle>
          <a:p/>
        </p:txBody>
      </p:sp>
      <p:sp>
        <p:nvSpPr>
          <p:cNvPr id="41" name="Google Shape;41;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rgbClr val="FEFEFF"/>
        </a:solidFill>
      </p:bgPr>
    </p:bg>
    <p:spTree>
      <p:nvGrpSpPr>
        <p:cNvPr id="42" name="Shape 42"/>
        <p:cNvGrpSpPr/>
        <p:nvPr/>
      </p:nvGrpSpPr>
      <p:grpSpPr>
        <a:xfrm>
          <a:off x="0" y="0"/>
          <a:ext cx="0" cy="0"/>
          <a:chOff x="0" y="0"/>
          <a:chExt cx="0" cy="0"/>
        </a:xfrm>
      </p:grpSpPr>
      <p:sp>
        <p:nvSpPr>
          <p:cNvPr id="43" name="Google Shape;43;p7"/>
          <p:cNvSpPr/>
          <p:nvPr/>
        </p:nvSpPr>
        <p:spPr>
          <a:xfrm>
            <a:off x="357150" y="876231"/>
            <a:ext cx="3715500" cy="3488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txBox="1"/>
          <p:nvPr>
            <p:ph type="ctrTitle"/>
          </p:nvPr>
        </p:nvSpPr>
        <p:spPr>
          <a:xfrm>
            <a:off x="1456650" y="1715300"/>
            <a:ext cx="1745100" cy="11043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3F3F3"/>
              </a:buClr>
              <a:buSzPts val="3000"/>
              <a:buNone/>
              <a:defRPr b="0" sz="360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45" name="Google Shape;45;p7"/>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46" name="Google Shape;46;p7"/>
          <p:cNvSpPr/>
          <p:nvPr/>
        </p:nvSpPr>
        <p:spPr>
          <a:xfrm>
            <a:off x="411569" y="778875"/>
            <a:ext cx="3715500" cy="3488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rgbClr val="FEFEFF"/>
        </a:solidFill>
      </p:bgPr>
    </p:bg>
    <p:spTree>
      <p:nvGrpSpPr>
        <p:cNvPr id="48" name="Shape 48"/>
        <p:cNvGrpSpPr/>
        <p:nvPr/>
      </p:nvGrpSpPr>
      <p:grpSpPr>
        <a:xfrm>
          <a:off x="0" y="0"/>
          <a:ext cx="0" cy="0"/>
          <a:chOff x="0" y="0"/>
          <a:chExt cx="0" cy="0"/>
        </a:xfrm>
      </p:grpSpPr>
      <p:sp>
        <p:nvSpPr>
          <p:cNvPr id="49" name="Google Shape;49;p8"/>
          <p:cNvSpPr txBox="1"/>
          <p:nvPr>
            <p:ph type="ctrTitle"/>
          </p:nvPr>
        </p:nvSpPr>
        <p:spPr>
          <a:xfrm>
            <a:off x="1477038" y="296092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50" name="Google Shape;50;p8"/>
          <p:cNvSpPr txBox="1"/>
          <p:nvPr>
            <p:ph idx="1" type="subTitle"/>
          </p:nvPr>
        </p:nvSpPr>
        <p:spPr>
          <a:xfrm>
            <a:off x="1477050" y="3273500"/>
            <a:ext cx="2642400" cy="5685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51" name="Google Shape;51;p8"/>
          <p:cNvSpPr txBox="1"/>
          <p:nvPr>
            <p:ph idx="2" type="ctrTitle"/>
          </p:nvPr>
        </p:nvSpPr>
        <p:spPr>
          <a:xfrm>
            <a:off x="4938415" y="295787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52" name="Google Shape;52;p8"/>
          <p:cNvSpPr txBox="1"/>
          <p:nvPr>
            <p:ph idx="3" type="subTitle"/>
          </p:nvPr>
        </p:nvSpPr>
        <p:spPr>
          <a:xfrm>
            <a:off x="4938421" y="3270450"/>
            <a:ext cx="2538900" cy="5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53" name="Google Shape;53;p8"/>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txBox="1"/>
          <p:nvPr>
            <p:ph idx="4"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56" name="Google Shape;56;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rgbClr val="FEFEFF"/>
        </a:solidFill>
      </p:bgPr>
    </p:bg>
    <p:spTree>
      <p:nvGrpSpPr>
        <p:cNvPr id="57" name="Shape 57"/>
        <p:cNvGrpSpPr/>
        <p:nvPr/>
      </p:nvGrpSpPr>
      <p:grpSpPr>
        <a:xfrm>
          <a:off x="0" y="0"/>
          <a:ext cx="0" cy="0"/>
          <a:chOff x="0" y="0"/>
          <a:chExt cx="0" cy="0"/>
        </a:xfrm>
      </p:grpSpPr>
      <p:sp>
        <p:nvSpPr>
          <p:cNvPr id="58" name="Google Shape;58;p9"/>
          <p:cNvSpPr txBox="1"/>
          <p:nvPr>
            <p:ph type="ctrTitle"/>
          </p:nvPr>
        </p:nvSpPr>
        <p:spPr>
          <a:xfrm>
            <a:off x="1651900"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9" name="Google Shape;59;p9"/>
          <p:cNvSpPr txBox="1"/>
          <p:nvPr>
            <p:ph idx="1" type="subTitle"/>
          </p:nvPr>
        </p:nvSpPr>
        <p:spPr>
          <a:xfrm>
            <a:off x="1651900"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60" name="Google Shape;60;p9"/>
          <p:cNvSpPr txBox="1"/>
          <p:nvPr>
            <p:ph idx="2" type="ctrTitle"/>
          </p:nvPr>
        </p:nvSpPr>
        <p:spPr>
          <a:xfrm>
            <a:off x="1651900" y="3365574"/>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61" name="Google Shape;61;p9"/>
          <p:cNvSpPr txBox="1"/>
          <p:nvPr>
            <p:ph idx="3" type="subTitle"/>
          </p:nvPr>
        </p:nvSpPr>
        <p:spPr>
          <a:xfrm>
            <a:off x="1651900" y="3937803"/>
            <a:ext cx="2907900" cy="9747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62" name="Google Shape;62;p9"/>
          <p:cNvSpPr txBox="1"/>
          <p:nvPr>
            <p:ph idx="4" type="ctrTitle"/>
          </p:nvPr>
        </p:nvSpPr>
        <p:spPr>
          <a:xfrm>
            <a:off x="5107893" y="3365575"/>
            <a:ext cx="26193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63" name="Google Shape;63;p9"/>
          <p:cNvSpPr txBox="1"/>
          <p:nvPr>
            <p:ph idx="5" type="subTitle"/>
          </p:nvPr>
        </p:nvSpPr>
        <p:spPr>
          <a:xfrm>
            <a:off x="5107893" y="3937703"/>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64" name="Google Shape;64;p9"/>
          <p:cNvSpPr txBox="1"/>
          <p:nvPr>
            <p:ph idx="6" type="ctrTitle"/>
          </p:nvPr>
        </p:nvSpPr>
        <p:spPr>
          <a:xfrm>
            <a:off x="5107893"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65" name="Google Shape;65;p9"/>
          <p:cNvSpPr txBox="1"/>
          <p:nvPr>
            <p:ph idx="7" type="subTitle"/>
          </p:nvPr>
        </p:nvSpPr>
        <p:spPr>
          <a:xfrm>
            <a:off x="5107893"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66" name="Google Shape;66;p9"/>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txBox="1"/>
          <p:nvPr>
            <p:ph idx="8"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69" name="Google Shape;69;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rgbClr val="FEFEFF"/>
        </a:solidFill>
      </p:bgPr>
    </p:bg>
    <p:spTree>
      <p:nvGrpSpPr>
        <p:cNvPr id="70" name="Shape 70"/>
        <p:cNvGrpSpPr/>
        <p:nvPr/>
      </p:nvGrpSpPr>
      <p:grpSpPr>
        <a:xfrm>
          <a:off x="0" y="0"/>
          <a:ext cx="0" cy="0"/>
          <a:chOff x="0" y="0"/>
          <a:chExt cx="0" cy="0"/>
        </a:xfrm>
      </p:grpSpPr>
      <p:sp>
        <p:nvSpPr>
          <p:cNvPr id="71" name="Google Shape;71;p10"/>
          <p:cNvSpPr txBox="1"/>
          <p:nvPr>
            <p:ph type="ctrTitle"/>
          </p:nvPr>
        </p:nvSpPr>
        <p:spPr>
          <a:xfrm>
            <a:off x="889350" y="1658275"/>
            <a:ext cx="45384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72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
        <p:nvSpPr>
          <p:cNvPr id="72" name="Google Shape;72;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3.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7" Type="http://schemas.openxmlformats.org/officeDocument/2006/relationships/slideLayout" Target="../slideLayouts/slideLayout37.xml"/><Relationship Id="rId16" Type="http://schemas.openxmlformats.org/officeDocument/2006/relationships/slideLayout" Target="../slideLayouts/slideLayout36.xml"/><Relationship Id="rId5" Type="http://schemas.openxmlformats.org/officeDocument/2006/relationships/slideLayout" Target="../slideLayouts/slideLayout25.xml"/><Relationship Id="rId19" Type="http://schemas.openxmlformats.org/officeDocument/2006/relationships/theme" Target="../theme/theme1.xml"/><Relationship Id="rId6" Type="http://schemas.openxmlformats.org/officeDocument/2006/relationships/slideLayout" Target="../slideLayouts/slideLayout26.xml"/><Relationship Id="rId18" Type="http://schemas.openxmlformats.org/officeDocument/2006/relationships/slideLayout" Target="../slideLayouts/slideLayout38.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1pPr>
            <a:lvl2pPr lvl="1"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2pPr>
            <a:lvl3pPr lvl="2"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3pPr>
            <a:lvl4pPr lvl="3"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4pPr>
            <a:lvl5pPr lvl="4"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5pPr>
            <a:lvl6pPr lvl="5"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6pPr>
            <a:lvl7pPr lvl="6"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7pPr>
            <a:lvl8pPr lvl="7"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8pPr>
            <a:lvl9pPr lvl="8"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434343"/>
              </a:buClr>
              <a:buSzPts val="1200"/>
              <a:buFont typeface="Anaheim"/>
              <a:buChar char="●"/>
              <a:defRPr sz="1200">
                <a:solidFill>
                  <a:srgbClr val="434343"/>
                </a:solidFill>
                <a:latin typeface="Anaheim"/>
                <a:ea typeface="Anaheim"/>
                <a:cs typeface="Anaheim"/>
                <a:sym typeface="Anaheim"/>
              </a:defRPr>
            </a:lvl1pPr>
            <a:lvl2pPr indent="-304800" lvl="1" marL="9144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2pPr>
            <a:lvl3pPr indent="-304800" lvl="2" marL="13716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3pPr>
            <a:lvl4pPr indent="-304800" lvl="3" marL="1828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4pPr>
            <a:lvl5pPr indent="-304800" lvl="4" marL="22860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5pPr>
            <a:lvl6pPr indent="-304800" lvl="5" marL="27432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6pPr>
            <a:lvl7pPr indent="-304800" lvl="6" marL="32004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7pPr>
            <a:lvl8pPr indent="-304800" lvl="7" marL="36576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8pPr>
            <a:lvl9pPr indent="-304800" lvl="8" marL="4114800" rtl="0">
              <a:lnSpc>
                <a:spcPct val="115000"/>
              </a:lnSpc>
              <a:spcBef>
                <a:spcPts val="1600"/>
              </a:spcBef>
              <a:spcAft>
                <a:spcPts val="1600"/>
              </a:spcAft>
              <a:buClr>
                <a:srgbClr val="434343"/>
              </a:buClr>
              <a:buSzPts val="1200"/>
              <a:buFont typeface="Anaheim"/>
              <a:buChar char="■"/>
              <a:defRPr sz="1200">
                <a:solidFill>
                  <a:srgbClr val="434343"/>
                </a:solidFill>
                <a:latin typeface="Anaheim"/>
                <a:ea typeface="Anaheim"/>
                <a:cs typeface="Anaheim"/>
                <a:sym typeface="Anaheim"/>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rgbClr val="434343"/>
                </a:solidFill>
                <a:latin typeface="Anaheim"/>
                <a:ea typeface="Anaheim"/>
                <a:cs typeface="Anaheim"/>
                <a:sym typeface="Anaheim"/>
              </a:defRPr>
            </a:lvl1pPr>
            <a:lvl2pPr lvl="1" rtl="0" algn="r">
              <a:buNone/>
              <a:defRPr sz="1300">
                <a:solidFill>
                  <a:srgbClr val="434343"/>
                </a:solidFill>
                <a:latin typeface="Anaheim"/>
                <a:ea typeface="Anaheim"/>
                <a:cs typeface="Anaheim"/>
                <a:sym typeface="Anaheim"/>
              </a:defRPr>
            </a:lvl2pPr>
            <a:lvl3pPr lvl="2" rtl="0" algn="r">
              <a:buNone/>
              <a:defRPr sz="1300">
                <a:solidFill>
                  <a:srgbClr val="434343"/>
                </a:solidFill>
                <a:latin typeface="Anaheim"/>
                <a:ea typeface="Anaheim"/>
                <a:cs typeface="Anaheim"/>
                <a:sym typeface="Anaheim"/>
              </a:defRPr>
            </a:lvl3pPr>
            <a:lvl4pPr lvl="3" rtl="0" algn="r">
              <a:buNone/>
              <a:defRPr sz="1300">
                <a:solidFill>
                  <a:srgbClr val="434343"/>
                </a:solidFill>
                <a:latin typeface="Anaheim"/>
                <a:ea typeface="Anaheim"/>
                <a:cs typeface="Anaheim"/>
                <a:sym typeface="Anaheim"/>
              </a:defRPr>
            </a:lvl4pPr>
            <a:lvl5pPr lvl="4" rtl="0" algn="r">
              <a:buNone/>
              <a:defRPr sz="1300">
                <a:solidFill>
                  <a:srgbClr val="434343"/>
                </a:solidFill>
                <a:latin typeface="Anaheim"/>
                <a:ea typeface="Anaheim"/>
                <a:cs typeface="Anaheim"/>
                <a:sym typeface="Anaheim"/>
              </a:defRPr>
            </a:lvl5pPr>
            <a:lvl6pPr lvl="5" rtl="0" algn="r">
              <a:buNone/>
              <a:defRPr sz="1300">
                <a:solidFill>
                  <a:srgbClr val="434343"/>
                </a:solidFill>
                <a:latin typeface="Anaheim"/>
                <a:ea typeface="Anaheim"/>
                <a:cs typeface="Anaheim"/>
                <a:sym typeface="Anaheim"/>
              </a:defRPr>
            </a:lvl6pPr>
            <a:lvl7pPr lvl="6" rtl="0" algn="r">
              <a:buNone/>
              <a:defRPr sz="1300">
                <a:solidFill>
                  <a:srgbClr val="434343"/>
                </a:solidFill>
                <a:latin typeface="Anaheim"/>
                <a:ea typeface="Anaheim"/>
                <a:cs typeface="Anaheim"/>
                <a:sym typeface="Anaheim"/>
              </a:defRPr>
            </a:lvl7pPr>
            <a:lvl8pPr lvl="7" rtl="0" algn="r">
              <a:buNone/>
              <a:defRPr sz="1300">
                <a:solidFill>
                  <a:srgbClr val="434343"/>
                </a:solidFill>
                <a:latin typeface="Anaheim"/>
                <a:ea typeface="Anaheim"/>
                <a:cs typeface="Anaheim"/>
                <a:sym typeface="Anaheim"/>
              </a:defRPr>
            </a:lvl8pPr>
            <a:lvl9pPr lvl="8" rtl="0" algn="r">
              <a:buNone/>
              <a:defRPr sz="1300">
                <a:solidFill>
                  <a:srgbClr val="434343"/>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54" name="Google Shape;154;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55" name="Google Shape;15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p:nvPr/>
        </p:nvSpPr>
        <p:spPr>
          <a:xfrm>
            <a:off x="5057925" y="1382750"/>
            <a:ext cx="3029400" cy="2370300"/>
          </a:xfrm>
          <a:prstGeom prst="roundRect">
            <a:avLst>
              <a:gd fmla="val 1472" name="adj"/>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 name="Google Shape;248;p41"/>
          <p:cNvGrpSpPr/>
          <p:nvPr/>
        </p:nvGrpSpPr>
        <p:grpSpPr>
          <a:xfrm>
            <a:off x="4969574" y="1120650"/>
            <a:ext cx="3029365" cy="2547136"/>
            <a:chOff x="4741999" y="986350"/>
            <a:chExt cx="3029365" cy="2547136"/>
          </a:xfrm>
        </p:grpSpPr>
        <p:sp>
          <p:nvSpPr>
            <p:cNvPr id="249" name="Google Shape;249;p41"/>
            <p:cNvSpPr/>
            <p:nvPr/>
          </p:nvSpPr>
          <p:spPr>
            <a:xfrm>
              <a:off x="4742978" y="1175558"/>
              <a:ext cx="3028387" cy="2357928"/>
            </a:xfrm>
            <a:custGeom>
              <a:rect b="b" l="l" r="r" t="t"/>
              <a:pathLst>
                <a:path extrusionOk="0" h="53745" w="69027">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1"/>
            <p:cNvSpPr/>
            <p:nvPr/>
          </p:nvSpPr>
          <p:spPr>
            <a:xfrm>
              <a:off x="5574260" y="2190926"/>
              <a:ext cx="5265" cy="1142615"/>
            </a:xfrm>
            <a:custGeom>
              <a:rect b="b" l="l" r="r" t="t"/>
              <a:pathLst>
                <a:path extrusionOk="0" h="26044" w="12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1"/>
            <p:cNvSpPr/>
            <p:nvPr/>
          </p:nvSpPr>
          <p:spPr>
            <a:xfrm>
              <a:off x="6886640" y="2190926"/>
              <a:ext cx="5001" cy="1142615"/>
            </a:xfrm>
            <a:custGeom>
              <a:rect b="b" l="l" r="r" t="t"/>
              <a:pathLst>
                <a:path extrusionOk="0" h="26044" w="114">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1"/>
            <p:cNvSpPr/>
            <p:nvPr/>
          </p:nvSpPr>
          <p:spPr>
            <a:xfrm>
              <a:off x="6022366" y="1872856"/>
              <a:ext cx="5177" cy="1460691"/>
            </a:xfrm>
            <a:custGeom>
              <a:rect b="b" l="l" r="r" t="t"/>
              <a:pathLst>
                <a:path extrusionOk="0" h="33294" w="118">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1"/>
            <p:cNvSpPr/>
            <p:nvPr/>
          </p:nvSpPr>
          <p:spPr>
            <a:xfrm>
              <a:off x="7401651" y="1872856"/>
              <a:ext cx="5177" cy="1460691"/>
            </a:xfrm>
            <a:custGeom>
              <a:rect b="b" l="l" r="r" t="t"/>
              <a:pathLst>
                <a:path extrusionOk="0" h="33294" w="118">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1"/>
            <p:cNvSpPr/>
            <p:nvPr/>
          </p:nvSpPr>
          <p:spPr>
            <a:xfrm>
              <a:off x="6415194" y="1647223"/>
              <a:ext cx="5221" cy="1686327"/>
            </a:xfrm>
            <a:custGeom>
              <a:rect b="b" l="l" r="r" t="t"/>
              <a:pathLst>
                <a:path extrusionOk="0" h="38437" w="119">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1"/>
            <p:cNvSpPr/>
            <p:nvPr/>
          </p:nvSpPr>
          <p:spPr>
            <a:xfrm>
              <a:off x="6406946" y="1636475"/>
              <a:ext cx="21541" cy="21322"/>
            </a:xfrm>
            <a:custGeom>
              <a:rect b="b" l="l" r="r" t="t"/>
              <a:pathLst>
                <a:path extrusionOk="0" h="486" w="491">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1"/>
            <p:cNvSpPr/>
            <p:nvPr/>
          </p:nvSpPr>
          <p:spPr>
            <a:xfrm>
              <a:off x="4916447" y="2115949"/>
              <a:ext cx="2589355" cy="652691"/>
            </a:xfrm>
            <a:custGeom>
              <a:rect b="b" l="l" r="r" t="t"/>
              <a:pathLst>
                <a:path extrusionOk="0" h="14877" w="5902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1"/>
            <p:cNvSpPr/>
            <p:nvPr/>
          </p:nvSpPr>
          <p:spPr>
            <a:xfrm>
              <a:off x="5106104" y="1442255"/>
              <a:ext cx="527304" cy="29395"/>
            </a:xfrm>
            <a:custGeom>
              <a:rect b="b" l="l" r="r" t="t"/>
              <a:pathLst>
                <a:path extrusionOk="0" h="670" w="12019">
                  <a:moveTo>
                    <a:pt x="0" y="1"/>
                  </a:moveTo>
                  <a:lnTo>
                    <a:pt x="0" y="669"/>
                  </a:lnTo>
                  <a:lnTo>
                    <a:pt x="12019" y="669"/>
                  </a:lnTo>
                  <a:lnTo>
                    <a:pt x="1201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1"/>
            <p:cNvSpPr/>
            <p:nvPr/>
          </p:nvSpPr>
          <p:spPr>
            <a:xfrm>
              <a:off x="5106104" y="1510870"/>
              <a:ext cx="260603" cy="29395"/>
            </a:xfrm>
            <a:custGeom>
              <a:rect b="b" l="l" r="r" t="t"/>
              <a:pathLst>
                <a:path extrusionOk="0" h="670" w="5940">
                  <a:moveTo>
                    <a:pt x="0" y="1"/>
                  </a:moveTo>
                  <a:lnTo>
                    <a:pt x="0" y="670"/>
                  </a:lnTo>
                  <a:lnTo>
                    <a:pt x="5940" y="670"/>
                  </a:lnTo>
                  <a:lnTo>
                    <a:pt x="594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1"/>
            <p:cNvSpPr/>
            <p:nvPr/>
          </p:nvSpPr>
          <p:spPr>
            <a:xfrm>
              <a:off x="4741999" y="986350"/>
              <a:ext cx="3028454" cy="191920"/>
            </a:xfrm>
            <a:custGeom>
              <a:rect b="b" l="l" r="r" t="t"/>
              <a:pathLst>
                <a:path extrusionOk="0" h="4375" w="69001">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1"/>
            <p:cNvSpPr/>
            <p:nvPr/>
          </p:nvSpPr>
          <p:spPr>
            <a:xfrm>
              <a:off x="4857439" y="1065308"/>
              <a:ext cx="41460" cy="41284"/>
            </a:xfrm>
            <a:custGeom>
              <a:rect b="b" l="l" r="r" t="t"/>
              <a:pathLst>
                <a:path extrusionOk="0" h="941" w="945">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1"/>
            <p:cNvSpPr/>
            <p:nvPr/>
          </p:nvSpPr>
          <p:spPr>
            <a:xfrm>
              <a:off x="4947727" y="1065308"/>
              <a:ext cx="41240" cy="41284"/>
            </a:xfrm>
            <a:custGeom>
              <a:rect b="b" l="l" r="r" t="t"/>
              <a:pathLst>
                <a:path extrusionOk="0" h="941" w="94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1"/>
            <p:cNvSpPr/>
            <p:nvPr/>
          </p:nvSpPr>
          <p:spPr>
            <a:xfrm>
              <a:off x="5037840" y="1065308"/>
              <a:ext cx="41284" cy="41284"/>
            </a:xfrm>
            <a:custGeom>
              <a:rect b="b" l="l" r="r" t="t"/>
              <a:pathLst>
                <a:path extrusionOk="0" h="941" w="941">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1"/>
            <p:cNvSpPr/>
            <p:nvPr/>
          </p:nvSpPr>
          <p:spPr>
            <a:xfrm>
              <a:off x="5988347" y="1835302"/>
              <a:ext cx="75197" cy="75197"/>
            </a:xfrm>
            <a:custGeom>
              <a:rect b="b" l="l" r="r" t="t"/>
              <a:pathLst>
                <a:path extrusionOk="0" h="1714" w="1714">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41"/>
          <p:cNvSpPr/>
          <p:nvPr/>
        </p:nvSpPr>
        <p:spPr>
          <a:xfrm>
            <a:off x="5989825" y="1384119"/>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41"/>
          <p:cNvGrpSpPr/>
          <p:nvPr/>
        </p:nvGrpSpPr>
        <p:grpSpPr>
          <a:xfrm>
            <a:off x="3551493" y="2697040"/>
            <a:ext cx="1286978" cy="391497"/>
            <a:chOff x="3551493" y="2562740"/>
            <a:chExt cx="1286978" cy="391497"/>
          </a:xfrm>
        </p:grpSpPr>
        <p:sp>
          <p:nvSpPr>
            <p:cNvPr id="266" name="Google Shape;266;p41"/>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1"/>
            <p:cNvSpPr/>
            <p:nvPr/>
          </p:nvSpPr>
          <p:spPr>
            <a:xfrm>
              <a:off x="3551493" y="26060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1"/>
            <p:cNvSpPr/>
            <p:nvPr/>
          </p:nvSpPr>
          <p:spPr>
            <a:xfrm>
              <a:off x="3714500" y="2671849"/>
              <a:ext cx="170313" cy="151404"/>
            </a:xfrm>
            <a:custGeom>
              <a:rect b="b" l="l" r="r" t="t"/>
              <a:pathLst>
                <a:path extrusionOk="0" h="3451" w="3882">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1"/>
            <p:cNvSpPr/>
            <p:nvPr/>
          </p:nvSpPr>
          <p:spPr>
            <a:xfrm>
              <a:off x="3756134" y="2721819"/>
              <a:ext cx="87087" cy="54928"/>
            </a:xfrm>
            <a:custGeom>
              <a:rect b="b" l="l" r="r" t="t"/>
              <a:pathLst>
                <a:path extrusionOk="0" h="1252" w="1985">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1"/>
            <p:cNvSpPr/>
            <p:nvPr/>
          </p:nvSpPr>
          <p:spPr>
            <a:xfrm>
              <a:off x="4012257" y="2708832"/>
              <a:ext cx="705031" cy="5001"/>
            </a:xfrm>
            <a:custGeom>
              <a:rect b="b" l="l" r="r" t="t"/>
              <a:pathLst>
                <a:path extrusionOk="0" h="114" w="1607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1"/>
            <p:cNvSpPr/>
            <p:nvPr/>
          </p:nvSpPr>
          <p:spPr>
            <a:xfrm>
              <a:off x="4020505" y="2777623"/>
              <a:ext cx="407707" cy="5045"/>
            </a:xfrm>
            <a:custGeom>
              <a:rect b="b" l="l" r="r" t="t"/>
              <a:pathLst>
                <a:path extrusionOk="0" h="115" w="9293">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41"/>
          <p:cNvSpPr txBox="1"/>
          <p:nvPr>
            <p:ph idx="1" type="subTitle"/>
          </p:nvPr>
        </p:nvSpPr>
        <p:spPr>
          <a:xfrm>
            <a:off x="833000" y="3299599"/>
            <a:ext cx="3248400" cy="1409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Gestão de Empresas e Empreendedorismo (GEE)</a:t>
            </a:r>
            <a:endParaRPr/>
          </a:p>
          <a:p>
            <a:pPr indent="0" lvl="0" marL="0" rtl="0" algn="l">
              <a:spcBef>
                <a:spcPts val="0"/>
              </a:spcBef>
              <a:spcAft>
                <a:spcPts val="0"/>
              </a:spcAft>
              <a:buNone/>
            </a:pPr>
            <a:r>
              <a:rPr lang="en"/>
              <a:t>Grupo 2:</a:t>
            </a:r>
            <a:endParaRPr/>
          </a:p>
          <a:p>
            <a:pPr indent="-284162" lvl="0" marL="457200" rtl="0" algn="l">
              <a:spcBef>
                <a:spcPts val="0"/>
              </a:spcBef>
              <a:spcAft>
                <a:spcPts val="0"/>
              </a:spcAft>
              <a:buSzPct val="77777"/>
              <a:buChar char="●"/>
            </a:pPr>
            <a:r>
              <a:rPr lang="en"/>
              <a:t>Diogo Nunes</a:t>
            </a:r>
            <a:endParaRPr/>
          </a:p>
          <a:p>
            <a:pPr indent="-284162" lvl="0" marL="457200" rtl="0" algn="l">
              <a:spcBef>
                <a:spcPts val="0"/>
              </a:spcBef>
              <a:spcAft>
                <a:spcPts val="0"/>
              </a:spcAft>
              <a:buSzPct val="77777"/>
              <a:buChar char="●"/>
            </a:pPr>
            <a:r>
              <a:rPr lang="en"/>
              <a:t>Inês Quarteu</a:t>
            </a:r>
            <a:endParaRPr/>
          </a:p>
          <a:p>
            <a:pPr indent="-284162" lvl="0" marL="457200" rtl="0" algn="l">
              <a:spcBef>
                <a:spcPts val="0"/>
              </a:spcBef>
              <a:spcAft>
                <a:spcPts val="0"/>
              </a:spcAft>
              <a:buSzPct val="77777"/>
              <a:buChar char="●"/>
            </a:pPr>
            <a:r>
              <a:rPr lang="en"/>
              <a:t>João Rocha</a:t>
            </a:r>
            <a:endParaRPr/>
          </a:p>
          <a:p>
            <a:pPr indent="-284162" lvl="0" marL="457200" rtl="0" algn="l">
              <a:spcBef>
                <a:spcPts val="0"/>
              </a:spcBef>
              <a:spcAft>
                <a:spcPts val="0"/>
              </a:spcAft>
              <a:buSzPct val="77777"/>
              <a:buChar char="●"/>
            </a:pPr>
            <a:r>
              <a:rPr lang="en"/>
              <a:t>João Vítor Fernandes</a:t>
            </a:r>
            <a:endParaRPr/>
          </a:p>
          <a:p>
            <a:pPr indent="-284162" lvl="0" marL="457200" rtl="0" algn="l">
              <a:spcBef>
                <a:spcPts val="0"/>
              </a:spcBef>
              <a:spcAft>
                <a:spcPts val="0"/>
              </a:spcAft>
              <a:buSzPct val="77777"/>
              <a:buChar char="●"/>
            </a:pPr>
            <a:r>
              <a:rPr lang="en"/>
              <a:t>Miguel Gomes</a:t>
            </a:r>
            <a:endParaRPr/>
          </a:p>
          <a:p>
            <a:pPr indent="-284162" lvl="0" marL="457200" rtl="0" algn="l">
              <a:spcBef>
                <a:spcPts val="0"/>
              </a:spcBef>
              <a:spcAft>
                <a:spcPts val="0"/>
              </a:spcAft>
              <a:buSzPct val="77777"/>
              <a:buChar char="●"/>
            </a:pPr>
            <a:r>
              <a:rPr lang="en"/>
              <a:t>Rodrigo Reis</a:t>
            </a:r>
            <a:endParaRPr/>
          </a:p>
        </p:txBody>
      </p:sp>
      <p:sp>
        <p:nvSpPr>
          <p:cNvPr id="273" name="Google Shape;273;p41"/>
          <p:cNvSpPr txBox="1"/>
          <p:nvPr>
            <p:ph type="ctrTitle"/>
          </p:nvPr>
        </p:nvSpPr>
        <p:spPr>
          <a:xfrm>
            <a:off x="833000" y="1050513"/>
            <a:ext cx="3248400" cy="241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000"/>
              <a:t>Drinkworks - Home bar by Keurig</a:t>
            </a:r>
            <a:endParaRPr sz="3000"/>
          </a:p>
        </p:txBody>
      </p:sp>
      <p:grpSp>
        <p:nvGrpSpPr>
          <p:cNvPr id="274" name="Google Shape;274;p41"/>
          <p:cNvGrpSpPr/>
          <p:nvPr/>
        </p:nvGrpSpPr>
        <p:grpSpPr>
          <a:xfrm>
            <a:off x="5765433" y="3973585"/>
            <a:ext cx="203088" cy="412126"/>
            <a:chOff x="7764635" y="2404362"/>
            <a:chExt cx="353565" cy="717489"/>
          </a:xfrm>
        </p:grpSpPr>
        <p:sp>
          <p:nvSpPr>
            <p:cNvPr id="275" name="Google Shape;275;p41"/>
            <p:cNvSpPr/>
            <p:nvPr/>
          </p:nvSpPr>
          <p:spPr>
            <a:xfrm>
              <a:off x="7764635" y="2517069"/>
              <a:ext cx="238359" cy="604782"/>
            </a:xfrm>
            <a:custGeom>
              <a:rect b="b" l="l" r="r" t="t"/>
              <a:pathLst>
                <a:path extrusionOk="0" h="13785" w="5433">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1"/>
            <p:cNvSpPr/>
            <p:nvPr/>
          </p:nvSpPr>
          <p:spPr>
            <a:xfrm>
              <a:off x="7976141" y="2404362"/>
              <a:ext cx="142059" cy="360456"/>
            </a:xfrm>
            <a:custGeom>
              <a:rect b="b" l="l" r="r" t="t"/>
              <a:pathLst>
                <a:path extrusionOk="0" h="8216" w="3238">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41"/>
          <p:cNvSpPr/>
          <p:nvPr/>
        </p:nvSpPr>
        <p:spPr>
          <a:xfrm>
            <a:off x="4577856" y="957875"/>
            <a:ext cx="238359" cy="604739"/>
          </a:xfrm>
          <a:custGeom>
            <a:rect b="b" l="l" r="r" t="t"/>
            <a:pathLst>
              <a:path extrusionOk="0" h="13784" w="5433">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1"/>
          <p:cNvSpPr/>
          <p:nvPr/>
        </p:nvSpPr>
        <p:spPr>
          <a:xfrm>
            <a:off x="4437554" y="1301654"/>
            <a:ext cx="144253" cy="365414"/>
          </a:xfrm>
          <a:custGeom>
            <a:rect b="b" l="l" r="r" t="t"/>
            <a:pathLst>
              <a:path extrusionOk="0" h="8329" w="3288">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41"/>
          <p:cNvGrpSpPr/>
          <p:nvPr/>
        </p:nvGrpSpPr>
        <p:grpSpPr>
          <a:xfrm>
            <a:off x="8071692" y="3374463"/>
            <a:ext cx="777728" cy="1334382"/>
            <a:chOff x="7825967" y="3240163"/>
            <a:chExt cx="777728" cy="1334382"/>
          </a:xfrm>
        </p:grpSpPr>
        <p:sp>
          <p:nvSpPr>
            <p:cNvPr id="280" name="Google Shape;280;p41"/>
            <p:cNvSpPr/>
            <p:nvPr/>
          </p:nvSpPr>
          <p:spPr>
            <a:xfrm>
              <a:off x="7825967" y="3240163"/>
              <a:ext cx="777728" cy="1015297"/>
            </a:xfrm>
            <a:custGeom>
              <a:rect b="b" l="l" r="r" t="t"/>
              <a:pathLst>
                <a:path extrusionOk="0" h="23142" w="17727">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1"/>
            <p:cNvSpPr/>
            <p:nvPr/>
          </p:nvSpPr>
          <p:spPr>
            <a:xfrm>
              <a:off x="8008869" y="3262319"/>
              <a:ext cx="542308" cy="1312226"/>
            </a:xfrm>
            <a:custGeom>
              <a:rect b="b" l="l" r="r" t="t"/>
              <a:pathLst>
                <a:path extrusionOk="0" h="29910" w="12361">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1"/>
            <p:cNvSpPr/>
            <p:nvPr/>
          </p:nvSpPr>
          <p:spPr>
            <a:xfrm>
              <a:off x="8156322" y="3423942"/>
              <a:ext cx="48962" cy="303159"/>
            </a:xfrm>
            <a:custGeom>
              <a:rect b="b" l="l" r="r" t="t"/>
              <a:pathLst>
                <a:path extrusionOk="0" h="6910" w="1116">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1"/>
            <p:cNvSpPr/>
            <p:nvPr/>
          </p:nvSpPr>
          <p:spPr>
            <a:xfrm>
              <a:off x="8204844" y="3651900"/>
              <a:ext cx="358394" cy="75197"/>
            </a:xfrm>
            <a:custGeom>
              <a:rect b="b" l="l" r="r" t="t"/>
              <a:pathLst>
                <a:path extrusionOk="0" h="1714" w="8169">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1"/>
            <p:cNvSpPr/>
            <p:nvPr/>
          </p:nvSpPr>
          <p:spPr>
            <a:xfrm>
              <a:off x="7865277" y="3676029"/>
              <a:ext cx="192556" cy="449649"/>
            </a:xfrm>
            <a:custGeom>
              <a:rect b="b" l="l" r="r" t="t"/>
              <a:pathLst>
                <a:path extrusionOk="0" h="10249" w="4389">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1"/>
            <p:cNvSpPr/>
            <p:nvPr/>
          </p:nvSpPr>
          <p:spPr>
            <a:xfrm>
              <a:off x="8057610" y="3961942"/>
              <a:ext cx="474920" cy="163732"/>
            </a:xfrm>
            <a:custGeom>
              <a:rect b="b" l="l" r="r" t="t"/>
              <a:pathLst>
                <a:path extrusionOk="0" h="3732" w="10825">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41"/>
          <p:cNvSpPr/>
          <p:nvPr/>
        </p:nvSpPr>
        <p:spPr>
          <a:xfrm>
            <a:off x="3503875" y="4691494"/>
            <a:ext cx="5958719" cy="5089"/>
          </a:xfrm>
          <a:custGeom>
            <a:rect b="b" l="l" r="r" t="t"/>
            <a:pathLst>
              <a:path extrusionOk="0" h="116" w="135819">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41"/>
          <p:cNvGrpSpPr/>
          <p:nvPr/>
        </p:nvGrpSpPr>
        <p:grpSpPr>
          <a:xfrm>
            <a:off x="3929256" y="3919614"/>
            <a:ext cx="576962" cy="773332"/>
            <a:chOff x="3429656" y="3785314"/>
            <a:chExt cx="576962" cy="773332"/>
          </a:xfrm>
        </p:grpSpPr>
        <p:sp>
          <p:nvSpPr>
            <p:cNvPr id="288" name="Google Shape;288;p41"/>
            <p:cNvSpPr/>
            <p:nvPr/>
          </p:nvSpPr>
          <p:spPr>
            <a:xfrm>
              <a:off x="3429656" y="4237325"/>
              <a:ext cx="230725" cy="140304"/>
            </a:xfrm>
            <a:custGeom>
              <a:rect b="b" l="l" r="r" t="t"/>
              <a:pathLst>
                <a:path extrusionOk="0" h="3198" w="5259">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1"/>
            <p:cNvSpPr/>
            <p:nvPr/>
          </p:nvSpPr>
          <p:spPr>
            <a:xfrm>
              <a:off x="3554866" y="3785314"/>
              <a:ext cx="162065" cy="334616"/>
            </a:xfrm>
            <a:custGeom>
              <a:rect b="b" l="l" r="r" t="t"/>
              <a:pathLst>
                <a:path extrusionOk="0" h="7627" w="3694">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1"/>
            <p:cNvSpPr/>
            <p:nvPr/>
          </p:nvSpPr>
          <p:spPr>
            <a:xfrm>
              <a:off x="3727853" y="3883016"/>
              <a:ext cx="278766" cy="276572"/>
            </a:xfrm>
            <a:custGeom>
              <a:rect b="b" l="l" r="r" t="t"/>
              <a:pathLst>
                <a:path extrusionOk="0" h="6304" w="6354">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1"/>
            <p:cNvSpPr/>
            <p:nvPr/>
          </p:nvSpPr>
          <p:spPr>
            <a:xfrm>
              <a:off x="3539555" y="4279398"/>
              <a:ext cx="159169" cy="279248"/>
            </a:xfrm>
            <a:custGeom>
              <a:rect b="b" l="l" r="r" t="t"/>
              <a:pathLst>
                <a:path extrusionOk="0" h="6365" w="3628">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1"/>
            <p:cNvSpPr/>
            <p:nvPr/>
          </p:nvSpPr>
          <p:spPr>
            <a:xfrm>
              <a:off x="3625017" y="3907278"/>
              <a:ext cx="73881" cy="622375"/>
            </a:xfrm>
            <a:custGeom>
              <a:rect b="b" l="l" r="r" t="t"/>
              <a:pathLst>
                <a:path extrusionOk="0" h="14186" w="1684">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1"/>
            <p:cNvSpPr/>
            <p:nvPr/>
          </p:nvSpPr>
          <p:spPr>
            <a:xfrm>
              <a:off x="3694861" y="3953650"/>
              <a:ext cx="204183" cy="424379"/>
            </a:xfrm>
            <a:custGeom>
              <a:rect b="b" l="l" r="r" t="t"/>
              <a:pathLst>
                <a:path extrusionOk="0" h="9673" w="4654">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 name="Google Shape;294;p41"/>
          <p:cNvSpPr/>
          <p:nvPr/>
        </p:nvSpPr>
        <p:spPr>
          <a:xfrm>
            <a:off x="62416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1"/>
          <p:cNvSpPr/>
          <p:nvPr/>
        </p:nvSpPr>
        <p:spPr>
          <a:xfrm>
            <a:off x="7105967" y="2325226"/>
            <a:ext cx="21541" cy="21541"/>
          </a:xfrm>
          <a:custGeom>
            <a:rect b="b" l="l" r="r" t="t"/>
            <a:pathLst>
              <a:path extrusionOk="0" h="491" w="491">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1"/>
          <p:cNvSpPr/>
          <p:nvPr/>
        </p:nvSpPr>
        <p:spPr>
          <a:xfrm>
            <a:off x="6948775" y="3888553"/>
            <a:ext cx="69055" cy="15619"/>
          </a:xfrm>
          <a:custGeom>
            <a:rect b="b" l="l" r="r" t="t"/>
            <a:pathLst>
              <a:path extrusionOk="0" h="356" w="1574">
                <a:moveTo>
                  <a:pt x="0" y="1"/>
                </a:moveTo>
                <a:lnTo>
                  <a:pt x="0" y="355"/>
                </a:lnTo>
                <a:lnTo>
                  <a:pt x="1573" y="355"/>
                </a:lnTo>
                <a:lnTo>
                  <a:pt x="15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1"/>
          <p:cNvSpPr/>
          <p:nvPr/>
        </p:nvSpPr>
        <p:spPr>
          <a:xfrm>
            <a:off x="7189192" y="3888553"/>
            <a:ext cx="69231" cy="15619"/>
          </a:xfrm>
          <a:custGeom>
            <a:rect b="b" l="l" r="r" t="t"/>
            <a:pathLst>
              <a:path extrusionOk="0" h="356" w="1578">
                <a:moveTo>
                  <a:pt x="0" y="1"/>
                </a:moveTo>
                <a:lnTo>
                  <a:pt x="0" y="355"/>
                </a:lnTo>
                <a:lnTo>
                  <a:pt x="1578" y="355"/>
                </a:lnTo>
                <a:lnTo>
                  <a:pt x="157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1"/>
          <p:cNvSpPr/>
          <p:nvPr/>
        </p:nvSpPr>
        <p:spPr>
          <a:xfrm>
            <a:off x="7429785" y="3888553"/>
            <a:ext cx="69275" cy="15619"/>
          </a:xfrm>
          <a:custGeom>
            <a:rect b="b" l="l" r="r" t="t"/>
            <a:pathLst>
              <a:path extrusionOk="0" h="356" w="1579">
                <a:moveTo>
                  <a:pt x="1" y="1"/>
                </a:moveTo>
                <a:lnTo>
                  <a:pt x="1" y="355"/>
                </a:lnTo>
                <a:lnTo>
                  <a:pt x="1579" y="355"/>
                </a:lnTo>
                <a:lnTo>
                  <a:pt x="157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1"/>
          <p:cNvSpPr/>
          <p:nvPr/>
        </p:nvSpPr>
        <p:spPr>
          <a:xfrm>
            <a:off x="7670422" y="3888553"/>
            <a:ext cx="69275" cy="15619"/>
          </a:xfrm>
          <a:custGeom>
            <a:rect b="b" l="l" r="r" t="t"/>
            <a:pathLst>
              <a:path extrusionOk="0" h="356" w="1579">
                <a:moveTo>
                  <a:pt x="1" y="1"/>
                </a:moveTo>
                <a:lnTo>
                  <a:pt x="1" y="355"/>
                </a:lnTo>
                <a:lnTo>
                  <a:pt x="1578" y="355"/>
                </a:lnTo>
                <a:lnTo>
                  <a:pt x="157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1"/>
          <p:cNvSpPr/>
          <p:nvPr/>
        </p:nvSpPr>
        <p:spPr>
          <a:xfrm>
            <a:off x="7103072" y="3160632"/>
            <a:ext cx="24437" cy="23384"/>
          </a:xfrm>
          <a:custGeom>
            <a:rect b="b" l="l" r="r" t="t"/>
            <a:pathLst>
              <a:path extrusionOk="0" h="533" w="557">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1"/>
          <p:cNvSpPr/>
          <p:nvPr/>
        </p:nvSpPr>
        <p:spPr>
          <a:xfrm>
            <a:off x="6276325" y="2796625"/>
            <a:ext cx="1613430" cy="146185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1"/>
          <p:cNvSpPr/>
          <p:nvPr/>
        </p:nvSpPr>
        <p:spPr>
          <a:xfrm>
            <a:off x="7388589" y="3109215"/>
            <a:ext cx="24393" cy="23603"/>
          </a:xfrm>
          <a:custGeom>
            <a:rect b="b" l="l" r="r" t="t"/>
            <a:pathLst>
              <a:path extrusionOk="0" h="538" w="556">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41"/>
          <p:cNvGrpSpPr/>
          <p:nvPr/>
        </p:nvGrpSpPr>
        <p:grpSpPr>
          <a:xfrm>
            <a:off x="6345231" y="2886609"/>
            <a:ext cx="1407691" cy="1286147"/>
            <a:chOff x="6117656" y="2752309"/>
            <a:chExt cx="1407691" cy="1286147"/>
          </a:xfrm>
        </p:grpSpPr>
        <p:sp>
          <p:nvSpPr>
            <p:cNvPr id="304" name="Google Shape;304;p41"/>
            <p:cNvSpPr/>
            <p:nvPr/>
          </p:nvSpPr>
          <p:spPr>
            <a:xfrm>
              <a:off x="6117656" y="3670896"/>
              <a:ext cx="54095" cy="15750"/>
            </a:xfrm>
            <a:custGeom>
              <a:rect b="b" l="l" r="r" t="t"/>
              <a:pathLst>
                <a:path extrusionOk="0" h="359" w="1233">
                  <a:moveTo>
                    <a:pt x="1" y="0"/>
                  </a:moveTo>
                  <a:lnTo>
                    <a:pt x="1" y="359"/>
                  </a:lnTo>
                  <a:lnTo>
                    <a:pt x="1233" y="359"/>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1"/>
            <p:cNvSpPr/>
            <p:nvPr/>
          </p:nvSpPr>
          <p:spPr>
            <a:xfrm>
              <a:off x="6239970" y="3754253"/>
              <a:ext cx="69055" cy="15619"/>
            </a:xfrm>
            <a:custGeom>
              <a:rect b="b" l="l" r="r" t="t"/>
              <a:pathLst>
                <a:path extrusionOk="0" h="356" w="1574">
                  <a:moveTo>
                    <a:pt x="0" y="1"/>
                  </a:moveTo>
                  <a:lnTo>
                    <a:pt x="0" y="355"/>
                  </a:lnTo>
                  <a:lnTo>
                    <a:pt x="1574" y="355"/>
                  </a:lnTo>
                  <a:lnTo>
                    <a:pt x="157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1"/>
            <p:cNvSpPr/>
            <p:nvPr/>
          </p:nvSpPr>
          <p:spPr>
            <a:xfrm>
              <a:off x="6480563" y="3754253"/>
              <a:ext cx="69055" cy="15619"/>
            </a:xfrm>
            <a:custGeom>
              <a:rect b="b" l="l" r="r" t="t"/>
              <a:pathLst>
                <a:path extrusionOk="0" h="356" w="1574">
                  <a:moveTo>
                    <a:pt x="1" y="1"/>
                  </a:moveTo>
                  <a:lnTo>
                    <a:pt x="1" y="355"/>
                  </a:lnTo>
                  <a:lnTo>
                    <a:pt x="1574" y="355"/>
                  </a:lnTo>
                  <a:lnTo>
                    <a:pt x="157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1"/>
            <p:cNvSpPr/>
            <p:nvPr/>
          </p:nvSpPr>
          <p:spPr>
            <a:xfrm>
              <a:off x="6117656" y="3463032"/>
              <a:ext cx="54095" cy="15619"/>
            </a:xfrm>
            <a:custGeom>
              <a:rect b="b" l="l" r="r" t="t"/>
              <a:pathLst>
                <a:path extrusionOk="0" h="356" w="1233">
                  <a:moveTo>
                    <a:pt x="1" y="1"/>
                  </a:moveTo>
                  <a:lnTo>
                    <a:pt x="1" y="355"/>
                  </a:lnTo>
                  <a:lnTo>
                    <a:pt x="1233" y="355"/>
                  </a:lnTo>
                  <a:lnTo>
                    <a:pt x="12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1"/>
            <p:cNvSpPr/>
            <p:nvPr/>
          </p:nvSpPr>
          <p:spPr>
            <a:xfrm>
              <a:off x="6117656" y="3071564"/>
              <a:ext cx="54095" cy="15531"/>
            </a:xfrm>
            <a:custGeom>
              <a:rect b="b" l="l" r="r" t="t"/>
              <a:pathLst>
                <a:path extrusionOk="0" h="354" w="1233">
                  <a:moveTo>
                    <a:pt x="1" y="0"/>
                  </a:moveTo>
                  <a:lnTo>
                    <a:pt x="1" y="354"/>
                  </a:lnTo>
                  <a:lnTo>
                    <a:pt x="1233" y="354"/>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1"/>
            <p:cNvSpPr/>
            <p:nvPr/>
          </p:nvSpPr>
          <p:spPr>
            <a:xfrm>
              <a:off x="6117656" y="2874843"/>
              <a:ext cx="54095" cy="15531"/>
            </a:xfrm>
            <a:custGeom>
              <a:rect b="b" l="l" r="r" t="t"/>
              <a:pathLst>
                <a:path extrusionOk="0" h="354" w="1233">
                  <a:moveTo>
                    <a:pt x="1" y="0"/>
                  </a:moveTo>
                  <a:lnTo>
                    <a:pt x="1" y="354"/>
                  </a:lnTo>
                  <a:lnTo>
                    <a:pt x="1233" y="354"/>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1"/>
            <p:cNvSpPr/>
            <p:nvPr/>
          </p:nvSpPr>
          <p:spPr>
            <a:xfrm>
              <a:off x="6120332" y="3267276"/>
              <a:ext cx="54095" cy="15619"/>
            </a:xfrm>
            <a:custGeom>
              <a:rect b="b" l="l" r="r" t="t"/>
              <a:pathLst>
                <a:path extrusionOk="0" h="356" w="1233">
                  <a:moveTo>
                    <a:pt x="0" y="1"/>
                  </a:moveTo>
                  <a:lnTo>
                    <a:pt x="0" y="355"/>
                  </a:lnTo>
                  <a:lnTo>
                    <a:pt x="1233" y="355"/>
                  </a:lnTo>
                  <a:lnTo>
                    <a:pt x="12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1"/>
            <p:cNvSpPr/>
            <p:nvPr/>
          </p:nvSpPr>
          <p:spPr>
            <a:xfrm>
              <a:off x="6197415" y="2752309"/>
              <a:ext cx="1312797" cy="936853"/>
            </a:xfrm>
            <a:custGeom>
              <a:rect b="b" l="l" r="r" t="t"/>
              <a:pathLst>
                <a:path extrusionOk="0" h="21354" w="29923">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1"/>
            <p:cNvSpPr/>
            <p:nvPr/>
          </p:nvSpPr>
          <p:spPr>
            <a:xfrm>
              <a:off x="6267425" y="3272494"/>
              <a:ext cx="1244945" cy="5177"/>
            </a:xfrm>
            <a:custGeom>
              <a:rect b="b" l="l" r="r" t="t"/>
              <a:pathLst>
                <a:path extrusionOk="0" h="118" w="29018">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1"/>
            <p:cNvSpPr/>
            <p:nvPr/>
          </p:nvSpPr>
          <p:spPr>
            <a:xfrm>
              <a:off x="6267425" y="3076695"/>
              <a:ext cx="1244945" cy="5265"/>
            </a:xfrm>
            <a:custGeom>
              <a:rect b="b" l="l" r="r" t="t"/>
              <a:pathLst>
                <a:path extrusionOk="0" h="120" w="29018">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1"/>
            <p:cNvSpPr/>
            <p:nvPr/>
          </p:nvSpPr>
          <p:spPr>
            <a:xfrm>
              <a:off x="6267425" y="2879975"/>
              <a:ext cx="1244945" cy="5265"/>
            </a:xfrm>
            <a:custGeom>
              <a:rect b="b" l="l" r="r" t="t"/>
              <a:pathLst>
                <a:path extrusionOk="0" h="120" w="29018">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1"/>
            <p:cNvSpPr/>
            <p:nvPr/>
          </p:nvSpPr>
          <p:spPr>
            <a:xfrm>
              <a:off x="6267425" y="3468249"/>
              <a:ext cx="1244945" cy="5001"/>
            </a:xfrm>
            <a:custGeom>
              <a:rect b="b" l="l" r="r" t="t"/>
              <a:pathLst>
                <a:path extrusionOk="0" h="114" w="29018">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1"/>
            <p:cNvSpPr/>
            <p:nvPr/>
          </p:nvSpPr>
          <p:spPr>
            <a:xfrm>
              <a:off x="6265284" y="2766699"/>
              <a:ext cx="1244926" cy="877801"/>
            </a:xfrm>
            <a:custGeom>
              <a:rect b="b" l="l" r="r" t="t"/>
              <a:pathLst>
                <a:path extrusionOk="0" h="20008" w="28376">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1"/>
            <p:cNvSpPr/>
            <p:nvPr/>
          </p:nvSpPr>
          <p:spPr>
            <a:xfrm>
              <a:off x="6265284" y="2819433"/>
              <a:ext cx="1260062" cy="709243"/>
            </a:xfrm>
            <a:custGeom>
              <a:rect b="b" l="l" r="r" t="t"/>
              <a:pathLst>
                <a:path extrusionOk="0" h="16166" w="28721">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1"/>
            <p:cNvSpPr/>
            <p:nvPr/>
          </p:nvSpPr>
          <p:spPr>
            <a:xfrm>
              <a:off x="6508159" y="3234899"/>
              <a:ext cx="24569" cy="23603"/>
            </a:xfrm>
            <a:custGeom>
              <a:rect b="b" l="l" r="r" t="t"/>
              <a:pathLst>
                <a:path extrusionOk="0" h="538" w="56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1"/>
            <p:cNvSpPr/>
            <p:nvPr/>
          </p:nvSpPr>
          <p:spPr>
            <a:xfrm>
              <a:off x="6239970" y="3886175"/>
              <a:ext cx="157985" cy="152281"/>
            </a:xfrm>
            <a:custGeom>
              <a:rect b="b" l="l" r="r" t="t"/>
              <a:pathLst>
                <a:path extrusionOk="0" h="3471" w="3601">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1"/>
            <p:cNvSpPr/>
            <p:nvPr/>
          </p:nvSpPr>
          <p:spPr>
            <a:xfrm>
              <a:off x="6515090" y="3911314"/>
              <a:ext cx="927816" cy="28605"/>
            </a:xfrm>
            <a:custGeom>
              <a:rect b="b" l="l" r="r" t="t"/>
              <a:pathLst>
                <a:path extrusionOk="0" h="652" w="21148">
                  <a:moveTo>
                    <a:pt x="0" y="0"/>
                  </a:moveTo>
                  <a:lnTo>
                    <a:pt x="0" y="652"/>
                  </a:lnTo>
                  <a:lnTo>
                    <a:pt x="21148" y="652"/>
                  </a:lnTo>
                  <a:lnTo>
                    <a:pt x="211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1"/>
            <p:cNvSpPr/>
            <p:nvPr/>
          </p:nvSpPr>
          <p:spPr>
            <a:xfrm>
              <a:off x="6515090" y="3982430"/>
              <a:ext cx="385244" cy="28649"/>
            </a:xfrm>
            <a:custGeom>
              <a:rect b="b" l="l" r="r" t="t"/>
              <a:pathLst>
                <a:path extrusionOk="0" h="653" w="8781">
                  <a:moveTo>
                    <a:pt x="0" y="1"/>
                  </a:moveTo>
                  <a:lnTo>
                    <a:pt x="0" y="652"/>
                  </a:lnTo>
                  <a:lnTo>
                    <a:pt x="8780" y="652"/>
                  </a:lnTo>
                  <a:lnTo>
                    <a:pt x="87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41"/>
          <p:cNvGrpSpPr/>
          <p:nvPr/>
        </p:nvGrpSpPr>
        <p:grpSpPr>
          <a:xfrm>
            <a:off x="3940094" y="1807838"/>
            <a:ext cx="1294564" cy="589573"/>
            <a:chOff x="3940094" y="1807838"/>
            <a:chExt cx="1294564" cy="589573"/>
          </a:xfrm>
        </p:grpSpPr>
        <p:grpSp>
          <p:nvGrpSpPr>
            <p:cNvPr id="323" name="Google Shape;323;p41"/>
            <p:cNvGrpSpPr/>
            <p:nvPr/>
          </p:nvGrpSpPr>
          <p:grpSpPr>
            <a:xfrm>
              <a:off x="3940094" y="1807838"/>
              <a:ext cx="1294564" cy="589573"/>
              <a:chOff x="3543907" y="2562740"/>
              <a:chExt cx="1294564" cy="381675"/>
            </a:xfrm>
          </p:grpSpPr>
          <p:sp>
            <p:nvSpPr>
              <p:cNvPr id="324" name="Google Shape;324;p41"/>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1"/>
              <p:cNvSpPr/>
              <p:nvPr/>
            </p:nvSpPr>
            <p:spPr>
              <a:xfrm>
                <a:off x="3543907" y="2596242"/>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41"/>
            <p:cNvSpPr/>
            <p:nvPr/>
          </p:nvSpPr>
          <p:spPr>
            <a:xfrm>
              <a:off x="4099654" y="1961924"/>
              <a:ext cx="114112" cy="114156"/>
            </a:xfrm>
            <a:custGeom>
              <a:rect b="b" l="l" r="r" t="t"/>
              <a:pathLst>
                <a:path extrusionOk="0" h="2602" w="2601">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1"/>
            <p:cNvSpPr/>
            <p:nvPr/>
          </p:nvSpPr>
          <p:spPr>
            <a:xfrm>
              <a:off x="4270842" y="1979561"/>
              <a:ext cx="397704" cy="22112"/>
            </a:xfrm>
            <a:custGeom>
              <a:rect b="b" l="l" r="r" t="t"/>
              <a:pathLst>
                <a:path extrusionOk="0" h="504" w="9065">
                  <a:moveTo>
                    <a:pt x="0" y="1"/>
                  </a:moveTo>
                  <a:lnTo>
                    <a:pt x="0" y="503"/>
                  </a:lnTo>
                  <a:lnTo>
                    <a:pt x="9064" y="503"/>
                  </a:lnTo>
                  <a:lnTo>
                    <a:pt x="9064"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1"/>
            <p:cNvSpPr/>
            <p:nvPr/>
          </p:nvSpPr>
          <p:spPr>
            <a:xfrm>
              <a:off x="4270842" y="2029574"/>
              <a:ext cx="773516" cy="22331"/>
            </a:xfrm>
            <a:custGeom>
              <a:rect b="b" l="l" r="r" t="t"/>
              <a:pathLst>
                <a:path extrusionOk="0" h="509" w="17631">
                  <a:moveTo>
                    <a:pt x="0" y="1"/>
                  </a:moveTo>
                  <a:lnTo>
                    <a:pt x="0" y="508"/>
                  </a:lnTo>
                  <a:lnTo>
                    <a:pt x="17630" y="508"/>
                  </a:lnTo>
                  <a:lnTo>
                    <a:pt x="17630"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1"/>
            <p:cNvSpPr/>
            <p:nvPr/>
          </p:nvSpPr>
          <p:spPr>
            <a:xfrm>
              <a:off x="4099654" y="2137367"/>
              <a:ext cx="114112" cy="114112"/>
            </a:xfrm>
            <a:custGeom>
              <a:rect b="b" l="l" r="r" t="t"/>
              <a:pathLst>
                <a:path extrusionOk="0" h="2601" w="2601">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1"/>
            <p:cNvSpPr/>
            <p:nvPr/>
          </p:nvSpPr>
          <p:spPr>
            <a:xfrm>
              <a:off x="4270842" y="2154960"/>
              <a:ext cx="203086" cy="22156"/>
            </a:xfrm>
            <a:custGeom>
              <a:rect b="b" l="l" r="r" t="t"/>
              <a:pathLst>
                <a:path extrusionOk="0" h="505" w="4629">
                  <a:moveTo>
                    <a:pt x="0" y="1"/>
                  </a:moveTo>
                  <a:lnTo>
                    <a:pt x="0" y="504"/>
                  </a:lnTo>
                  <a:lnTo>
                    <a:pt x="4629" y="504"/>
                  </a:lnTo>
                  <a:lnTo>
                    <a:pt x="4629"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1"/>
            <p:cNvSpPr/>
            <p:nvPr/>
          </p:nvSpPr>
          <p:spPr>
            <a:xfrm>
              <a:off x="4270842" y="2205018"/>
              <a:ext cx="773516" cy="22287"/>
            </a:xfrm>
            <a:custGeom>
              <a:rect b="b" l="l" r="r" t="t"/>
              <a:pathLst>
                <a:path extrusionOk="0" h="508" w="17631">
                  <a:moveTo>
                    <a:pt x="0" y="1"/>
                  </a:moveTo>
                  <a:lnTo>
                    <a:pt x="0" y="508"/>
                  </a:lnTo>
                  <a:lnTo>
                    <a:pt x="17630" y="508"/>
                  </a:lnTo>
                  <a:lnTo>
                    <a:pt x="17630"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41"/>
          <p:cNvGrpSpPr/>
          <p:nvPr/>
        </p:nvGrpSpPr>
        <p:grpSpPr>
          <a:xfrm>
            <a:off x="6193917" y="1459403"/>
            <a:ext cx="906007" cy="136663"/>
            <a:chOff x="5966342" y="1378202"/>
            <a:chExt cx="906007" cy="136663"/>
          </a:xfrm>
        </p:grpSpPr>
        <p:sp>
          <p:nvSpPr>
            <p:cNvPr id="333" name="Google Shape;333;p41"/>
            <p:cNvSpPr/>
            <p:nvPr/>
          </p:nvSpPr>
          <p:spPr>
            <a:xfrm>
              <a:off x="5966342" y="1378202"/>
              <a:ext cx="153861" cy="136663"/>
            </a:xfrm>
            <a:custGeom>
              <a:rect b="b" l="l" r="r" t="t"/>
              <a:pathLst>
                <a:path extrusionOk="0" h="3115" w="3507">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1"/>
            <p:cNvSpPr/>
            <p:nvPr/>
          </p:nvSpPr>
          <p:spPr>
            <a:xfrm>
              <a:off x="6003940" y="1423214"/>
              <a:ext cx="78839" cy="50146"/>
            </a:xfrm>
            <a:custGeom>
              <a:rect b="b" l="l" r="r" t="t"/>
              <a:pathLst>
                <a:path extrusionOk="0" h="1143" w="1797">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1"/>
            <p:cNvSpPr/>
            <p:nvPr/>
          </p:nvSpPr>
          <p:spPr>
            <a:xfrm>
              <a:off x="6235364" y="1411237"/>
              <a:ext cx="636985" cy="5177"/>
            </a:xfrm>
            <a:custGeom>
              <a:rect b="b" l="l" r="r" t="t"/>
              <a:pathLst>
                <a:path extrusionOk="0" h="118" w="14519">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1"/>
            <p:cNvSpPr/>
            <p:nvPr/>
          </p:nvSpPr>
          <p:spPr>
            <a:xfrm>
              <a:off x="6242822" y="1473535"/>
              <a:ext cx="368178" cy="5001"/>
            </a:xfrm>
            <a:custGeom>
              <a:rect b="b" l="l" r="r" t="t"/>
              <a:pathLst>
                <a:path extrusionOk="0" h="114" w="8392">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41"/>
          <p:cNvGrpSpPr/>
          <p:nvPr/>
        </p:nvGrpSpPr>
        <p:grpSpPr>
          <a:xfrm>
            <a:off x="8042062" y="2843136"/>
            <a:ext cx="496812" cy="472595"/>
            <a:chOff x="7814487" y="2708836"/>
            <a:chExt cx="496812" cy="472595"/>
          </a:xfrm>
        </p:grpSpPr>
        <p:sp>
          <p:nvSpPr>
            <p:cNvPr id="338" name="Google Shape;338;p41"/>
            <p:cNvSpPr/>
            <p:nvPr/>
          </p:nvSpPr>
          <p:spPr>
            <a:xfrm>
              <a:off x="7814487" y="2708836"/>
              <a:ext cx="496812" cy="472595"/>
            </a:xfrm>
            <a:custGeom>
              <a:rect b="b" l="l" r="r" t="t"/>
              <a:pathLst>
                <a:path extrusionOk="0" h="10772" w="11324">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1"/>
            <p:cNvSpPr/>
            <p:nvPr/>
          </p:nvSpPr>
          <p:spPr>
            <a:xfrm>
              <a:off x="7997564" y="2870459"/>
              <a:ext cx="149956" cy="166277"/>
            </a:xfrm>
            <a:custGeom>
              <a:rect b="b" l="l" r="r" t="t"/>
              <a:pathLst>
                <a:path extrusionOk="0" h="3790" w="3418">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41"/>
          <p:cNvGrpSpPr/>
          <p:nvPr/>
        </p:nvGrpSpPr>
        <p:grpSpPr>
          <a:xfrm>
            <a:off x="7739700" y="1512500"/>
            <a:ext cx="1109728" cy="1002828"/>
            <a:chOff x="7739700" y="1512500"/>
            <a:chExt cx="1109728" cy="1002828"/>
          </a:xfrm>
        </p:grpSpPr>
        <p:sp>
          <p:nvSpPr>
            <p:cNvPr id="341" name="Google Shape;341;p41"/>
            <p:cNvSpPr/>
            <p:nvPr/>
          </p:nvSpPr>
          <p:spPr>
            <a:xfrm>
              <a:off x="7739700" y="1512500"/>
              <a:ext cx="1109728" cy="100282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41"/>
            <p:cNvGrpSpPr/>
            <p:nvPr/>
          </p:nvGrpSpPr>
          <p:grpSpPr>
            <a:xfrm>
              <a:off x="7808309" y="1610467"/>
              <a:ext cx="966993" cy="714803"/>
              <a:chOff x="7183784" y="1476167"/>
              <a:chExt cx="966993" cy="714803"/>
            </a:xfrm>
          </p:grpSpPr>
          <p:sp>
            <p:nvSpPr>
              <p:cNvPr id="343" name="Google Shape;343;p41"/>
              <p:cNvSpPr/>
              <p:nvPr/>
            </p:nvSpPr>
            <p:spPr>
              <a:xfrm>
                <a:off x="7393754" y="1862327"/>
                <a:ext cx="21541" cy="21322"/>
              </a:xfrm>
              <a:custGeom>
                <a:rect b="b" l="l" r="r" t="t"/>
                <a:pathLst>
                  <a:path extrusionOk="0" h="486" w="491">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1"/>
              <p:cNvSpPr/>
              <p:nvPr/>
            </p:nvSpPr>
            <p:spPr>
              <a:xfrm>
                <a:off x="7725074" y="1944762"/>
                <a:ext cx="58877" cy="216730"/>
              </a:xfrm>
              <a:custGeom>
                <a:rect b="b" l="l" r="r" t="t"/>
                <a:pathLst>
                  <a:path extrusionOk="0" h="4940" w="1342">
                    <a:moveTo>
                      <a:pt x="0" y="0"/>
                    </a:moveTo>
                    <a:lnTo>
                      <a:pt x="0" y="4939"/>
                    </a:lnTo>
                    <a:lnTo>
                      <a:pt x="1342" y="4939"/>
                    </a:lnTo>
                    <a:lnTo>
                      <a:pt x="134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1"/>
              <p:cNvSpPr/>
              <p:nvPr/>
            </p:nvSpPr>
            <p:spPr>
              <a:xfrm>
                <a:off x="7992132" y="1848727"/>
                <a:ext cx="59096" cy="312767"/>
              </a:xfrm>
              <a:custGeom>
                <a:rect b="b" l="l" r="r" t="t"/>
                <a:pathLst>
                  <a:path extrusionOk="0" h="7129" w="1347">
                    <a:moveTo>
                      <a:pt x="0" y="0"/>
                    </a:moveTo>
                    <a:lnTo>
                      <a:pt x="0" y="7128"/>
                    </a:lnTo>
                    <a:lnTo>
                      <a:pt x="1347" y="7128"/>
                    </a:lnTo>
                    <a:lnTo>
                      <a:pt x="1347"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1"/>
              <p:cNvSpPr/>
              <p:nvPr/>
            </p:nvSpPr>
            <p:spPr>
              <a:xfrm>
                <a:off x="7309959" y="1716409"/>
                <a:ext cx="59096" cy="445087"/>
              </a:xfrm>
              <a:custGeom>
                <a:rect b="b" l="l" r="r" t="t"/>
                <a:pathLst>
                  <a:path extrusionOk="0" h="10145" w="1347">
                    <a:moveTo>
                      <a:pt x="1" y="1"/>
                    </a:moveTo>
                    <a:lnTo>
                      <a:pt x="1" y="10144"/>
                    </a:lnTo>
                    <a:lnTo>
                      <a:pt x="1347" y="10144"/>
                    </a:lnTo>
                    <a:lnTo>
                      <a:pt x="134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1"/>
              <p:cNvSpPr/>
              <p:nvPr/>
            </p:nvSpPr>
            <p:spPr>
              <a:xfrm>
                <a:off x="7450700" y="1848727"/>
                <a:ext cx="59096" cy="312767"/>
              </a:xfrm>
              <a:custGeom>
                <a:rect b="b" l="l" r="r" t="t"/>
                <a:pathLst>
                  <a:path extrusionOk="0" h="7129" w="1347">
                    <a:moveTo>
                      <a:pt x="0" y="0"/>
                    </a:moveTo>
                    <a:lnTo>
                      <a:pt x="0" y="7128"/>
                    </a:lnTo>
                    <a:lnTo>
                      <a:pt x="1347" y="7128"/>
                    </a:lnTo>
                    <a:lnTo>
                      <a:pt x="1347"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1"/>
              <p:cNvSpPr/>
              <p:nvPr/>
            </p:nvSpPr>
            <p:spPr>
              <a:xfrm>
                <a:off x="7577840" y="1680391"/>
                <a:ext cx="59052" cy="481106"/>
              </a:xfrm>
              <a:custGeom>
                <a:rect b="b" l="l" r="r" t="t"/>
                <a:pathLst>
                  <a:path extrusionOk="0" h="10966" w="1346">
                    <a:moveTo>
                      <a:pt x="0" y="1"/>
                    </a:moveTo>
                    <a:lnTo>
                      <a:pt x="0" y="10965"/>
                    </a:lnTo>
                    <a:lnTo>
                      <a:pt x="1346" y="10965"/>
                    </a:lnTo>
                    <a:lnTo>
                      <a:pt x="134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1"/>
              <p:cNvSpPr/>
              <p:nvPr/>
            </p:nvSpPr>
            <p:spPr>
              <a:xfrm>
                <a:off x="7378618" y="1668677"/>
                <a:ext cx="59096" cy="492820"/>
              </a:xfrm>
              <a:custGeom>
                <a:rect b="b" l="l" r="r" t="t"/>
                <a:pathLst>
                  <a:path extrusionOk="0" h="11233" w="1347">
                    <a:moveTo>
                      <a:pt x="1" y="0"/>
                    </a:moveTo>
                    <a:lnTo>
                      <a:pt x="1" y="11232"/>
                    </a:lnTo>
                    <a:lnTo>
                      <a:pt x="1346" y="11232"/>
                    </a:lnTo>
                    <a:lnTo>
                      <a:pt x="1346"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1"/>
              <p:cNvSpPr/>
              <p:nvPr/>
            </p:nvSpPr>
            <p:spPr>
              <a:xfrm>
                <a:off x="7651457" y="1565534"/>
                <a:ext cx="58877" cy="595964"/>
              </a:xfrm>
              <a:custGeom>
                <a:rect b="b" l="l" r="r" t="t"/>
                <a:pathLst>
                  <a:path extrusionOk="0" h="13584" w="1342">
                    <a:moveTo>
                      <a:pt x="0" y="1"/>
                    </a:moveTo>
                    <a:lnTo>
                      <a:pt x="0" y="13583"/>
                    </a:lnTo>
                    <a:lnTo>
                      <a:pt x="1342" y="13583"/>
                    </a:lnTo>
                    <a:lnTo>
                      <a:pt x="13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1"/>
              <p:cNvSpPr/>
              <p:nvPr/>
            </p:nvSpPr>
            <p:spPr>
              <a:xfrm>
                <a:off x="7211248" y="2185793"/>
                <a:ext cx="939530" cy="5177"/>
              </a:xfrm>
              <a:custGeom>
                <a:rect b="b" l="l" r="r" t="t"/>
                <a:pathLst>
                  <a:path extrusionOk="0" h="118" w="21415">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1"/>
              <p:cNvSpPr/>
              <p:nvPr/>
            </p:nvSpPr>
            <p:spPr>
              <a:xfrm>
                <a:off x="7183784" y="2082256"/>
                <a:ext cx="36151" cy="11889"/>
              </a:xfrm>
              <a:custGeom>
                <a:rect b="b" l="l" r="r" t="t"/>
                <a:pathLst>
                  <a:path extrusionOk="0" h="271" w="824">
                    <a:moveTo>
                      <a:pt x="1" y="0"/>
                    </a:moveTo>
                    <a:lnTo>
                      <a:pt x="1" y="271"/>
                    </a:lnTo>
                    <a:lnTo>
                      <a:pt x="823" y="271"/>
                    </a:lnTo>
                    <a:lnTo>
                      <a:pt x="823"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1"/>
              <p:cNvSpPr/>
              <p:nvPr/>
            </p:nvSpPr>
            <p:spPr>
              <a:xfrm>
                <a:off x="7183784" y="1923879"/>
                <a:ext cx="36151" cy="11933"/>
              </a:xfrm>
              <a:custGeom>
                <a:rect b="b" l="l" r="r" t="t"/>
                <a:pathLst>
                  <a:path extrusionOk="0" h="272" w="824">
                    <a:moveTo>
                      <a:pt x="1" y="0"/>
                    </a:moveTo>
                    <a:lnTo>
                      <a:pt x="1" y="272"/>
                    </a:lnTo>
                    <a:lnTo>
                      <a:pt x="823" y="272"/>
                    </a:lnTo>
                    <a:lnTo>
                      <a:pt x="823"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1"/>
              <p:cNvSpPr/>
              <p:nvPr/>
            </p:nvSpPr>
            <p:spPr>
              <a:xfrm>
                <a:off x="7183784" y="1625902"/>
                <a:ext cx="36151" cy="11758"/>
              </a:xfrm>
              <a:custGeom>
                <a:rect b="b" l="l" r="r" t="t"/>
                <a:pathLst>
                  <a:path extrusionOk="0" h="268" w="824">
                    <a:moveTo>
                      <a:pt x="1" y="1"/>
                    </a:moveTo>
                    <a:lnTo>
                      <a:pt x="1" y="267"/>
                    </a:lnTo>
                    <a:lnTo>
                      <a:pt x="823" y="267"/>
                    </a:lnTo>
                    <a:lnTo>
                      <a:pt x="823"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1"/>
              <p:cNvSpPr/>
              <p:nvPr/>
            </p:nvSpPr>
            <p:spPr>
              <a:xfrm>
                <a:off x="7183784" y="1476167"/>
                <a:ext cx="36151" cy="11758"/>
              </a:xfrm>
              <a:custGeom>
                <a:rect b="b" l="l" r="r" t="t"/>
                <a:pathLst>
                  <a:path extrusionOk="0" h="268" w="824">
                    <a:moveTo>
                      <a:pt x="1" y="1"/>
                    </a:moveTo>
                    <a:lnTo>
                      <a:pt x="1" y="267"/>
                    </a:lnTo>
                    <a:lnTo>
                      <a:pt x="823" y="267"/>
                    </a:lnTo>
                    <a:lnTo>
                      <a:pt x="823"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1"/>
              <p:cNvSpPr/>
              <p:nvPr/>
            </p:nvSpPr>
            <p:spPr>
              <a:xfrm>
                <a:off x="7185758" y="1774890"/>
                <a:ext cx="36063" cy="11933"/>
              </a:xfrm>
              <a:custGeom>
                <a:rect b="b" l="l" r="r" t="t"/>
                <a:pathLst>
                  <a:path extrusionOk="0" h="272" w="822">
                    <a:moveTo>
                      <a:pt x="0" y="1"/>
                    </a:moveTo>
                    <a:lnTo>
                      <a:pt x="0" y="272"/>
                    </a:lnTo>
                    <a:lnTo>
                      <a:pt x="821" y="272"/>
                    </a:lnTo>
                    <a:lnTo>
                      <a:pt x="821"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1"/>
              <p:cNvSpPr/>
              <p:nvPr/>
            </p:nvSpPr>
            <p:spPr>
              <a:xfrm>
                <a:off x="7851391" y="1716409"/>
                <a:ext cx="59096" cy="445087"/>
              </a:xfrm>
              <a:custGeom>
                <a:rect b="b" l="l" r="r" t="t"/>
                <a:pathLst>
                  <a:path extrusionOk="0" h="10145" w="1347">
                    <a:moveTo>
                      <a:pt x="1" y="1"/>
                    </a:moveTo>
                    <a:lnTo>
                      <a:pt x="1" y="10144"/>
                    </a:lnTo>
                    <a:lnTo>
                      <a:pt x="1347" y="10144"/>
                    </a:lnTo>
                    <a:lnTo>
                      <a:pt x="134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1"/>
              <p:cNvSpPr/>
              <p:nvPr/>
            </p:nvSpPr>
            <p:spPr>
              <a:xfrm>
                <a:off x="7920051" y="1668677"/>
                <a:ext cx="59096" cy="492820"/>
              </a:xfrm>
              <a:custGeom>
                <a:rect b="b" l="l" r="r" t="t"/>
                <a:pathLst>
                  <a:path extrusionOk="0" h="11233" w="1347">
                    <a:moveTo>
                      <a:pt x="1" y="0"/>
                    </a:moveTo>
                    <a:lnTo>
                      <a:pt x="1" y="11232"/>
                    </a:lnTo>
                    <a:lnTo>
                      <a:pt x="1346" y="11232"/>
                    </a:lnTo>
                    <a:lnTo>
                      <a:pt x="1346"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9" name="Google Shape;359;p41"/>
          <p:cNvGrpSpPr/>
          <p:nvPr/>
        </p:nvGrpSpPr>
        <p:grpSpPr>
          <a:xfrm>
            <a:off x="4389208" y="3195116"/>
            <a:ext cx="1579322" cy="671293"/>
            <a:chOff x="4161633" y="3060816"/>
            <a:chExt cx="1579322" cy="671293"/>
          </a:xfrm>
        </p:grpSpPr>
        <p:sp>
          <p:nvSpPr>
            <p:cNvPr id="360" name="Google Shape;360;p41"/>
            <p:cNvSpPr/>
            <p:nvPr/>
          </p:nvSpPr>
          <p:spPr>
            <a:xfrm>
              <a:off x="4161633" y="3060816"/>
              <a:ext cx="1579322" cy="671293"/>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1"/>
            <p:cNvSpPr/>
            <p:nvPr/>
          </p:nvSpPr>
          <p:spPr>
            <a:xfrm>
              <a:off x="4276884"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1"/>
            <p:cNvSpPr/>
            <p:nvPr/>
          </p:nvSpPr>
          <p:spPr>
            <a:xfrm>
              <a:off x="4295266" y="3434077"/>
              <a:ext cx="328517" cy="168383"/>
            </a:xfrm>
            <a:custGeom>
              <a:rect b="b" l="l" r="r" t="t"/>
              <a:pathLst>
                <a:path extrusionOk="0" h="3838" w="7488">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1"/>
            <p:cNvSpPr/>
            <p:nvPr/>
          </p:nvSpPr>
          <p:spPr>
            <a:xfrm>
              <a:off x="4746970" y="3289739"/>
              <a:ext cx="833709" cy="37774"/>
            </a:xfrm>
            <a:custGeom>
              <a:rect b="b" l="l" r="r" t="t"/>
              <a:pathLst>
                <a:path extrusionOk="0" h="861" w="19003">
                  <a:moveTo>
                    <a:pt x="1" y="1"/>
                  </a:moveTo>
                  <a:lnTo>
                    <a:pt x="1" y="861"/>
                  </a:lnTo>
                  <a:lnTo>
                    <a:pt x="19003" y="861"/>
                  </a:lnTo>
                  <a:lnTo>
                    <a:pt x="1900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1"/>
            <p:cNvSpPr/>
            <p:nvPr/>
          </p:nvSpPr>
          <p:spPr>
            <a:xfrm>
              <a:off x="4746970" y="3389240"/>
              <a:ext cx="833709" cy="37818"/>
            </a:xfrm>
            <a:custGeom>
              <a:rect b="b" l="l" r="r" t="t"/>
              <a:pathLst>
                <a:path extrusionOk="0" h="862" w="19003">
                  <a:moveTo>
                    <a:pt x="1" y="0"/>
                  </a:moveTo>
                  <a:lnTo>
                    <a:pt x="1" y="861"/>
                  </a:lnTo>
                  <a:lnTo>
                    <a:pt x="19003" y="861"/>
                  </a:lnTo>
                  <a:lnTo>
                    <a:pt x="19003"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1"/>
            <p:cNvSpPr/>
            <p:nvPr/>
          </p:nvSpPr>
          <p:spPr>
            <a:xfrm>
              <a:off x="4746970" y="3499489"/>
              <a:ext cx="450658" cy="37818"/>
            </a:xfrm>
            <a:custGeom>
              <a:rect b="b" l="l" r="r" t="t"/>
              <a:pathLst>
                <a:path extrusionOk="0" h="862" w="10272">
                  <a:moveTo>
                    <a:pt x="1" y="0"/>
                  </a:moveTo>
                  <a:lnTo>
                    <a:pt x="1" y="861"/>
                  </a:lnTo>
                  <a:lnTo>
                    <a:pt x="10271" y="861"/>
                  </a:lnTo>
                  <a:lnTo>
                    <a:pt x="10271"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1"/>
            <p:cNvSpPr/>
            <p:nvPr/>
          </p:nvSpPr>
          <p:spPr>
            <a:xfrm flipH="1">
              <a:off x="4468091"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41"/>
          <p:cNvSpPr/>
          <p:nvPr/>
        </p:nvSpPr>
        <p:spPr>
          <a:xfrm rot="-5400000">
            <a:off x="7251250" y="2108625"/>
            <a:ext cx="69000" cy="15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1"/>
          <p:cNvSpPr/>
          <p:nvPr/>
        </p:nvSpPr>
        <p:spPr>
          <a:xfrm>
            <a:off x="5794118" y="2303902"/>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1"/>
          <p:cNvSpPr/>
          <p:nvPr/>
        </p:nvSpPr>
        <p:spPr>
          <a:xfrm>
            <a:off x="76223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1"/>
          <p:cNvSpPr/>
          <p:nvPr/>
        </p:nvSpPr>
        <p:spPr>
          <a:xfrm>
            <a:off x="4322798" y="3275550"/>
            <a:ext cx="1579326" cy="644066"/>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1"/>
          <p:cNvSpPr/>
          <p:nvPr/>
        </p:nvSpPr>
        <p:spPr>
          <a:xfrm>
            <a:off x="3703893" y="28927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1"/>
          <p:cNvSpPr/>
          <p:nvPr/>
        </p:nvSpPr>
        <p:spPr>
          <a:xfrm>
            <a:off x="5951893" y="1353648"/>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1"/>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50"/>
          <p:cNvSpPr txBox="1"/>
          <p:nvPr>
            <p:ph type="ctrTitle"/>
          </p:nvPr>
        </p:nvSpPr>
        <p:spPr>
          <a:xfrm>
            <a:off x="461125" y="691325"/>
            <a:ext cx="2312400" cy="55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540"/>
              <a:t>Question 03</a:t>
            </a:r>
            <a:endParaRPr sz="2540"/>
          </a:p>
        </p:txBody>
      </p:sp>
      <p:sp>
        <p:nvSpPr>
          <p:cNvPr id="791" name="Google Shape;791;p50"/>
          <p:cNvSpPr txBox="1"/>
          <p:nvPr>
            <p:ph idx="1" type="subTitle"/>
          </p:nvPr>
        </p:nvSpPr>
        <p:spPr>
          <a:xfrm>
            <a:off x="461125" y="1114325"/>
            <a:ext cx="2379900" cy="239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Anaheim"/>
                <a:ea typeface="Anaheim"/>
                <a:cs typeface="Anaheim"/>
                <a:sym typeface="Anaheim"/>
              </a:rPr>
              <a:t>What is Drinkworks value proposition, and what is its positioning in the market? What Pods should be introduced? </a:t>
            </a:r>
            <a:endParaRPr sz="1400">
              <a:latin typeface="Anaheim"/>
              <a:ea typeface="Anaheim"/>
              <a:cs typeface="Anaheim"/>
              <a:sym typeface="Anaheim"/>
            </a:endParaRPr>
          </a:p>
        </p:txBody>
      </p:sp>
      <p:sp>
        <p:nvSpPr>
          <p:cNvPr id="792" name="Google Shape;792;p50"/>
          <p:cNvSpPr/>
          <p:nvPr/>
        </p:nvSpPr>
        <p:spPr>
          <a:xfrm>
            <a:off x="13094340" y="3157789"/>
            <a:ext cx="2554" cy="4951"/>
          </a:xfrm>
          <a:custGeom>
            <a:rect b="b" l="l" r="r" t="t"/>
            <a:pathLst>
              <a:path extrusionOk="0" h="126" w="65">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0"/>
          <p:cNvSpPr/>
          <p:nvPr/>
        </p:nvSpPr>
        <p:spPr>
          <a:xfrm>
            <a:off x="13094340" y="2549455"/>
            <a:ext cx="2554" cy="5973"/>
          </a:xfrm>
          <a:custGeom>
            <a:rect b="b" l="l" r="r" t="t"/>
            <a:pathLst>
              <a:path extrusionOk="0" h="152" w="65">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0"/>
          <p:cNvSpPr txBox="1"/>
          <p:nvPr>
            <p:ph idx="1" type="subTitle"/>
          </p:nvPr>
        </p:nvSpPr>
        <p:spPr>
          <a:xfrm flipH="1">
            <a:off x="3441175" y="469775"/>
            <a:ext cx="5115600" cy="3686700"/>
          </a:xfrm>
          <a:prstGeom prst="rect">
            <a:avLst/>
          </a:prstGeom>
        </p:spPr>
        <p:txBody>
          <a:bodyPr anchorCtr="0" anchor="t" bIns="0" lIns="91425" spcFirstLastPara="1" rIns="91425" wrap="square" tIns="234000">
            <a:normAutofit/>
          </a:bodyPr>
          <a:lstStyle/>
          <a:p>
            <a:pPr indent="-311150" lvl="0" marL="457200" rtl="0" algn="l">
              <a:spcBef>
                <a:spcPts val="0"/>
              </a:spcBef>
              <a:spcAft>
                <a:spcPts val="0"/>
              </a:spcAft>
              <a:buClr>
                <a:srgbClr val="434343"/>
              </a:buClr>
              <a:buSzPts val="1300"/>
              <a:buFont typeface="Anaheim"/>
              <a:buChar char="●"/>
            </a:pPr>
            <a:r>
              <a:rPr lang="en" sz="1300">
                <a:solidFill>
                  <a:srgbClr val="434343"/>
                </a:solidFill>
                <a:latin typeface="Anaheim"/>
                <a:ea typeface="Anaheim"/>
                <a:cs typeface="Anaheim"/>
                <a:sym typeface="Anaheim"/>
              </a:rPr>
              <a:t>The main </a:t>
            </a:r>
            <a:r>
              <a:rPr b="1" lang="en" sz="1300">
                <a:solidFill>
                  <a:srgbClr val="434343"/>
                </a:solidFill>
                <a:latin typeface="Anaheim"/>
                <a:ea typeface="Anaheim"/>
                <a:cs typeface="Anaheim"/>
                <a:sym typeface="Anaheim"/>
              </a:rPr>
              <a:t>value proposition</a:t>
            </a:r>
            <a:r>
              <a:rPr lang="en" sz="1300">
                <a:solidFill>
                  <a:srgbClr val="434343"/>
                </a:solidFill>
                <a:latin typeface="Anaheim"/>
                <a:ea typeface="Anaheim"/>
                <a:cs typeface="Anaheim"/>
                <a:sym typeface="Anaheim"/>
              </a:rPr>
              <a:t> that would distinguish Drinkworks from the other players in the market is </a:t>
            </a:r>
            <a:r>
              <a:rPr b="1" lang="en" sz="1300">
                <a:solidFill>
                  <a:srgbClr val="434343"/>
                </a:solidFill>
                <a:latin typeface="Anaheim"/>
                <a:ea typeface="Anaheim"/>
                <a:cs typeface="Anaheim"/>
                <a:sym typeface="Anaheim"/>
              </a:rPr>
              <a:t>convenience</a:t>
            </a:r>
            <a:r>
              <a:rPr lang="en" sz="1300">
                <a:solidFill>
                  <a:srgbClr val="434343"/>
                </a:solidFill>
                <a:latin typeface="Anaheim"/>
                <a:ea typeface="Anaheim"/>
                <a:cs typeface="Anaheim"/>
                <a:sym typeface="Anaheim"/>
              </a:rPr>
              <a:t>. </a:t>
            </a:r>
            <a:r>
              <a:rPr lang="en" sz="1300">
                <a:solidFill>
                  <a:srgbClr val="434343"/>
                </a:solidFill>
                <a:latin typeface="Anaheim"/>
                <a:ea typeface="Anaheim"/>
                <a:cs typeface="Anaheim"/>
                <a:sym typeface="Anaheim"/>
              </a:rPr>
              <a:t>The expected convenience is mainly due to the addressing of the problem previously identified, given that:</a:t>
            </a:r>
            <a:endParaRPr sz="1300">
              <a:solidFill>
                <a:srgbClr val="434343"/>
              </a:solidFill>
              <a:latin typeface="Anaheim"/>
              <a:ea typeface="Anaheim"/>
              <a:cs typeface="Anaheim"/>
              <a:sym typeface="Anaheim"/>
            </a:endParaRPr>
          </a:p>
          <a:p>
            <a:pPr indent="-311150" lvl="1" marL="800100" rtl="0" algn="l">
              <a:spcBef>
                <a:spcPts val="0"/>
              </a:spcBef>
              <a:spcAft>
                <a:spcPts val="0"/>
              </a:spcAft>
              <a:buClr>
                <a:srgbClr val="434343"/>
              </a:buClr>
              <a:buSzPts val="1300"/>
              <a:buFont typeface="Anaheim"/>
              <a:buChar char="○"/>
            </a:pPr>
            <a:r>
              <a:rPr lang="en" sz="1300">
                <a:solidFill>
                  <a:srgbClr val="434343"/>
                </a:solidFill>
                <a:latin typeface="Anaheim"/>
                <a:ea typeface="Anaheim"/>
                <a:cs typeface="Anaheim"/>
                <a:sym typeface="Anaheim"/>
              </a:rPr>
              <a:t>the customer now has access to </a:t>
            </a:r>
            <a:r>
              <a:rPr b="1" lang="en" sz="1300">
                <a:solidFill>
                  <a:srgbClr val="434343"/>
                </a:solidFill>
                <a:latin typeface="Anaheim"/>
                <a:ea typeface="Anaheim"/>
                <a:cs typeface="Anaheim"/>
                <a:sym typeface="Anaheim"/>
              </a:rPr>
              <a:t>many alcoholic beverages choices</a:t>
            </a:r>
            <a:r>
              <a:rPr lang="en" sz="1300">
                <a:solidFill>
                  <a:srgbClr val="434343"/>
                </a:solidFill>
                <a:latin typeface="Anaheim"/>
                <a:ea typeface="Anaheim"/>
                <a:cs typeface="Anaheim"/>
                <a:sym typeface="Anaheim"/>
              </a:rPr>
              <a:t>, provided that they have a wide range of pods;</a:t>
            </a:r>
            <a:endParaRPr sz="1300">
              <a:solidFill>
                <a:srgbClr val="434343"/>
              </a:solidFill>
              <a:latin typeface="Anaheim"/>
              <a:ea typeface="Anaheim"/>
              <a:cs typeface="Anaheim"/>
              <a:sym typeface="Anaheim"/>
            </a:endParaRPr>
          </a:p>
          <a:p>
            <a:pPr indent="-311150" lvl="1" marL="800100" rtl="0" algn="l">
              <a:spcBef>
                <a:spcPts val="0"/>
              </a:spcBef>
              <a:spcAft>
                <a:spcPts val="0"/>
              </a:spcAft>
              <a:buClr>
                <a:srgbClr val="434343"/>
              </a:buClr>
              <a:buSzPts val="1300"/>
              <a:buFont typeface="Anaheim"/>
              <a:buChar char="○"/>
            </a:pPr>
            <a:r>
              <a:rPr lang="en" sz="1300">
                <a:solidFill>
                  <a:srgbClr val="434343"/>
                </a:solidFill>
                <a:latin typeface="Anaheim"/>
                <a:ea typeface="Anaheim"/>
                <a:cs typeface="Anaheim"/>
                <a:sym typeface="Anaheim"/>
              </a:rPr>
              <a:t>the </a:t>
            </a:r>
            <a:r>
              <a:rPr b="1" lang="en" sz="1300">
                <a:solidFill>
                  <a:srgbClr val="434343"/>
                </a:solidFill>
                <a:latin typeface="Anaheim"/>
                <a:ea typeface="Anaheim"/>
                <a:cs typeface="Anaheim"/>
                <a:sym typeface="Anaheim"/>
              </a:rPr>
              <a:t>time needed to make a cocktail would decrease</a:t>
            </a:r>
            <a:r>
              <a:rPr lang="en" sz="1300">
                <a:solidFill>
                  <a:srgbClr val="434343"/>
                </a:solidFill>
                <a:latin typeface="Anaheim"/>
                <a:ea typeface="Anaheim"/>
                <a:cs typeface="Anaheim"/>
                <a:sym typeface="Anaheim"/>
              </a:rPr>
              <a:t> to be less than a minute for drinks such as a Manhattan, margarita or Moscow mule;</a:t>
            </a:r>
            <a:endParaRPr sz="1300">
              <a:solidFill>
                <a:srgbClr val="434343"/>
              </a:solidFill>
              <a:latin typeface="Anaheim"/>
              <a:ea typeface="Anaheim"/>
              <a:cs typeface="Anaheim"/>
              <a:sym typeface="Anaheim"/>
            </a:endParaRPr>
          </a:p>
          <a:p>
            <a:pPr indent="-311150" lvl="1" marL="800100" rtl="0" algn="l">
              <a:spcBef>
                <a:spcPts val="0"/>
              </a:spcBef>
              <a:spcAft>
                <a:spcPts val="0"/>
              </a:spcAft>
              <a:buClr>
                <a:srgbClr val="434343"/>
              </a:buClr>
              <a:buSzPts val="1300"/>
              <a:buFont typeface="Anaheim"/>
              <a:buChar char="○"/>
            </a:pPr>
            <a:r>
              <a:rPr lang="en" sz="1300">
                <a:solidFill>
                  <a:srgbClr val="434343"/>
                </a:solidFill>
                <a:latin typeface="Anaheim"/>
                <a:ea typeface="Anaheim"/>
                <a:cs typeface="Anaheim"/>
                <a:sym typeface="Anaheim"/>
              </a:rPr>
              <a:t>there is </a:t>
            </a:r>
            <a:r>
              <a:rPr b="1" lang="en" sz="1300">
                <a:solidFill>
                  <a:srgbClr val="434343"/>
                </a:solidFill>
                <a:latin typeface="Anaheim"/>
                <a:ea typeface="Anaheim"/>
                <a:cs typeface="Anaheim"/>
                <a:sym typeface="Anaheim"/>
              </a:rPr>
              <a:t>no need</a:t>
            </a:r>
            <a:r>
              <a:rPr lang="en" sz="1300">
                <a:solidFill>
                  <a:srgbClr val="434343"/>
                </a:solidFill>
                <a:latin typeface="Anaheim"/>
                <a:ea typeface="Anaheim"/>
                <a:cs typeface="Anaheim"/>
                <a:sym typeface="Anaheim"/>
              </a:rPr>
              <a:t> </a:t>
            </a:r>
            <a:r>
              <a:rPr b="1" lang="en" sz="1300">
                <a:solidFill>
                  <a:srgbClr val="434343"/>
                </a:solidFill>
                <a:latin typeface="Anaheim"/>
                <a:ea typeface="Anaheim"/>
                <a:cs typeface="Anaheim"/>
                <a:sym typeface="Anaheim"/>
              </a:rPr>
              <a:t>for</a:t>
            </a:r>
            <a:r>
              <a:rPr lang="en" sz="1300">
                <a:solidFill>
                  <a:srgbClr val="434343"/>
                </a:solidFill>
                <a:latin typeface="Anaheim"/>
                <a:ea typeface="Anaheim"/>
                <a:cs typeface="Anaheim"/>
                <a:sym typeface="Anaheim"/>
              </a:rPr>
              <a:t> the customer to have </a:t>
            </a:r>
            <a:r>
              <a:rPr b="1" lang="en" sz="1300">
                <a:solidFill>
                  <a:srgbClr val="434343"/>
                </a:solidFill>
                <a:latin typeface="Anaheim"/>
                <a:ea typeface="Anaheim"/>
                <a:cs typeface="Anaheim"/>
                <a:sym typeface="Anaheim"/>
              </a:rPr>
              <a:t>any prior skills</a:t>
            </a:r>
            <a:r>
              <a:rPr lang="en" sz="1300">
                <a:solidFill>
                  <a:srgbClr val="434343"/>
                </a:solidFill>
                <a:latin typeface="Anaheim"/>
                <a:ea typeface="Anaheim"/>
                <a:cs typeface="Anaheim"/>
                <a:sym typeface="Anaheim"/>
              </a:rPr>
              <a:t>.</a:t>
            </a:r>
            <a:endParaRPr sz="1300">
              <a:solidFill>
                <a:srgbClr val="434343"/>
              </a:solidFill>
              <a:latin typeface="Anaheim"/>
              <a:ea typeface="Anaheim"/>
              <a:cs typeface="Anaheim"/>
              <a:sym typeface="Anaheim"/>
            </a:endParaRPr>
          </a:p>
          <a:p>
            <a:pPr indent="0" lvl="0" marL="0" rtl="0" algn="l">
              <a:spcBef>
                <a:spcPts val="0"/>
              </a:spcBef>
              <a:spcAft>
                <a:spcPts val="0"/>
              </a:spcAft>
              <a:buNone/>
            </a:pPr>
            <a:r>
              <a:t/>
            </a:r>
            <a:endParaRPr sz="1300">
              <a:solidFill>
                <a:srgbClr val="434343"/>
              </a:solidFill>
              <a:latin typeface="Anaheim"/>
              <a:ea typeface="Anaheim"/>
              <a:cs typeface="Anaheim"/>
              <a:sym typeface="Anaheim"/>
            </a:endParaRPr>
          </a:p>
          <a:p>
            <a:pPr indent="-311150" lvl="0" marL="457200" rtl="0" algn="l">
              <a:spcBef>
                <a:spcPts val="0"/>
              </a:spcBef>
              <a:spcAft>
                <a:spcPts val="0"/>
              </a:spcAft>
              <a:buClr>
                <a:srgbClr val="434343"/>
              </a:buClr>
              <a:buSzPts val="1300"/>
              <a:buFont typeface="Anaheim"/>
              <a:buChar char="●"/>
            </a:pPr>
            <a:r>
              <a:rPr lang="en" sz="1300">
                <a:solidFill>
                  <a:srgbClr val="434343"/>
                </a:solidFill>
                <a:latin typeface="Anaheim"/>
                <a:ea typeface="Anaheim"/>
                <a:cs typeface="Anaheim"/>
                <a:sym typeface="Anaheim"/>
              </a:rPr>
              <a:t>Additionally, Drinkworks' value proposition also includes the products </a:t>
            </a:r>
            <a:r>
              <a:rPr b="1" lang="en" sz="1300">
                <a:solidFill>
                  <a:srgbClr val="434343"/>
                </a:solidFill>
                <a:latin typeface="Anaheim"/>
                <a:ea typeface="Anaheim"/>
                <a:cs typeface="Anaheim"/>
                <a:sym typeface="Anaheim"/>
              </a:rPr>
              <a:t>high technology, overall quality, </a:t>
            </a:r>
            <a:r>
              <a:rPr lang="en" sz="1300">
                <a:solidFill>
                  <a:srgbClr val="434343"/>
                </a:solidFill>
                <a:latin typeface="Anaheim"/>
                <a:ea typeface="Anaheim"/>
                <a:cs typeface="Anaheim"/>
                <a:sym typeface="Anaheim"/>
              </a:rPr>
              <a:t>and </a:t>
            </a:r>
            <a:r>
              <a:rPr b="1" lang="en" sz="1300">
                <a:solidFill>
                  <a:srgbClr val="434343"/>
                </a:solidFill>
                <a:latin typeface="Anaheim"/>
                <a:ea typeface="Anaheim"/>
                <a:cs typeface="Anaheim"/>
                <a:sym typeface="Anaheim"/>
              </a:rPr>
              <a:t>affordable options </a:t>
            </a:r>
            <a:r>
              <a:rPr lang="en" sz="1300">
                <a:solidFill>
                  <a:srgbClr val="434343"/>
                </a:solidFill>
                <a:latin typeface="Anaheim"/>
                <a:ea typeface="Anaheim"/>
                <a:cs typeface="Anaheim"/>
                <a:sym typeface="Anaheim"/>
              </a:rPr>
              <a:t>for the younger audience. </a:t>
            </a:r>
            <a:endParaRPr sz="1300">
              <a:solidFill>
                <a:srgbClr val="434343"/>
              </a:solidFill>
              <a:latin typeface="Anaheim"/>
              <a:ea typeface="Anaheim"/>
              <a:cs typeface="Anaheim"/>
              <a:sym typeface="Anaheim"/>
            </a:endParaRPr>
          </a:p>
        </p:txBody>
      </p:sp>
      <p:sp>
        <p:nvSpPr>
          <p:cNvPr id="795" name="Google Shape;795;p50"/>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799" name="Shape 799"/>
        <p:cNvGrpSpPr/>
        <p:nvPr/>
      </p:nvGrpSpPr>
      <p:grpSpPr>
        <a:xfrm>
          <a:off x="0" y="0"/>
          <a:ext cx="0" cy="0"/>
          <a:chOff x="0" y="0"/>
          <a:chExt cx="0" cy="0"/>
        </a:xfrm>
      </p:grpSpPr>
      <p:sp>
        <p:nvSpPr>
          <p:cNvPr id="800" name="Google Shape;800;p51"/>
          <p:cNvSpPr txBox="1"/>
          <p:nvPr>
            <p:ph type="ctrTitle"/>
          </p:nvPr>
        </p:nvSpPr>
        <p:spPr>
          <a:xfrm>
            <a:off x="1981793" y="1107122"/>
            <a:ext cx="5180400" cy="46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Question 03: Market Positioning</a:t>
            </a:r>
            <a:endParaRPr sz="2000"/>
          </a:p>
        </p:txBody>
      </p:sp>
      <p:sp>
        <p:nvSpPr>
          <p:cNvPr id="801" name="Google Shape;801;p51"/>
          <p:cNvSpPr txBox="1"/>
          <p:nvPr>
            <p:ph idx="1" type="subTitle"/>
          </p:nvPr>
        </p:nvSpPr>
        <p:spPr>
          <a:xfrm>
            <a:off x="1410150" y="1969950"/>
            <a:ext cx="6323700" cy="18279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lang="en" sz="1600"/>
              <a:t>Among people that drink or host frequently, Drinkworks is the brand of </a:t>
            </a:r>
            <a:r>
              <a:rPr lang="en" sz="1600">
                <a:solidFill>
                  <a:schemeClr val="accent3"/>
                </a:solidFill>
              </a:rPr>
              <a:t>cocktail consumption at home</a:t>
            </a:r>
            <a:r>
              <a:rPr lang="en" sz="1600"/>
              <a:t> that provides a high variety of quality alcoholic and non-alcoholic drinks at the simple touch of a button through a very convenient all-in-one compact drink pod. Market research shows that Drinkworks evokes happiness, excitement and relaxation, which impacts positively on the consumers.</a:t>
            </a:r>
            <a:endParaRPr sz="1600"/>
          </a:p>
          <a:p>
            <a:pPr indent="0" lvl="0" marL="0" rtl="0" algn="l">
              <a:spcBef>
                <a:spcPts val="0"/>
              </a:spcBef>
              <a:spcAft>
                <a:spcPts val="0"/>
              </a:spcAft>
              <a:buNone/>
            </a:pPr>
            <a:r>
              <a:t/>
            </a:r>
            <a:endParaRPr b="1" sz="1400">
              <a:latin typeface="Anaheim"/>
              <a:ea typeface="Anaheim"/>
              <a:cs typeface="Anaheim"/>
              <a:sym typeface="Anaheim"/>
            </a:endParaRPr>
          </a:p>
          <a:p>
            <a:pPr indent="0" lvl="0" marL="0" rtl="0" algn="ctr">
              <a:spcBef>
                <a:spcPts val="0"/>
              </a:spcBef>
              <a:spcAft>
                <a:spcPts val="0"/>
              </a:spcAft>
              <a:buNone/>
            </a:pPr>
            <a:r>
              <a:t/>
            </a:r>
            <a:endParaRPr/>
          </a:p>
        </p:txBody>
      </p:sp>
      <p:sp>
        <p:nvSpPr>
          <p:cNvPr id="802" name="Google Shape;802;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806" name="Shape 806"/>
        <p:cNvGrpSpPr/>
        <p:nvPr/>
      </p:nvGrpSpPr>
      <p:grpSpPr>
        <a:xfrm>
          <a:off x="0" y="0"/>
          <a:ext cx="0" cy="0"/>
          <a:chOff x="0" y="0"/>
          <a:chExt cx="0" cy="0"/>
        </a:xfrm>
      </p:grpSpPr>
      <p:sp>
        <p:nvSpPr>
          <p:cNvPr id="807" name="Google Shape;807;p52"/>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Question 3: Pods to introduce </a:t>
            </a:r>
            <a:endParaRPr/>
          </a:p>
        </p:txBody>
      </p:sp>
      <p:sp>
        <p:nvSpPr>
          <p:cNvPr id="808" name="Google Shape;808;p52"/>
          <p:cNvSpPr txBox="1"/>
          <p:nvPr/>
        </p:nvSpPr>
        <p:spPr>
          <a:xfrm>
            <a:off x="4509925" y="1136825"/>
            <a:ext cx="4264200" cy="3417000"/>
          </a:xfrm>
          <a:prstGeom prst="rect">
            <a:avLst/>
          </a:prstGeom>
          <a:noFill/>
          <a:ln>
            <a:noFill/>
          </a:ln>
        </p:spPr>
        <p:txBody>
          <a:bodyPr anchorCtr="0" anchor="t" bIns="91425" lIns="91425" spcFirstLastPara="1" rIns="91425" wrap="square" tIns="91425">
            <a:spAutoFit/>
          </a:bodyPr>
          <a:lstStyle/>
          <a:p>
            <a:pPr indent="171450" lvl="0" marL="0" rtl="0" algn="l">
              <a:spcBef>
                <a:spcPts val="0"/>
              </a:spcBef>
              <a:spcAft>
                <a:spcPts val="0"/>
              </a:spcAft>
              <a:buNone/>
            </a:pPr>
            <a:r>
              <a:rPr lang="en">
                <a:solidFill>
                  <a:srgbClr val="434343"/>
                </a:solidFill>
                <a:latin typeface="Anaheim"/>
                <a:ea typeface="Anaheim"/>
                <a:cs typeface="Anaheim"/>
                <a:sym typeface="Anaheim"/>
              </a:rPr>
              <a:t>This table presents the </a:t>
            </a:r>
            <a:r>
              <a:rPr b="1" lang="en">
                <a:solidFill>
                  <a:srgbClr val="434343"/>
                </a:solidFill>
                <a:latin typeface="Anaheim"/>
                <a:ea typeface="Anaheim"/>
                <a:cs typeface="Anaheim"/>
                <a:sym typeface="Anaheim"/>
              </a:rPr>
              <a:t>manufacturing costs</a:t>
            </a:r>
            <a:r>
              <a:rPr lang="en">
                <a:solidFill>
                  <a:srgbClr val="434343"/>
                </a:solidFill>
                <a:latin typeface="Anaheim"/>
                <a:ea typeface="Anaheim"/>
                <a:cs typeface="Anaheim"/>
                <a:sym typeface="Anaheim"/>
              </a:rPr>
              <a:t> and the minimum interval of selling prices necessary to cover these costs, in </a:t>
            </a:r>
            <a:r>
              <a:rPr b="1" lang="en">
                <a:solidFill>
                  <a:srgbClr val="434343"/>
                </a:solidFill>
                <a:latin typeface="Anaheim"/>
                <a:ea typeface="Anaheim"/>
                <a:cs typeface="Anaheim"/>
                <a:sym typeface="Anaheim"/>
              </a:rPr>
              <a:t>liquor stores</a:t>
            </a:r>
            <a:r>
              <a:rPr lang="en">
                <a:solidFill>
                  <a:srgbClr val="434343"/>
                </a:solidFill>
                <a:latin typeface="Anaheim"/>
                <a:ea typeface="Anaheim"/>
                <a:cs typeface="Anaheim"/>
                <a:sym typeface="Anaheim"/>
              </a:rPr>
              <a:t>, </a:t>
            </a:r>
            <a:r>
              <a:rPr b="1" lang="en">
                <a:solidFill>
                  <a:srgbClr val="434343"/>
                </a:solidFill>
                <a:latin typeface="Anaheim"/>
                <a:ea typeface="Anaheim"/>
                <a:cs typeface="Anaheim"/>
                <a:sym typeface="Anaheim"/>
              </a:rPr>
              <a:t>traditional retail stores</a:t>
            </a:r>
            <a:r>
              <a:rPr lang="en">
                <a:solidFill>
                  <a:srgbClr val="434343"/>
                </a:solidFill>
                <a:latin typeface="Anaheim"/>
                <a:ea typeface="Anaheim"/>
                <a:cs typeface="Anaheim"/>
                <a:sym typeface="Anaheim"/>
              </a:rPr>
              <a:t> and </a:t>
            </a:r>
            <a:r>
              <a:rPr b="1" lang="en">
                <a:solidFill>
                  <a:srgbClr val="434343"/>
                </a:solidFill>
                <a:latin typeface="Anaheim"/>
                <a:ea typeface="Anaheim"/>
                <a:cs typeface="Anaheim"/>
                <a:sym typeface="Anaheim"/>
              </a:rPr>
              <a:t>e-commerce</a:t>
            </a:r>
            <a:r>
              <a:rPr lang="en">
                <a:solidFill>
                  <a:srgbClr val="434343"/>
                </a:solidFill>
                <a:latin typeface="Anaheim"/>
                <a:ea typeface="Anaheim"/>
                <a:cs typeface="Anaheim"/>
                <a:sym typeface="Anaheim"/>
              </a:rPr>
              <a:t>, respectively, for each type of pod.</a:t>
            </a:r>
            <a:endParaRPr>
              <a:solidFill>
                <a:srgbClr val="434343"/>
              </a:solidFill>
              <a:latin typeface="Anaheim"/>
              <a:ea typeface="Anaheim"/>
              <a:cs typeface="Anaheim"/>
              <a:sym typeface="Anaheim"/>
            </a:endParaRPr>
          </a:p>
          <a:p>
            <a:pPr indent="0" lvl="0" marL="0" rtl="0" algn="l">
              <a:spcBef>
                <a:spcPts val="0"/>
              </a:spcBef>
              <a:spcAft>
                <a:spcPts val="0"/>
              </a:spcAft>
              <a:buNone/>
            </a:pPr>
            <a:r>
              <a:t/>
            </a:r>
            <a:endParaRPr>
              <a:solidFill>
                <a:srgbClr val="434343"/>
              </a:solidFill>
              <a:latin typeface="Anaheim"/>
              <a:ea typeface="Anaheim"/>
              <a:cs typeface="Anaheim"/>
              <a:sym typeface="Anaheim"/>
            </a:endParaRPr>
          </a:p>
          <a:p>
            <a:pPr indent="-203200" lvl="0" marL="342900" rtl="0" algn="l">
              <a:spcBef>
                <a:spcPts val="0"/>
              </a:spcBef>
              <a:spcAft>
                <a:spcPts val="0"/>
              </a:spcAft>
              <a:buClr>
                <a:srgbClr val="434343"/>
              </a:buClr>
              <a:buSzPts val="1400"/>
              <a:buFont typeface="Anaheim"/>
              <a:buChar char="●"/>
            </a:pPr>
            <a:r>
              <a:rPr lang="en">
                <a:solidFill>
                  <a:srgbClr val="434343"/>
                </a:solidFill>
                <a:latin typeface="Anaheim"/>
                <a:ea typeface="Anaheim"/>
                <a:cs typeface="Anaheim"/>
                <a:sym typeface="Anaheim"/>
              </a:rPr>
              <a:t>Even though they present the lowest price, to break even, the</a:t>
            </a:r>
            <a:r>
              <a:rPr b="1" lang="en">
                <a:solidFill>
                  <a:srgbClr val="434343"/>
                </a:solidFill>
                <a:latin typeface="Anaheim"/>
                <a:ea typeface="Anaheim"/>
                <a:cs typeface="Anaheim"/>
                <a:sym typeface="Anaheim"/>
              </a:rPr>
              <a:t> non-alcoholic mixer pods </a:t>
            </a:r>
            <a:r>
              <a:rPr lang="en">
                <a:solidFill>
                  <a:srgbClr val="434343"/>
                </a:solidFill>
                <a:latin typeface="Anaheim"/>
                <a:ea typeface="Anaheim"/>
                <a:cs typeface="Anaheim"/>
                <a:sym typeface="Anaheim"/>
              </a:rPr>
              <a:t>have to be priced at a higher price than $1.00, which </a:t>
            </a:r>
            <a:r>
              <a:rPr b="1" lang="en">
                <a:solidFill>
                  <a:srgbClr val="434343"/>
                </a:solidFill>
                <a:latin typeface="Anaheim"/>
                <a:ea typeface="Anaheim"/>
                <a:cs typeface="Anaheim"/>
                <a:sym typeface="Anaheim"/>
              </a:rPr>
              <a:t>doesn’t seem to be very desirable</a:t>
            </a:r>
            <a:r>
              <a:rPr lang="en">
                <a:solidFill>
                  <a:srgbClr val="434343"/>
                </a:solidFill>
                <a:latin typeface="Anaheim"/>
                <a:ea typeface="Anaheim"/>
                <a:cs typeface="Anaheim"/>
                <a:sym typeface="Anaheim"/>
              </a:rPr>
              <a:t> for the potential customers.</a:t>
            </a:r>
            <a:endParaRPr>
              <a:solidFill>
                <a:srgbClr val="434343"/>
              </a:solidFill>
              <a:latin typeface="Anaheim"/>
              <a:ea typeface="Anaheim"/>
              <a:cs typeface="Anaheim"/>
              <a:sym typeface="Anaheim"/>
            </a:endParaRPr>
          </a:p>
          <a:p>
            <a:pPr indent="-203200" lvl="0" marL="342900" rtl="0" algn="l">
              <a:spcBef>
                <a:spcPts val="0"/>
              </a:spcBef>
              <a:spcAft>
                <a:spcPts val="0"/>
              </a:spcAft>
              <a:buClr>
                <a:srgbClr val="434343"/>
              </a:buClr>
              <a:buSzPts val="1400"/>
              <a:buFont typeface="Anaheim"/>
              <a:buChar char="●"/>
            </a:pPr>
            <a:r>
              <a:rPr lang="en">
                <a:solidFill>
                  <a:srgbClr val="434343"/>
                </a:solidFill>
                <a:latin typeface="Anaheim"/>
                <a:ea typeface="Anaheim"/>
                <a:cs typeface="Anaheim"/>
                <a:sym typeface="Anaheim"/>
              </a:rPr>
              <a:t>More than half of the enquired population admitted being willing to pay $3.00 and $2.00 for the </a:t>
            </a:r>
            <a:r>
              <a:rPr b="1" lang="en">
                <a:solidFill>
                  <a:srgbClr val="434343"/>
                </a:solidFill>
                <a:latin typeface="Anaheim"/>
                <a:ea typeface="Anaheim"/>
                <a:cs typeface="Anaheim"/>
                <a:sym typeface="Anaheim"/>
              </a:rPr>
              <a:t>alcoholic cocktail pods and beer/cider pods</a:t>
            </a:r>
            <a:r>
              <a:rPr lang="en">
                <a:solidFill>
                  <a:srgbClr val="434343"/>
                </a:solidFill>
                <a:latin typeface="Anaheim"/>
                <a:ea typeface="Anaheim"/>
                <a:cs typeface="Anaheim"/>
                <a:sym typeface="Anaheim"/>
              </a:rPr>
              <a:t>, respectively, which would mean the company, would, most likely, be able to </a:t>
            </a:r>
            <a:r>
              <a:rPr b="1" lang="en">
                <a:solidFill>
                  <a:srgbClr val="434343"/>
                </a:solidFill>
                <a:latin typeface="Anaheim"/>
                <a:ea typeface="Anaheim"/>
                <a:cs typeface="Anaheim"/>
                <a:sym typeface="Anaheim"/>
              </a:rPr>
              <a:t>profit</a:t>
            </a:r>
            <a:r>
              <a:rPr lang="en">
                <a:solidFill>
                  <a:srgbClr val="434343"/>
                </a:solidFill>
                <a:latin typeface="Anaheim"/>
                <a:ea typeface="Anaheim"/>
                <a:cs typeface="Anaheim"/>
                <a:sym typeface="Anaheim"/>
              </a:rPr>
              <a:t> from these.</a:t>
            </a:r>
            <a:endParaRPr>
              <a:solidFill>
                <a:srgbClr val="434343"/>
              </a:solidFill>
              <a:latin typeface="Anaheim"/>
              <a:ea typeface="Anaheim"/>
              <a:cs typeface="Anaheim"/>
              <a:sym typeface="Anaheim"/>
            </a:endParaRPr>
          </a:p>
        </p:txBody>
      </p:sp>
      <p:graphicFrame>
        <p:nvGraphicFramePr>
          <p:cNvPr id="809" name="Google Shape;809;p52"/>
          <p:cNvGraphicFramePr/>
          <p:nvPr/>
        </p:nvGraphicFramePr>
        <p:xfrm>
          <a:off x="221025" y="1885025"/>
          <a:ext cx="3000000" cy="3000000"/>
        </p:xfrm>
        <a:graphic>
          <a:graphicData uri="http://schemas.openxmlformats.org/drawingml/2006/table">
            <a:tbl>
              <a:tblPr>
                <a:noFill/>
                <a:tableStyleId>{97D0B800-7E9D-4E41-85E8-1EFCBF32C960}</a:tableStyleId>
              </a:tblPr>
              <a:tblGrid>
                <a:gridCol w="1326775"/>
                <a:gridCol w="1326775"/>
                <a:gridCol w="1326775"/>
              </a:tblGrid>
              <a:tr h="518075">
                <a:tc>
                  <a:txBody>
                    <a:bodyPr/>
                    <a:lstStyle/>
                    <a:p>
                      <a:pPr indent="0" lvl="0" marL="0" rtl="0" algn="ctr">
                        <a:spcBef>
                          <a:spcPts val="0"/>
                        </a:spcBef>
                        <a:spcAft>
                          <a:spcPts val="0"/>
                        </a:spcAft>
                        <a:buNone/>
                      </a:pPr>
                      <a:r>
                        <a:rPr lang="en">
                          <a:latin typeface="Anaheim"/>
                          <a:ea typeface="Anaheim"/>
                          <a:cs typeface="Anaheim"/>
                          <a:sym typeface="Anaheim"/>
                        </a:rPr>
                        <a:t>1.20</a:t>
                      </a:r>
                      <a:endParaRPr>
                        <a:latin typeface="Anaheim"/>
                        <a:ea typeface="Anaheim"/>
                        <a:cs typeface="Anaheim"/>
                        <a:sym typeface="Anaheim"/>
                      </a:endParaRPr>
                    </a:p>
                  </a:txBody>
                  <a:tcPr marT="91425" marB="91425" marR="91425" marL="91425">
                    <a:solidFill>
                      <a:srgbClr val="FFF2CC"/>
                    </a:solidFill>
                  </a:tcPr>
                </a:tc>
                <a:tc>
                  <a:txBody>
                    <a:bodyPr/>
                    <a:lstStyle/>
                    <a:p>
                      <a:pPr indent="0" lvl="0" marL="0" rtl="0" algn="ctr">
                        <a:spcBef>
                          <a:spcPts val="0"/>
                        </a:spcBef>
                        <a:spcAft>
                          <a:spcPts val="0"/>
                        </a:spcAft>
                        <a:buNone/>
                      </a:pPr>
                      <a:r>
                        <a:rPr lang="en">
                          <a:latin typeface="Anaheim"/>
                          <a:ea typeface="Anaheim"/>
                          <a:cs typeface="Anaheim"/>
                          <a:sym typeface="Anaheim"/>
                        </a:rPr>
                        <a:t>0.95</a:t>
                      </a:r>
                      <a:endParaRPr>
                        <a:latin typeface="Anaheim"/>
                        <a:ea typeface="Anaheim"/>
                        <a:cs typeface="Anaheim"/>
                        <a:sym typeface="Anaheim"/>
                      </a:endParaRPr>
                    </a:p>
                  </a:txBody>
                  <a:tcPr marT="91425" marB="91425" marR="91425" marL="91425">
                    <a:solidFill>
                      <a:srgbClr val="FFF2CC"/>
                    </a:solidFill>
                  </a:tcPr>
                </a:tc>
                <a:tc>
                  <a:txBody>
                    <a:bodyPr/>
                    <a:lstStyle/>
                    <a:p>
                      <a:pPr indent="0" lvl="0" marL="0" rtl="0" algn="ctr">
                        <a:spcBef>
                          <a:spcPts val="0"/>
                        </a:spcBef>
                        <a:spcAft>
                          <a:spcPts val="0"/>
                        </a:spcAft>
                        <a:buNone/>
                      </a:pPr>
                      <a:r>
                        <a:rPr lang="en">
                          <a:latin typeface="Anaheim"/>
                          <a:ea typeface="Anaheim"/>
                          <a:cs typeface="Anaheim"/>
                          <a:sym typeface="Anaheim"/>
                        </a:rPr>
                        <a:t>1.10</a:t>
                      </a:r>
                      <a:endParaRPr>
                        <a:latin typeface="Anaheim"/>
                        <a:ea typeface="Anaheim"/>
                        <a:cs typeface="Anaheim"/>
                        <a:sym typeface="Anaheim"/>
                      </a:endParaRPr>
                    </a:p>
                  </a:txBody>
                  <a:tcPr marT="91425" marB="91425" marR="91425" marL="91425">
                    <a:solidFill>
                      <a:srgbClr val="FFF2CC"/>
                    </a:solidFill>
                  </a:tcPr>
                </a:tc>
              </a:tr>
              <a:tr h="518075">
                <a:tc>
                  <a:txBody>
                    <a:bodyPr/>
                    <a:lstStyle/>
                    <a:p>
                      <a:pPr indent="0" lvl="0" marL="0" rtl="0" algn="ctr">
                        <a:spcBef>
                          <a:spcPts val="0"/>
                        </a:spcBef>
                        <a:spcAft>
                          <a:spcPts val="0"/>
                        </a:spcAft>
                        <a:buNone/>
                      </a:pPr>
                      <a:r>
                        <a:rPr lang="en">
                          <a:latin typeface="Anaheim"/>
                          <a:ea typeface="Anaheim"/>
                          <a:cs typeface="Anaheim"/>
                          <a:sym typeface="Anaheim"/>
                        </a:rPr>
                        <a:t>2.10 - 2.61</a:t>
                      </a:r>
                      <a:endParaRPr>
                        <a:latin typeface="Anaheim"/>
                        <a:ea typeface="Anaheim"/>
                        <a:cs typeface="Anaheim"/>
                        <a:sym typeface="Anaheim"/>
                      </a:endParaRPr>
                    </a:p>
                  </a:txBody>
                  <a:tcPr marT="91425" marB="91425" marR="91425" marL="91425">
                    <a:solidFill>
                      <a:srgbClr val="FFF2CC"/>
                    </a:solidFill>
                  </a:tcPr>
                </a:tc>
                <a:tc>
                  <a:txBody>
                    <a:bodyPr/>
                    <a:lstStyle/>
                    <a:p>
                      <a:pPr indent="0" lvl="0" marL="0" rtl="0" algn="ctr">
                        <a:spcBef>
                          <a:spcPts val="0"/>
                        </a:spcBef>
                        <a:spcAft>
                          <a:spcPts val="0"/>
                        </a:spcAft>
                        <a:buNone/>
                      </a:pPr>
                      <a:r>
                        <a:rPr lang="en">
                          <a:latin typeface="Anaheim"/>
                          <a:ea typeface="Anaheim"/>
                          <a:cs typeface="Anaheim"/>
                          <a:sym typeface="Anaheim"/>
                        </a:rPr>
                        <a:t>1.58 - 1.94</a:t>
                      </a:r>
                      <a:endParaRPr>
                        <a:latin typeface="Anaheim"/>
                        <a:ea typeface="Anaheim"/>
                        <a:cs typeface="Anaheim"/>
                        <a:sym typeface="Anaheim"/>
                      </a:endParaRPr>
                    </a:p>
                  </a:txBody>
                  <a:tcPr marT="91425" marB="91425" marR="91425" marL="91425">
                    <a:solidFill>
                      <a:srgbClr val="FFF2CC"/>
                    </a:solidFill>
                  </a:tcPr>
                </a:tc>
                <a:tc>
                  <a:txBody>
                    <a:bodyPr/>
                    <a:lstStyle/>
                    <a:p>
                      <a:pPr indent="0" lvl="0" marL="0" rtl="0" algn="ctr">
                        <a:spcBef>
                          <a:spcPts val="0"/>
                        </a:spcBef>
                        <a:spcAft>
                          <a:spcPts val="0"/>
                        </a:spcAft>
                        <a:buNone/>
                      </a:pPr>
                      <a:r>
                        <a:rPr lang="en">
                          <a:latin typeface="Anaheim"/>
                          <a:ea typeface="Anaheim"/>
                          <a:cs typeface="Anaheim"/>
                          <a:sym typeface="Anaheim"/>
                        </a:rPr>
                        <a:t>1</a:t>
                      </a:r>
                      <a:r>
                        <a:rPr lang="en">
                          <a:latin typeface="Anaheim"/>
                          <a:ea typeface="Anaheim"/>
                          <a:cs typeface="Anaheim"/>
                          <a:sym typeface="Anaheim"/>
                        </a:rPr>
                        <a:t>.93 - 2.40</a:t>
                      </a:r>
                      <a:endParaRPr>
                        <a:latin typeface="Anaheim"/>
                        <a:ea typeface="Anaheim"/>
                        <a:cs typeface="Anaheim"/>
                        <a:sym typeface="Anaheim"/>
                      </a:endParaRPr>
                    </a:p>
                  </a:txBody>
                  <a:tcPr marT="91425" marB="91425" marR="91425" marL="91425">
                    <a:solidFill>
                      <a:srgbClr val="FFF2CC"/>
                    </a:solidFill>
                  </a:tcPr>
                </a:tc>
              </a:tr>
              <a:tr h="498175">
                <a:tc>
                  <a:txBody>
                    <a:bodyPr/>
                    <a:lstStyle/>
                    <a:p>
                      <a:pPr indent="0" lvl="0" marL="0" rtl="0" algn="ctr">
                        <a:spcBef>
                          <a:spcPts val="0"/>
                        </a:spcBef>
                        <a:spcAft>
                          <a:spcPts val="0"/>
                        </a:spcAft>
                        <a:buNone/>
                      </a:pPr>
                      <a:r>
                        <a:rPr lang="en">
                          <a:latin typeface="Anaheim"/>
                          <a:ea typeface="Anaheim"/>
                          <a:cs typeface="Anaheim"/>
                          <a:sym typeface="Anaheim"/>
                        </a:rPr>
                        <a:t>—</a:t>
                      </a:r>
                      <a:endParaRPr>
                        <a:latin typeface="Anaheim"/>
                        <a:ea typeface="Anaheim"/>
                        <a:cs typeface="Anaheim"/>
                        <a:sym typeface="Anaheim"/>
                      </a:endParaRPr>
                    </a:p>
                  </a:txBody>
                  <a:tcPr marT="91425" marB="91425" marR="91425" marL="91425">
                    <a:solidFill>
                      <a:srgbClr val="FFF2CC"/>
                    </a:solidFill>
                  </a:tcPr>
                </a:tc>
                <a:tc>
                  <a:txBody>
                    <a:bodyPr/>
                    <a:lstStyle/>
                    <a:p>
                      <a:pPr indent="0" lvl="0" marL="0" rtl="0" algn="ctr">
                        <a:spcBef>
                          <a:spcPts val="0"/>
                        </a:spcBef>
                        <a:spcAft>
                          <a:spcPts val="0"/>
                        </a:spcAft>
                        <a:buNone/>
                      </a:pPr>
                      <a:r>
                        <a:rPr lang="en">
                          <a:latin typeface="Anaheim"/>
                          <a:ea typeface="Anaheim"/>
                          <a:cs typeface="Anaheim"/>
                          <a:sym typeface="Anaheim"/>
                        </a:rPr>
                        <a:t>1.27 - 1.46</a:t>
                      </a:r>
                      <a:endParaRPr>
                        <a:latin typeface="Anaheim"/>
                        <a:ea typeface="Anaheim"/>
                        <a:cs typeface="Anaheim"/>
                        <a:sym typeface="Anaheim"/>
                      </a:endParaRPr>
                    </a:p>
                  </a:txBody>
                  <a:tcPr marT="91425" marB="91425" marR="91425" marL="91425">
                    <a:solidFill>
                      <a:srgbClr val="FFF2CC"/>
                    </a:solidFill>
                  </a:tcPr>
                </a:tc>
                <a:tc>
                  <a:txBody>
                    <a:bodyPr/>
                    <a:lstStyle/>
                    <a:p>
                      <a:pPr indent="0" lvl="0" marL="0" rtl="0" algn="ctr">
                        <a:spcBef>
                          <a:spcPts val="0"/>
                        </a:spcBef>
                        <a:spcAft>
                          <a:spcPts val="0"/>
                        </a:spcAft>
                        <a:buNone/>
                      </a:pPr>
                      <a:r>
                        <a:rPr lang="en">
                          <a:latin typeface="Anaheim"/>
                          <a:ea typeface="Anaheim"/>
                          <a:cs typeface="Anaheim"/>
                          <a:sym typeface="Anaheim"/>
                        </a:rPr>
                        <a:t>—</a:t>
                      </a:r>
                      <a:endParaRPr>
                        <a:latin typeface="Anaheim"/>
                        <a:ea typeface="Anaheim"/>
                        <a:cs typeface="Anaheim"/>
                        <a:sym typeface="Anaheim"/>
                      </a:endParaRPr>
                    </a:p>
                  </a:txBody>
                  <a:tcPr marT="91425" marB="91425" marR="91425" marL="91425">
                    <a:solidFill>
                      <a:srgbClr val="FFF2CC"/>
                    </a:solidFill>
                  </a:tcPr>
                </a:tc>
              </a:tr>
              <a:tr h="498175">
                <a:tc>
                  <a:txBody>
                    <a:bodyPr/>
                    <a:lstStyle/>
                    <a:p>
                      <a:pPr indent="0" lvl="0" marL="0" rtl="0" algn="ctr">
                        <a:spcBef>
                          <a:spcPts val="0"/>
                        </a:spcBef>
                        <a:spcAft>
                          <a:spcPts val="0"/>
                        </a:spcAft>
                        <a:buNone/>
                      </a:pPr>
                      <a:r>
                        <a:rPr lang="en">
                          <a:latin typeface="Anaheim"/>
                          <a:ea typeface="Anaheim"/>
                          <a:cs typeface="Anaheim"/>
                          <a:sym typeface="Anaheim"/>
                        </a:rPr>
                        <a:t>  1.41 - 1.60  </a:t>
                      </a:r>
                      <a:r>
                        <a:rPr b="1" lang="en">
                          <a:latin typeface="Anaheim"/>
                          <a:ea typeface="Anaheim"/>
                          <a:cs typeface="Anaheim"/>
                          <a:sym typeface="Anaheim"/>
                        </a:rPr>
                        <a:t>*</a:t>
                      </a:r>
                      <a:endParaRPr b="1">
                        <a:latin typeface="Anaheim"/>
                        <a:ea typeface="Anaheim"/>
                        <a:cs typeface="Anaheim"/>
                        <a:sym typeface="Anaheim"/>
                      </a:endParaRPr>
                    </a:p>
                  </a:txBody>
                  <a:tcPr marT="91425" marB="91425" marR="91425" marL="91425">
                    <a:solidFill>
                      <a:srgbClr val="FFF2CC"/>
                    </a:solidFill>
                  </a:tcPr>
                </a:tc>
                <a:tc>
                  <a:txBody>
                    <a:bodyPr/>
                    <a:lstStyle/>
                    <a:p>
                      <a:pPr indent="0" lvl="0" marL="0" rtl="0" algn="ctr">
                        <a:spcBef>
                          <a:spcPts val="0"/>
                        </a:spcBef>
                        <a:spcAft>
                          <a:spcPts val="0"/>
                        </a:spcAft>
                        <a:buNone/>
                      </a:pPr>
                      <a:r>
                        <a:rPr lang="en">
                          <a:latin typeface="Anaheim"/>
                          <a:ea typeface="Anaheim"/>
                          <a:cs typeface="Anaheim"/>
                          <a:sym typeface="Anaheim"/>
                        </a:rPr>
                        <a:t>1.12 - 1.27 </a:t>
                      </a:r>
                      <a:r>
                        <a:rPr b="1" lang="en">
                          <a:latin typeface="Anaheim"/>
                          <a:ea typeface="Anaheim"/>
                          <a:cs typeface="Anaheim"/>
                          <a:sym typeface="Anaheim"/>
                        </a:rPr>
                        <a:t>*</a:t>
                      </a:r>
                      <a:endParaRPr b="1">
                        <a:latin typeface="Anaheim"/>
                        <a:ea typeface="Anaheim"/>
                        <a:cs typeface="Anaheim"/>
                        <a:sym typeface="Anaheim"/>
                      </a:endParaRPr>
                    </a:p>
                  </a:txBody>
                  <a:tcPr marT="91425" marB="91425" marR="91425" marL="91425">
                    <a:solidFill>
                      <a:srgbClr val="FFF2CC"/>
                    </a:solidFill>
                  </a:tcPr>
                </a:tc>
                <a:tc>
                  <a:txBody>
                    <a:bodyPr/>
                    <a:lstStyle/>
                    <a:p>
                      <a:pPr indent="0" lvl="0" marL="0" rtl="0" algn="ctr">
                        <a:spcBef>
                          <a:spcPts val="0"/>
                        </a:spcBef>
                        <a:spcAft>
                          <a:spcPts val="0"/>
                        </a:spcAft>
                        <a:buNone/>
                      </a:pPr>
                      <a:r>
                        <a:rPr lang="en">
                          <a:latin typeface="Anaheim"/>
                          <a:ea typeface="Anaheim"/>
                          <a:cs typeface="Anaheim"/>
                          <a:sym typeface="Anaheim"/>
                        </a:rPr>
                        <a:t>  1.29 - 1.47  </a:t>
                      </a:r>
                      <a:r>
                        <a:rPr b="1" lang="en">
                          <a:latin typeface="Anaheim"/>
                          <a:ea typeface="Anaheim"/>
                          <a:cs typeface="Anaheim"/>
                          <a:sym typeface="Anaheim"/>
                        </a:rPr>
                        <a:t>*</a:t>
                      </a:r>
                      <a:endParaRPr b="1">
                        <a:latin typeface="Anaheim"/>
                        <a:ea typeface="Anaheim"/>
                        <a:cs typeface="Anaheim"/>
                        <a:sym typeface="Anaheim"/>
                      </a:endParaRPr>
                    </a:p>
                  </a:txBody>
                  <a:tcPr marT="91425" marB="91425" marR="91425" marL="91425">
                    <a:solidFill>
                      <a:srgbClr val="FFF2CC"/>
                    </a:solidFill>
                  </a:tcPr>
                </a:tc>
              </a:tr>
            </a:tbl>
          </a:graphicData>
        </a:graphic>
      </p:graphicFrame>
      <p:grpSp>
        <p:nvGrpSpPr>
          <p:cNvPr id="810" name="Google Shape;810;p52"/>
          <p:cNvGrpSpPr/>
          <p:nvPr/>
        </p:nvGrpSpPr>
        <p:grpSpPr>
          <a:xfrm>
            <a:off x="1783980" y="1196907"/>
            <a:ext cx="695476" cy="695553"/>
            <a:chOff x="238374" y="1433365"/>
            <a:chExt cx="1566034" cy="1378971"/>
          </a:xfrm>
        </p:grpSpPr>
        <p:pic>
          <p:nvPicPr>
            <p:cNvPr id="811" name="Google Shape;811;p52"/>
            <p:cNvPicPr preferRelativeResize="0"/>
            <p:nvPr/>
          </p:nvPicPr>
          <p:blipFill>
            <a:blip r:embed="rId3">
              <a:alphaModFix/>
            </a:blip>
            <a:stretch>
              <a:fillRect/>
            </a:stretch>
          </p:blipFill>
          <p:spPr>
            <a:xfrm>
              <a:off x="238374" y="1433365"/>
              <a:ext cx="1223675" cy="1223675"/>
            </a:xfrm>
            <a:prstGeom prst="rect">
              <a:avLst/>
            </a:prstGeom>
            <a:noFill/>
            <a:ln>
              <a:noFill/>
            </a:ln>
          </p:spPr>
        </p:pic>
        <p:pic>
          <p:nvPicPr>
            <p:cNvPr id="812" name="Google Shape;812;p52"/>
            <p:cNvPicPr preferRelativeResize="0"/>
            <p:nvPr/>
          </p:nvPicPr>
          <p:blipFill rotWithShape="1">
            <a:blip r:embed="rId4">
              <a:alphaModFix/>
            </a:blip>
            <a:srcRect b="22744" l="0" r="0" t="0"/>
            <a:stretch/>
          </p:blipFill>
          <p:spPr>
            <a:xfrm>
              <a:off x="963819" y="2162972"/>
              <a:ext cx="840589" cy="649364"/>
            </a:xfrm>
            <a:prstGeom prst="rect">
              <a:avLst/>
            </a:prstGeom>
            <a:noFill/>
            <a:ln>
              <a:noFill/>
            </a:ln>
          </p:spPr>
        </p:pic>
      </p:grpSp>
      <p:pic>
        <p:nvPicPr>
          <p:cNvPr id="813" name="Google Shape;813;p52"/>
          <p:cNvPicPr preferRelativeResize="0"/>
          <p:nvPr/>
        </p:nvPicPr>
        <p:blipFill>
          <a:blip r:embed="rId5">
            <a:alphaModFix/>
          </a:blip>
          <a:stretch>
            <a:fillRect/>
          </a:stretch>
        </p:blipFill>
        <p:spPr>
          <a:xfrm>
            <a:off x="433045" y="1126637"/>
            <a:ext cx="695455" cy="695475"/>
          </a:xfrm>
          <a:prstGeom prst="rect">
            <a:avLst/>
          </a:prstGeom>
          <a:noFill/>
          <a:ln>
            <a:noFill/>
          </a:ln>
        </p:spPr>
      </p:pic>
      <p:pic>
        <p:nvPicPr>
          <p:cNvPr id="814" name="Google Shape;814;p52"/>
          <p:cNvPicPr preferRelativeResize="0"/>
          <p:nvPr/>
        </p:nvPicPr>
        <p:blipFill>
          <a:blip r:embed="rId6">
            <a:alphaModFix/>
          </a:blip>
          <a:stretch>
            <a:fillRect/>
          </a:stretch>
        </p:blipFill>
        <p:spPr>
          <a:xfrm>
            <a:off x="3234237" y="1186287"/>
            <a:ext cx="576175" cy="576175"/>
          </a:xfrm>
          <a:prstGeom prst="rect">
            <a:avLst/>
          </a:prstGeom>
          <a:noFill/>
          <a:ln>
            <a:noFill/>
          </a:ln>
        </p:spPr>
      </p:pic>
      <p:sp>
        <p:nvSpPr>
          <p:cNvPr id="815" name="Google Shape;815;p52"/>
          <p:cNvSpPr txBox="1"/>
          <p:nvPr/>
        </p:nvSpPr>
        <p:spPr>
          <a:xfrm>
            <a:off x="221025" y="4081150"/>
            <a:ext cx="42642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Anaheim"/>
              <a:ea typeface="Anaheim"/>
              <a:cs typeface="Anaheim"/>
              <a:sym typeface="Anaheim"/>
            </a:endParaRPr>
          </a:p>
        </p:txBody>
      </p:sp>
      <p:sp>
        <p:nvSpPr>
          <p:cNvPr id="816" name="Google Shape;816;p52"/>
          <p:cNvSpPr txBox="1"/>
          <p:nvPr/>
        </p:nvSpPr>
        <p:spPr>
          <a:xfrm>
            <a:off x="221025" y="3917525"/>
            <a:ext cx="3013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Anaheim"/>
                <a:ea typeface="Anaheim"/>
                <a:cs typeface="Anaheim"/>
                <a:sym typeface="Anaheim"/>
              </a:rPr>
              <a:t>* </a:t>
            </a:r>
            <a:r>
              <a:rPr lang="en" sz="800">
                <a:latin typeface="Anaheim"/>
                <a:ea typeface="Anaheim"/>
                <a:cs typeface="Anaheim"/>
                <a:sym typeface="Anaheim"/>
              </a:rPr>
              <a:t>This price has another expenses associated not accounted for</a:t>
            </a:r>
            <a:endParaRPr sz="800">
              <a:latin typeface="Anaheim"/>
              <a:ea typeface="Anaheim"/>
              <a:cs typeface="Anaheim"/>
              <a:sym typeface="Anaheim"/>
            </a:endParaRPr>
          </a:p>
        </p:txBody>
      </p:sp>
      <p:sp>
        <p:nvSpPr>
          <p:cNvPr id="817" name="Google Shape;817;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821" name="Shape 821"/>
        <p:cNvGrpSpPr/>
        <p:nvPr/>
      </p:nvGrpSpPr>
      <p:grpSpPr>
        <a:xfrm>
          <a:off x="0" y="0"/>
          <a:ext cx="0" cy="0"/>
          <a:chOff x="0" y="0"/>
          <a:chExt cx="0" cy="0"/>
        </a:xfrm>
      </p:grpSpPr>
      <p:sp>
        <p:nvSpPr>
          <p:cNvPr id="822" name="Google Shape;822;p53"/>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Question 3: Pods to introduce</a:t>
            </a:r>
            <a:endParaRPr/>
          </a:p>
        </p:txBody>
      </p:sp>
      <p:grpSp>
        <p:nvGrpSpPr>
          <p:cNvPr id="823" name="Google Shape;823;p53"/>
          <p:cNvGrpSpPr/>
          <p:nvPr/>
        </p:nvGrpSpPr>
        <p:grpSpPr>
          <a:xfrm>
            <a:off x="1985313" y="1258600"/>
            <a:ext cx="3194571" cy="3717629"/>
            <a:chOff x="1985313" y="1258600"/>
            <a:chExt cx="3194571" cy="3717629"/>
          </a:xfrm>
        </p:grpSpPr>
        <p:sp>
          <p:nvSpPr>
            <p:cNvPr id="824" name="Google Shape;824;p53"/>
            <p:cNvSpPr/>
            <p:nvPr/>
          </p:nvSpPr>
          <p:spPr>
            <a:xfrm>
              <a:off x="1985313" y="1446129"/>
              <a:ext cx="3066900" cy="3530100"/>
            </a:xfrm>
            <a:prstGeom prst="roundRect">
              <a:avLst>
                <a:gd fmla="val 4313"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3"/>
            <p:cNvSpPr/>
            <p:nvPr/>
          </p:nvSpPr>
          <p:spPr>
            <a:xfrm>
              <a:off x="2112983" y="1258600"/>
              <a:ext cx="3066900" cy="35301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3"/>
            <p:cNvSpPr txBox="1"/>
            <p:nvPr/>
          </p:nvSpPr>
          <p:spPr>
            <a:xfrm>
              <a:off x="2264657" y="1418373"/>
              <a:ext cx="1419900" cy="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40">
                  <a:latin typeface="Staatliches"/>
                  <a:ea typeface="Staatliches"/>
                  <a:cs typeface="Staatliches"/>
                  <a:sym typeface="Staatliches"/>
                </a:rPr>
                <a:t>pros</a:t>
              </a:r>
              <a:endParaRPr sz="1840">
                <a:solidFill>
                  <a:srgbClr val="000000"/>
                </a:solidFill>
                <a:latin typeface="Staatliches"/>
                <a:ea typeface="Staatliches"/>
                <a:cs typeface="Staatliches"/>
                <a:sym typeface="Staatliches"/>
              </a:endParaRPr>
            </a:p>
          </p:txBody>
        </p:sp>
        <p:sp>
          <p:nvSpPr>
            <p:cNvPr id="827" name="Google Shape;827;p53"/>
            <p:cNvSpPr txBox="1"/>
            <p:nvPr/>
          </p:nvSpPr>
          <p:spPr>
            <a:xfrm>
              <a:off x="2121625" y="1741775"/>
              <a:ext cx="2939400" cy="2938800"/>
            </a:xfrm>
            <a:prstGeom prst="rect">
              <a:avLst/>
            </a:prstGeom>
            <a:noFill/>
            <a:ln>
              <a:noFill/>
            </a:ln>
          </p:spPr>
          <p:txBody>
            <a:bodyPr anchorCtr="0" anchor="t" bIns="91425" lIns="91425" spcFirstLastPara="1" rIns="91425" wrap="square" tIns="91425">
              <a:noAutofit/>
            </a:bodyPr>
            <a:lstStyle/>
            <a:p>
              <a:pPr indent="-197008" lvl="0" marL="228600" rtl="0" algn="l">
                <a:lnSpc>
                  <a:spcPct val="100000"/>
                </a:lnSpc>
                <a:spcBef>
                  <a:spcPts val="0"/>
                </a:spcBef>
                <a:spcAft>
                  <a:spcPts val="0"/>
                </a:spcAft>
                <a:buClr>
                  <a:schemeClr val="accent3"/>
                </a:buClr>
                <a:buSzPts val="1303"/>
                <a:buFont typeface="Josefin Slab"/>
                <a:buChar char="●"/>
              </a:pPr>
              <a:r>
                <a:rPr lang="en" sz="1302">
                  <a:solidFill>
                    <a:schemeClr val="accent3"/>
                  </a:solidFill>
                  <a:latin typeface="Anaheim"/>
                  <a:ea typeface="Anaheim"/>
                  <a:cs typeface="Anaheim"/>
                  <a:sym typeface="Anaheim"/>
                </a:rPr>
                <a:t>Financially more viable;</a:t>
              </a:r>
              <a:endParaRPr sz="1302">
                <a:solidFill>
                  <a:schemeClr val="accent3"/>
                </a:solidFill>
                <a:latin typeface="Anaheim"/>
                <a:ea typeface="Anaheim"/>
                <a:cs typeface="Anaheim"/>
                <a:sym typeface="Anaheim"/>
              </a:endParaRPr>
            </a:p>
            <a:p>
              <a:pPr indent="-197008" lvl="0" marL="228600" rtl="0" algn="l">
                <a:lnSpc>
                  <a:spcPct val="100000"/>
                </a:lnSpc>
                <a:spcBef>
                  <a:spcPts val="0"/>
                </a:spcBef>
                <a:spcAft>
                  <a:spcPts val="0"/>
                </a:spcAft>
                <a:buClr>
                  <a:schemeClr val="accent3"/>
                </a:buClr>
                <a:buSzPts val="1303"/>
                <a:buFont typeface="Anaheim"/>
                <a:buChar char="●"/>
              </a:pPr>
              <a:r>
                <a:rPr lang="en" sz="1302">
                  <a:solidFill>
                    <a:schemeClr val="accent3"/>
                  </a:solidFill>
                  <a:latin typeface="Anaheim"/>
                  <a:ea typeface="Anaheim"/>
                  <a:cs typeface="Anaheim"/>
                  <a:sym typeface="Anaheim"/>
                </a:rPr>
                <a:t>Potential</a:t>
              </a:r>
              <a:r>
                <a:rPr lang="en" sz="1302">
                  <a:solidFill>
                    <a:schemeClr val="accent3"/>
                  </a:solidFill>
                  <a:latin typeface="Anaheim"/>
                  <a:ea typeface="Anaheim"/>
                  <a:cs typeface="Anaheim"/>
                  <a:sym typeface="Anaheim"/>
                </a:rPr>
                <a:t> customers seem moderately interested in the product;</a:t>
              </a:r>
              <a:endParaRPr sz="1302">
                <a:solidFill>
                  <a:schemeClr val="accent3"/>
                </a:solidFill>
                <a:latin typeface="Anaheim"/>
                <a:ea typeface="Anaheim"/>
                <a:cs typeface="Anaheim"/>
                <a:sym typeface="Anaheim"/>
              </a:endParaRPr>
            </a:p>
            <a:p>
              <a:pPr indent="-197008" lvl="0" marL="228600" rtl="0" algn="l">
                <a:lnSpc>
                  <a:spcPct val="100000"/>
                </a:lnSpc>
                <a:spcBef>
                  <a:spcPts val="0"/>
                </a:spcBef>
                <a:spcAft>
                  <a:spcPts val="0"/>
                </a:spcAft>
                <a:buClr>
                  <a:schemeClr val="accent3"/>
                </a:buClr>
                <a:buSzPts val="1303"/>
                <a:buFont typeface="Josefin Slab"/>
                <a:buChar char="●"/>
              </a:pPr>
              <a:r>
                <a:rPr lang="en" sz="1302">
                  <a:solidFill>
                    <a:schemeClr val="accent3"/>
                  </a:solidFill>
                  <a:latin typeface="Anaheim"/>
                  <a:ea typeface="Anaheim"/>
                  <a:cs typeface="Anaheim"/>
                  <a:sym typeface="Anaheim"/>
                </a:rPr>
                <a:t>Would not need to purchase alcohol separately;</a:t>
              </a:r>
              <a:endParaRPr sz="1302">
                <a:solidFill>
                  <a:schemeClr val="accent3"/>
                </a:solidFill>
                <a:latin typeface="Anaheim"/>
                <a:ea typeface="Anaheim"/>
                <a:cs typeface="Anaheim"/>
                <a:sym typeface="Anaheim"/>
              </a:endParaRPr>
            </a:p>
            <a:p>
              <a:pPr indent="-197008" lvl="0" marL="228600" rtl="0" algn="l">
                <a:lnSpc>
                  <a:spcPct val="100000"/>
                </a:lnSpc>
                <a:spcBef>
                  <a:spcPts val="0"/>
                </a:spcBef>
                <a:spcAft>
                  <a:spcPts val="0"/>
                </a:spcAft>
                <a:buClr>
                  <a:schemeClr val="accent3"/>
                </a:buClr>
                <a:buSzPts val="1303"/>
                <a:buFont typeface="Anaheim"/>
                <a:buChar char="●"/>
              </a:pPr>
              <a:r>
                <a:rPr lang="en" sz="1302">
                  <a:solidFill>
                    <a:schemeClr val="accent3"/>
                  </a:solidFill>
                  <a:latin typeface="Anaheim"/>
                  <a:ea typeface="Anaheim"/>
                  <a:cs typeface="Anaheim"/>
                  <a:sym typeface="Anaheim"/>
                </a:rPr>
                <a:t>Cocktail pods are the most appropriate for targeting the previously identified market segments; </a:t>
              </a:r>
              <a:endParaRPr sz="1302">
                <a:solidFill>
                  <a:schemeClr val="accent3"/>
                </a:solidFill>
                <a:latin typeface="Anaheim"/>
                <a:ea typeface="Anaheim"/>
                <a:cs typeface="Anaheim"/>
                <a:sym typeface="Anaheim"/>
              </a:endParaRPr>
            </a:p>
          </p:txBody>
        </p:sp>
      </p:grpSp>
      <p:grpSp>
        <p:nvGrpSpPr>
          <p:cNvPr id="828" name="Google Shape;828;p53"/>
          <p:cNvGrpSpPr/>
          <p:nvPr/>
        </p:nvGrpSpPr>
        <p:grpSpPr>
          <a:xfrm>
            <a:off x="5468450" y="1258600"/>
            <a:ext cx="3376138" cy="3717632"/>
            <a:chOff x="5468450" y="1258600"/>
            <a:chExt cx="3376138" cy="3717632"/>
          </a:xfrm>
        </p:grpSpPr>
        <p:sp>
          <p:nvSpPr>
            <p:cNvPr id="829" name="Google Shape;829;p53"/>
            <p:cNvSpPr/>
            <p:nvPr/>
          </p:nvSpPr>
          <p:spPr>
            <a:xfrm>
              <a:off x="5468450" y="1446132"/>
              <a:ext cx="3241200" cy="3530100"/>
            </a:xfrm>
            <a:prstGeom prst="roundRect">
              <a:avLst>
                <a:gd fmla="val 4313"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40">
                <a:latin typeface="Staatliches"/>
                <a:ea typeface="Staatliches"/>
                <a:cs typeface="Staatliches"/>
                <a:sym typeface="Staatliches"/>
              </a:endParaRPr>
            </a:p>
          </p:txBody>
        </p:sp>
        <p:sp>
          <p:nvSpPr>
            <p:cNvPr id="830" name="Google Shape;830;p53"/>
            <p:cNvSpPr/>
            <p:nvPr/>
          </p:nvSpPr>
          <p:spPr>
            <a:xfrm>
              <a:off x="5603388" y="1258600"/>
              <a:ext cx="3241200" cy="35301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40">
                <a:latin typeface="Staatliches"/>
                <a:ea typeface="Staatliches"/>
                <a:cs typeface="Staatliches"/>
                <a:sym typeface="Staatliches"/>
              </a:endParaRPr>
            </a:p>
          </p:txBody>
        </p:sp>
        <p:sp>
          <p:nvSpPr>
            <p:cNvPr id="831" name="Google Shape;831;p53"/>
            <p:cNvSpPr txBox="1"/>
            <p:nvPr/>
          </p:nvSpPr>
          <p:spPr>
            <a:xfrm>
              <a:off x="5775961" y="1418376"/>
              <a:ext cx="1011300" cy="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40">
                  <a:latin typeface="Staatliches"/>
                  <a:ea typeface="Staatliches"/>
                  <a:cs typeface="Staatliches"/>
                  <a:sym typeface="Staatliches"/>
                </a:rPr>
                <a:t>cons</a:t>
              </a:r>
              <a:endParaRPr sz="1840">
                <a:latin typeface="Staatliches"/>
                <a:ea typeface="Staatliches"/>
                <a:cs typeface="Staatliches"/>
                <a:sym typeface="Staatliches"/>
              </a:endParaRPr>
            </a:p>
          </p:txBody>
        </p:sp>
        <p:sp>
          <p:nvSpPr>
            <p:cNvPr id="832" name="Google Shape;832;p53"/>
            <p:cNvSpPr txBox="1"/>
            <p:nvPr/>
          </p:nvSpPr>
          <p:spPr>
            <a:xfrm>
              <a:off x="5603400" y="1748500"/>
              <a:ext cx="3106200" cy="2550300"/>
            </a:xfrm>
            <a:prstGeom prst="rect">
              <a:avLst/>
            </a:prstGeom>
            <a:noFill/>
            <a:ln>
              <a:noFill/>
            </a:ln>
          </p:spPr>
          <p:txBody>
            <a:bodyPr anchorCtr="0" anchor="t" bIns="91425" lIns="91425" spcFirstLastPara="1" rIns="91425" wrap="square" tIns="91425">
              <a:noAutofit/>
            </a:bodyPr>
            <a:lstStyle/>
            <a:p>
              <a:pPr indent="-197008" lvl="0" marL="228600" rtl="0" algn="l">
                <a:spcBef>
                  <a:spcPts val="0"/>
                </a:spcBef>
                <a:spcAft>
                  <a:spcPts val="0"/>
                </a:spcAft>
                <a:buClr>
                  <a:schemeClr val="accent3"/>
                </a:buClr>
                <a:buSzPts val="1303"/>
                <a:buFont typeface="Anaheim"/>
                <a:buChar char="●"/>
              </a:pPr>
              <a:r>
                <a:rPr lang="en" sz="1302">
                  <a:solidFill>
                    <a:schemeClr val="accent3"/>
                  </a:solidFill>
                  <a:latin typeface="Anaheim"/>
                  <a:ea typeface="Anaheim"/>
                  <a:cs typeface="Anaheim"/>
                  <a:sym typeface="Anaheim"/>
                </a:rPr>
                <a:t>Needs to deal with</a:t>
              </a:r>
              <a:r>
                <a:rPr lang="en" sz="1302">
                  <a:solidFill>
                    <a:schemeClr val="accent3"/>
                  </a:solidFill>
                  <a:latin typeface="Anaheim"/>
                  <a:ea typeface="Anaheim"/>
                  <a:cs typeface="Anaheim"/>
                  <a:sym typeface="Anaheim"/>
                </a:rPr>
                <a:t> US’s heavy alcohol regulation for distribution;</a:t>
              </a:r>
              <a:endParaRPr sz="1302">
                <a:solidFill>
                  <a:schemeClr val="accent3"/>
                </a:solidFill>
                <a:latin typeface="Anaheim"/>
                <a:ea typeface="Anaheim"/>
                <a:cs typeface="Anaheim"/>
                <a:sym typeface="Anaheim"/>
              </a:endParaRPr>
            </a:p>
            <a:p>
              <a:pPr indent="-197008" lvl="0" marL="228600" rtl="0" algn="l">
                <a:lnSpc>
                  <a:spcPct val="100000"/>
                </a:lnSpc>
                <a:spcBef>
                  <a:spcPts val="0"/>
                </a:spcBef>
                <a:spcAft>
                  <a:spcPts val="0"/>
                </a:spcAft>
                <a:buClr>
                  <a:schemeClr val="accent3"/>
                </a:buClr>
                <a:buSzPts val="1303"/>
                <a:buFont typeface="Anaheim"/>
                <a:buChar char="●"/>
              </a:pPr>
              <a:r>
                <a:rPr lang="en" sz="1302">
                  <a:solidFill>
                    <a:schemeClr val="accent3"/>
                  </a:solidFill>
                  <a:latin typeface="Anaheim"/>
                  <a:ea typeface="Anaheim"/>
                  <a:cs typeface="Anaheim"/>
                  <a:sym typeface="Anaheim"/>
                </a:rPr>
                <a:t>Non-alcoholic mixer pods seem to be easier for consumers to comprehend;</a:t>
              </a:r>
              <a:endParaRPr sz="1302">
                <a:solidFill>
                  <a:schemeClr val="accent3"/>
                </a:solidFill>
                <a:latin typeface="Anaheim"/>
                <a:ea typeface="Anaheim"/>
                <a:cs typeface="Anaheim"/>
                <a:sym typeface="Anaheim"/>
              </a:endParaRPr>
            </a:p>
            <a:p>
              <a:pPr indent="-197008" lvl="0" marL="228600" rtl="0" algn="l">
                <a:lnSpc>
                  <a:spcPct val="100000"/>
                </a:lnSpc>
                <a:spcBef>
                  <a:spcPts val="0"/>
                </a:spcBef>
                <a:spcAft>
                  <a:spcPts val="0"/>
                </a:spcAft>
                <a:buClr>
                  <a:schemeClr val="accent3"/>
                </a:buClr>
                <a:buSzPts val="1303"/>
                <a:buFont typeface="Anaheim"/>
                <a:buChar char="●"/>
              </a:pPr>
              <a:r>
                <a:rPr lang="en" sz="1302">
                  <a:solidFill>
                    <a:schemeClr val="accent3"/>
                  </a:solidFill>
                  <a:latin typeface="Anaheim"/>
                  <a:ea typeface="Anaheim"/>
                  <a:cs typeface="Anaheim"/>
                  <a:sym typeface="Anaheim"/>
                </a:rPr>
                <a:t>Consumers seem skeptical that they won't be able to enjoy their favourite brands of alcoholic beverages;</a:t>
              </a:r>
              <a:endParaRPr sz="1302">
                <a:solidFill>
                  <a:schemeClr val="accent3"/>
                </a:solidFill>
                <a:latin typeface="Anaheim"/>
                <a:ea typeface="Anaheim"/>
                <a:cs typeface="Anaheim"/>
                <a:sym typeface="Anaheim"/>
              </a:endParaRPr>
            </a:p>
            <a:p>
              <a:pPr indent="-197008" lvl="0" marL="228600" rtl="0" algn="l">
                <a:lnSpc>
                  <a:spcPct val="100000"/>
                </a:lnSpc>
                <a:spcBef>
                  <a:spcPts val="0"/>
                </a:spcBef>
                <a:spcAft>
                  <a:spcPts val="0"/>
                </a:spcAft>
                <a:buClr>
                  <a:schemeClr val="accent3"/>
                </a:buClr>
                <a:buSzPts val="1303"/>
                <a:buFont typeface="Anaheim"/>
                <a:buChar char="●"/>
              </a:pPr>
              <a:r>
                <a:rPr lang="en" sz="1302">
                  <a:solidFill>
                    <a:schemeClr val="accent3"/>
                  </a:solidFill>
                  <a:latin typeface="Anaheim"/>
                  <a:ea typeface="Anaheim"/>
                  <a:cs typeface="Anaheim"/>
                  <a:sym typeface="Anaheim"/>
                </a:rPr>
                <a:t>It may be the most expensive option for the end consumer;</a:t>
              </a:r>
              <a:endParaRPr sz="1302">
                <a:solidFill>
                  <a:schemeClr val="accent3"/>
                </a:solidFill>
                <a:latin typeface="Anaheim"/>
                <a:ea typeface="Anaheim"/>
                <a:cs typeface="Anaheim"/>
                <a:sym typeface="Anaheim"/>
              </a:endParaRPr>
            </a:p>
            <a:p>
              <a:pPr indent="0" lvl="0" marL="0" marR="72000" rtl="0" algn="ctr">
                <a:spcBef>
                  <a:spcPts val="0"/>
                </a:spcBef>
                <a:spcAft>
                  <a:spcPts val="0"/>
                </a:spcAft>
                <a:buNone/>
              </a:pPr>
              <a:r>
                <a:t/>
              </a:r>
              <a:endParaRPr sz="1100">
                <a:solidFill>
                  <a:srgbClr val="434343"/>
                </a:solidFill>
                <a:latin typeface="Anaheim"/>
                <a:ea typeface="Anaheim"/>
                <a:cs typeface="Anaheim"/>
                <a:sym typeface="Anaheim"/>
              </a:endParaRPr>
            </a:p>
          </p:txBody>
        </p:sp>
      </p:grpSp>
      <p:grpSp>
        <p:nvGrpSpPr>
          <p:cNvPr id="833" name="Google Shape;833;p53"/>
          <p:cNvGrpSpPr/>
          <p:nvPr/>
        </p:nvGrpSpPr>
        <p:grpSpPr>
          <a:xfrm>
            <a:off x="110650" y="895232"/>
            <a:ext cx="1690103" cy="871874"/>
            <a:chOff x="282739" y="987695"/>
            <a:chExt cx="1784315" cy="976342"/>
          </a:xfrm>
        </p:grpSpPr>
        <p:pic>
          <p:nvPicPr>
            <p:cNvPr id="834" name="Google Shape;834;p53"/>
            <p:cNvPicPr preferRelativeResize="0"/>
            <p:nvPr/>
          </p:nvPicPr>
          <p:blipFill>
            <a:blip r:embed="rId3">
              <a:alphaModFix/>
            </a:blip>
            <a:stretch>
              <a:fillRect/>
            </a:stretch>
          </p:blipFill>
          <p:spPr>
            <a:xfrm>
              <a:off x="282739" y="987695"/>
              <a:ext cx="976275" cy="976325"/>
            </a:xfrm>
            <a:prstGeom prst="rect">
              <a:avLst/>
            </a:prstGeom>
            <a:noFill/>
            <a:ln>
              <a:noFill/>
            </a:ln>
          </p:spPr>
        </p:pic>
        <p:sp>
          <p:nvSpPr>
            <p:cNvPr id="835" name="Google Shape;835;p53"/>
            <p:cNvSpPr txBox="1"/>
            <p:nvPr/>
          </p:nvSpPr>
          <p:spPr>
            <a:xfrm>
              <a:off x="990654" y="1250637"/>
              <a:ext cx="1076400" cy="7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40">
                  <a:latin typeface="Staatliches"/>
                  <a:ea typeface="Staatliches"/>
                  <a:cs typeface="Staatliches"/>
                  <a:sym typeface="Staatliches"/>
                </a:rPr>
                <a:t>Cocktail </a:t>
              </a:r>
              <a:r>
                <a:rPr lang="en" sz="1740">
                  <a:latin typeface="Staatliches"/>
                  <a:ea typeface="Staatliches"/>
                  <a:cs typeface="Staatliches"/>
                  <a:sym typeface="Staatliches"/>
                </a:rPr>
                <a:t>Pods</a:t>
              </a:r>
              <a:endParaRPr sz="1740">
                <a:solidFill>
                  <a:srgbClr val="000000"/>
                </a:solidFill>
                <a:latin typeface="Staatliches"/>
                <a:ea typeface="Staatliches"/>
                <a:cs typeface="Staatliches"/>
                <a:sym typeface="Staatliches"/>
              </a:endParaRPr>
            </a:p>
          </p:txBody>
        </p:sp>
      </p:grpSp>
      <p:grpSp>
        <p:nvGrpSpPr>
          <p:cNvPr id="836" name="Google Shape;836;p53"/>
          <p:cNvGrpSpPr/>
          <p:nvPr/>
        </p:nvGrpSpPr>
        <p:grpSpPr>
          <a:xfrm>
            <a:off x="101250" y="1854000"/>
            <a:ext cx="1708895" cy="726303"/>
            <a:chOff x="-294752" y="2442457"/>
            <a:chExt cx="1664616" cy="710460"/>
          </a:xfrm>
        </p:grpSpPr>
        <p:pic>
          <p:nvPicPr>
            <p:cNvPr id="837" name="Google Shape;837;p53"/>
            <p:cNvPicPr preferRelativeResize="0"/>
            <p:nvPr/>
          </p:nvPicPr>
          <p:blipFill>
            <a:blip r:embed="rId4">
              <a:alphaModFix/>
            </a:blip>
            <a:stretch>
              <a:fillRect/>
            </a:stretch>
          </p:blipFill>
          <p:spPr>
            <a:xfrm>
              <a:off x="659393" y="2442457"/>
              <a:ext cx="710472" cy="710456"/>
            </a:xfrm>
            <a:prstGeom prst="rect">
              <a:avLst/>
            </a:prstGeom>
            <a:noFill/>
            <a:ln>
              <a:noFill/>
            </a:ln>
          </p:spPr>
        </p:pic>
        <p:sp>
          <p:nvSpPr>
            <p:cNvPr id="838" name="Google Shape;838;p53"/>
            <p:cNvSpPr txBox="1"/>
            <p:nvPr/>
          </p:nvSpPr>
          <p:spPr>
            <a:xfrm>
              <a:off x="-294752" y="2558616"/>
              <a:ext cx="1087800" cy="594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740">
                  <a:latin typeface="Staatliches"/>
                  <a:ea typeface="Staatliches"/>
                  <a:cs typeface="Staatliches"/>
                  <a:sym typeface="Staatliches"/>
                </a:rPr>
                <a:t>Beer/CIder </a:t>
              </a:r>
              <a:r>
                <a:rPr lang="en" sz="1740">
                  <a:latin typeface="Staatliches"/>
                  <a:ea typeface="Staatliches"/>
                  <a:cs typeface="Staatliches"/>
                  <a:sym typeface="Staatliches"/>
                </a:rPr>
                <a:t>Pods</a:t>
              </a:r>
              <a:endParaRPr sz="1740">
                <a:solidFill>
                  <a:srgbClr val="000000"/>
                </a:solidFill>
                <a:latin typeface="Staatliches"/>
                <a:ea typeface="Staatliches"/>
                <a:cs typeface="Staatliches"/>
                <a:sym typeface="Staatliches"/>
              </a:endParaRPr>
            </a:p>
          </p:txBody>
        </p:sp>
      </p:grpSp>
      <p:sp>
        <p:nvSpPr>
          <p:cNvPr id="839" name="Google Shape;839;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54"/>
          <p:cNvSpPr txBox="1"/>
          <p:nvPr>
            <p:ph type="ctrTitle"/>
          </p:nvPr>
        </p:nvSpPr>
        <p:spPr>
          <a:xfrm>
            <a:off x="461125" y="691325"/>
            <a:ext cx="2312400" cy="55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540"/>
              <a:t>Question 04</a:t>
            </a:r>
            <a:endParaRPr sz="2540"/>
          </a:p>
        </p:txBody>
      </p:sp>
      <p:sp>
        <p:nvSpPr>
          <p:cNvPr id="845" name="Google Shape;845;p54"/>
          <p:cNvSpPr txBox="1"/>
          <p:nvPr>
            <p:ph idx="1" type="subTitle"/>
          </p:nvPr>
        </p:nvSpPr>
        <p:spPr>
          <a:xfrm>
            <a:off x="461125" y="1114325"/>
            <a:ext cx="2379900" cy="239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Anaheim"/>
                <a:ea typeface="Anaheim"/>
                <a:cs typeface="Anaheim"/>
                <a:sym typeface="Anaheim"/>
              </a:rPr>
              <a:t>How should the device and Pods be priced?</a:t>
            </a:r>
            <a:endParaRPr sz="1400">
              <a:latin typeface="Anaheim"/>
              <a:ea typeface="Anaheim"/>
              <a:cs typeface="Anaheim"/>
              <a:sym typeface="Anaheim"/>
            </a:endParaRPr>
          </a:p>
        </p:txBody>
      </p:sp>
      <p:sp>
        <p:nvSpPr>
          <p:cNvPr id="846" name="Google Shape;846;p54"/>
          <p:cNvSpPr/>
          <p:nvPr/>
        </p:nvSpPr>
        <p:spPr>
          <a:xfrm>
            <a:off x="13094340" y="3157789"/>
            <a:ext cx="2554" cy="4951"/>
          </a:xfrm>
          <a:custGeom>
            <a:rect b="b" l="l" r="r" t="t"/>
            <a:pathLst>
              <a:path extrusionOk="0" h="126" w="65">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4"/>
          <p:cNvSpPr/>
          <p:nvPr/>
        </p:nvSpPr>
        <p:spPr>
          <a:xfrm>
            <a:off x="13094340" y="2549455"/>
            <a:ext cx="2554" cy="5973"/>
          </a:xfrm>
          <a:custGeom>
            <a:rect b="b" l="l" r="r" t="t"/>
            <a:pathLst>
              <a:path extrusionOk="0" h="152" w="65">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49" name="Google Shape;849;p54"/>
          <p:cNvSpPr txBox="1"/>
          <p:nvPr>
            <p:ph idx="1" type="subTitle"/>
          </p:nvPr>
        </p:nvSpPr>
        <p:spPr>
          <a:xfrm>
            <a:off x="3438175" y="1001375"/>
            <a:ext cx="5118600" cy="21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34343"/>
                </a:solidFill>
                <a:latin typeface="Anaheim"/>
                <a:ea typeface="Anaheim"/>
                <a:cs typeface="Anaheim"/>
                <a:sym typeface="Anaheim"/>
              </a:rPr>
              <a:t>In order, to answer Question 04 it is necessary to first resolve the following issues:</a:t>
            </a:r>
            <a:endParaRPr sz="1400">
              <a:solidFill>
                <a:srgbClr val="434343"/>
              </a:solidFill>
              <a:latin typeface="Anaheim"/>
              <a:ea typeface="Anaheim"/>
              <a:cs typeface="Anaheim"/>
              <a:sym typeface="Anaheim"/>
            </a:endParaRPr>
          </a:p>
          <a:p>
            <a:pPr indent="-317500" lvl="0" marL="457200" rtl="0" algn="l">
              <a:spcBef>
                <a:spcPts val="0"/>
              </a:spcBef>
              <a:spcAft>
                <a:spcPts val="0"/>
              </a:spcAft>
              <a:buClr>
                <a:srgbClr val="434343"/>
              </a:buClr>
              <a:buSzPts val="1400"/>
              <a:buFont typeface="Anaheim"/>
              <a:buChar char="●"/>
            </a:pPr>
            <a:r>
              <a:rPr lang="en" sz="1400">
                <a:solidFill>
                  <a:srgbClr val="434343"/>
                </a:solidFill>
                <a:latin typeface="Anaheim"/>
                <a:ea typeface="Anaheim"/>
                <a:cs typeface="Anaheim"/>
                <a:sym typeface="Anaheim"/>
              </a:rPr>
              <a:t>What products people are willing to pay more comparing to real cost to manufacture, distribute, accounting for returns, warranty replacements, promotions, fulfillment and freight.?</a:t>
            </a:r>
            <a:endParaRPr sz="1400">
              <a:solidFill>
                <a:srgbClr val="434343"/>
              </a:solidFill>
              <a:latin typeface="Anaheim"/>
              <a:ea typeface="Anaheim"/>
              <a:cs typeface="Anaheim"/>
              <a:sym typeface="Anaheim"/>
            </a:endParaRPr>
          </a:p>
          <a:p>
            <a:pPr indent="-317500" lvl="0" marL="457200" rtl="0" algn="l">
              <a:spcBef>
                <a:spcPts val="0"/>
              </a:spcBef>
              <a:spcAft>
                <a:spcPts val="0"/>
              </a:spcAft>
              <a:buClr>
                <a:srgbClr val="434343"/>
              </a:buClr>
              <a:buSzPts val="1400"/>
              <a:buFont typeface="Anaheim"/>
              <a:buChar char="●"/>
            </a:pPr>
            <a:r>
              <a:rPr lang="en" sz="1400">
                <a:solidFill>
                  <a:srgbClr val="434343"/>
                </a:solidFill>
                <a:latin typeface="Anaheim"/>
                <a:ea typeface="Anaheim"/>
                <a:cs typeface="Anaheim"/>
                <a:sym typeface="Anaheim"/>
              </a:rPr>
              <a:t>Should the willing to pay or the profit tax dictate the product price?</a:t>
            </a:r>
            <a:endParaRPr sz="1400">
              <a:solidFill>
                <a:srgbClr val="434343"/>
              </a:solidFill>
              <a:latin typeface="Anaheim"/>
              <a:ea typeface="Anaheim"/>
              <a:cs typeface="Anaheim"/>
              <a:sym typeface="Anaheim"/>
            </a:endParaRPr>
          </a:p>
          <a:p>
            <a:pPr indent="-317500" lvl="0" marL="457200" rtl="0" algn="l">
              <a:spcBef>
                <a:spcPts val="0"/>
              </a:spcBef>
              <a:spcAft>
                <a:spcPts val="0"/>
              </a:spcAft>
              <a:buClr>
                <a:srgbClr val="434343"/>
              </a:buClr>
              <a:buSzPts val="1400"/>
              <a:buFont typeface="Anaheim"/>
              <a:buChar char="●"/>
            </a:pPr>
            <a:r>
              <a:rPr lang="en" sz="1400">
                <a:solidFill>
                  <a:srgbClr val="434343"/>
                </a:solidFill>
                <a:latin typeface="Anaheim"/>
                <a:ea typeface="Anaheim"/>
                <a:cs typeface="Anaheim"/>
                <a:sym typeface="Anaheim"/>
              </a:rPr>
              <a:t>Is it better to profit from the Home Bar or the pods?</a:t>
            </a:r>
            <a:endParaRPr sz="1400">
              <a:solidFill>
                <a:srgbClr val="434343"/>
              </a:solidFill>
              <a:latin typeface="Anaheim"/>
              <a:ea typeface="Anaheim"/>
              <a:cs typeface="Anaheim"/>
              <a:sym typeface="Anaheim"/>
            </a:endParaRPr>
          </a:p>
          <a:p>
            <a:pPr indent="-317500" lvl="0" marL="457200" rtl="0" algn="l">
              <a:spcBef>
                <a:spcPts val="0"/>
              </a:spcBef>
              <a:spcAft>
                <a:spcPts val="0"/>
              </a:spcAft>
              <a:buClr>
                <a:srgbClr val="434343"/>
              </a:buClr>
              <a:buSzPts val="1400"/>
              <a:buFont typeface="Anaheim"/>
              <a:buChar char="●"/>
            </a:pPr>
            <a:r>
              <a:rPr lang="en" sz="1400">
                <a:solidFill>
                  <a:srgbClr val="434343"/>
                </a:solidFill>
                <a:latin typeface="Anaheim"/>
                <a:ea typeface="Anaheim"/>
                <a:cs typeface="Anaheim"/>
                <a:sym typeface="Anaheim"/>
              </a:rPr>
              <a:t>What should be considered to price the products?</a:t>
            </a:r>
            <a:endParaRPr sz="1400">
              <a:solidFill>
                <a:srgbClr val="434343"/>
              </a:solidFill>
              <a:latin typeface="Anaheim"/>
              <a:ea typeface="Anaheim"/>
              <a:cs typeface="Anaheim"/>
              <a:sym typeface="Anahei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55"/>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55" name="Google Shape;855;p55"/>
          <p:cNvSpPr txBox="1"/>
          <p:nvPr>
            <p:ph idx="1" type="subTitle"/>
          </p:nvPr>
        </p:nvSpPr>
        <p:spPr>
          <a:xfrm flipH="1">
            <a:off x="4943650" y="1451775"/>
            <a:ext cx="3912600" cy="2386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434343"/>
              </a:buClr>
              <a:buSzPts val="1300"/>
              <a:buChar char="●"/>
            </a:pPr>
            <a:r>
              <a:rPr b="1" lang="en" sz="1300">
                <a:solidFill>
                  <a:srgbClr val="434343"/>
                </a:solidFill>
              </a:rPr>
              <a:t>The price need to be greater than $250</a:t>
            </a:r>
            <a:r>
              <a:rPr lang="en" sz="1300">
                <a:solidFill>
                  <a:srgbClr val="434343"/>
                </a:solidFill>
              </a:rPr>
              <a:t>, because it is the </a:t>
            </a:r>
            <a:r>
              <a:rPr lang="en" sz="1300">
                <a:solidFill>
                  <a:srgbClr val="434343"/>
                </a:solidFill>
              </a:rPr>
              <a:t>cost approximately to manufacture and distribute it.</a:t>
            </a:r>
            <a:endParaRPr sz="1300">
              <a:solidFill>
                <a:srgbClr val="434343"/>
              </a:solidFill>
            </a:endParaRPr>
          </a:p>
          <a:p>
            <a:pPr indent="-311150" lvl="0" marL="457200" rtl="0" algn="l">
              <a:spcBef>
                <a:spcPts val="0"/>
              </a:spcBef>
              <a:spcAft>
                <a:spcPts val="0"/>
              </a:spcAft>
              <a:buClr>
                <a:srgbClr val="434343"/>
              </a:buClr>
              <a:buSzPts val="1300"/>
              <a:buChar char="●"/>
            </a:pPr>
            <a:r>
              <a:rPr lang="en" sz="1300">
                <a:solidFill>
                  <a:srgbClr val="434343"/>
                </a:solidFill>
              </a:rPr>
              <a:t>With a price of $299 we expect that </a:t>
            </a:r>
            <a:r>
              <a:rPr lang="en" sz="1300">
                <a:solidFill>
                  <a:srgbClr val="434343"/>
                </a:solidFill>
              </a:rPr>
              <a:t>approximately</a:t>
            </a:r>
            <a:r>
              <a:rPr lang="en" sz="1300">
                <a:solidFill>
                  <a:srgbClr val="434343"/>
                </a:solidFill>
              </a:rPr>
              <a:t> </a:t>
            </a:r>
            <a:r>
              <a:rPr b="1" lang="en" sz="1300">
                <a:solidFill>
                  <a:srgbClr val="434343"/>
                </a:solidFill>
              </a:rPr>
              <a:t>25% of the people that are willing to pay for the machine could buy it.</a:t>
            </a:r>
            <a:endParaRPr sz="1300">
              <a:solidFill>
                <a:srgbClr val="434343"/>
              </a:solidFill>
            </a:endParaRPr>
          </a:p>
          <a:p>
            <a:pPr indent="-311150" lvl="0" marL="457200" rtl="0" algn="l">
              <a:spcBef>
                <a:spcPts val="0"/>
              </a:spcBef>
              <a:spcAft>
                <a:spcPts val="0"/>
              </a:spcAft>
              <a:buClr>
                <a:srgbClr val="434343"/>
              </a:buClr>
              <a:buSzPts val="1300"/>
              <a:buChar char="●"/>
            </a:pPr>
            <a:r>
              <a:rPr lang="en" sz="1300">
                <a:solidFill>
                  <a:srgbClr val="434343"/>
                </a:solidFill>
              </a:rPr>
              <a:t>With a price of $279 we expect by linear interpolation that approximately </a:t>
            </a:r>
            <a:r>
              <a:rPr b="1" lang="en" sz="1300">
                <a:solidFill>
                  <a:srgbClr val="434343"/>
                </a:solidFill>
              </a:rPr>
              <a:t>32.5% of the people that are willing to pay could buy it, with a 10% of profit.</a:t>
            </a:r>
            <a:endParaRPr b="1" sz="1300">
              <a:solidFill>
                <a:srgbClr val="434343"/>
              </a:solidFill>
            </a:endParaRPr>
          </a:p>
          <a:p>
            <a:pPr indent="0" lvl="0" marL="457200" rtl="0" algn="l">
              <a:spcBef>
                <a:spcPts val="0"/>
              </a:spcBef>
              <a:spcAft>
                <a:spcPts val="0"/>
              </a:spcAft>
              <a:buNone/>
            </a:pPr>
            <a:r>
              <a:t/>
            </a:r>
            <a:endParaRPr b="1"/>
          </a:p>
        </p:txBody>
      </p:sp>
      <p:sp>
        <p:nvSpPr>
          <p:cNvPr id="856" name="Google Shape;856;p55"/>
          <p:cNvSpPr txBox="1"/>
          <p:nvPr>
            <p:ph type="ctrTitle"/>
          </p:nvPr>
        </p:nvSpPr>
        <p:spPr>
          <a:xfrm>
            <a:off x="5180650" y="457300"/>
            <a:ext cx="3675600" cy="481200"/>
          </a:xfrm>
          <a:prstGeom prst="rect">
            <a:avLst/>
          </a:prstGeom>
        </p:spPr>
        <p:txBody>
          <a:bodyPr anchorCtr="0" anchor="ctr" bIns="91425" lIns="91425" spcFirstLastPara="1" rIns="91425" wrap="square" tIns="91425">
            <a:normAutofit fontScale="90000"/>
          </a:bodyPr>
          <a:lstStyle/>
          <a:p>
            <a:pPr indent="0" lvl="0" marL="0" rtl="0" algn="r">
              <a:spcBef>
                <a:spcPts val="0"/>
              </a:spcBef>
              <a:spcAft>
                <a:spcPts val="0"/>
              </a:spcAft>
              <a:buNone/>
            </a:pPr>
            <a:r>
              <a:rPr lang="en"/>
              <a:t>Question 4: PRICE OF DRINKWORKS HOME BAR</a:t>
            </a:r>
            <a:endParaRPr/>
          </a:p>
        </p:txBody>
      </p:sp>
      <p:grpSp>
        <p:nvGrpSpPr>
          <p:cNvPr id="857" name="Google Shape;857;p55"/>
          <p:cNvGrpSpPr/>
          <p:nvPr/>
        </p:nvGrpSpPr>
        <p:grpSpPr>
          <a:xfrm>
            <a:off x="423276" y="1350063"/>
            <a:ext cx="4291598" cy="2694988"/>
            <a:chOff x="423276" y="1350063"/>
            <a:chExt cx="4291598" cy="2694988"/>
          </a:xfrm>
        </p:grpSpPr>
        <p:sp>
          <p:nvSpPr>
            <p:cNvPr id="858" name="Google Shape;858;p55"/>
            <p:cNvSpPr/>
            <p:nvPr/>
          </p:nvSpPr>
          <p:spPr>
            <a:xfrm>
              <a:off x="423276" y="1454850"/>
              <a:ext cx="4189200" cy="25902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9" name="Google Shape;859;p55" title="Gráfico"/>
            <p:cNvPicPr preferRelativeResize="0"/>
            <p:nvPr/>
          </p:nvPicPr>
          <p:blipFill>
            <a:blip r:embed="rId3">
              <a:alphaModFix/>
            </a:blip>
            <a:stretch>
              <a:fillRect/>
            </a:stretch>
          </p:blipFill>
          <p:spPr>
            <a:xfrm>
              <a:off x="525800" y="1350063"/>
              <a:ext cx="4189074" cy="2590226"/>
            </a:xfrm>
            <a:prstGeom prst="rect">
              <a:avLst/>
            </a:prstGeom>
            <a:noFill/>
            <a:ln cap="flat" cmpd="sng" w="9525">
              <a:solidFill>
                <a:srgbClr val="9E9E9E"/>
              </a:solidFill>
              <a:prstDash val="solid"/>
              <a:round/>
              <a:headEnd len="sm" w="sm" type="none"/>
              <a:tailEnd len="sm" w="sm" type="none"/>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56"/>
          <p:cNvSpPr txBox="1"/>
          <p:nvPr>
            <p:ph type="ctrTitle"/>
          </p:nvPr>
        </p:nvSpPr>
        <p:spPr>
          <a:xfrm>
            <a:off x="5173125" y="427175"/>
            <a:ext cx="3615300" cy="481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chemeClr val="dk1"/>
              </a:buClr>
              <a:buSzPts val="1100"/>
              <a:buFont typeface="Arial"/>
              <a:buNone/>
            </a:pPr>
            <a:r>
              <a:rPr lang="en"/>
              <a:t>Question 4: PRICE OF alcohol  pods</a:t>
            </a:r>
            <a:endParaRPr/>
          </a:p>
        </p:txBody>
      </p:sp>
      <p:sp>
        <p:nvSpPr>
          <p:cNvPr id="865" name="Google Shape;865;p56"/>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66" name="Google Shape;866;p56"/>
          <p:cNvSpPr txBox="1"/>
          <p:nvPr>
            <p:ph idx="1" type="subTitle"/>
          </p:nvPr>
        </p:nvSpPr>
        <p:spPr>
          <a:xfrm flipH="1">
            <a:off x="4819725" y="1314275"/>
            <a:ext cx="4111500" cy="3524400"/>
          </a:xfrm>
          <a:prstGeom prst="rect">
            <a:avLst/>
          </a:prstGeom>
        </p:spPr>
        <p:txBody>
          <a:bodyPr anchorCtr="0" anchor="t" bIns="91425" lIns="91425" spcFirstLastPara="1" rIns="91425" wrap="square" tIns="91425">
            <a:normAutofit/>
          </a:bodyPr>
          <a:lstStyle/>
          <a:p>
            <a:pPr indent="-196850" lvl="0" marL="342900" rtl="0" algn="l">
              <a:spcBef>
                <a:spcPts val="0"/>
              </a:spcBef>
              <a:spcAft>
                <a:spcPts val="0"/>
              </a:spcAft>
              <a:buClr>
                <a:srgbClr val="434343"/>
              </a:buClr>
              <a:buSzPts val="1300"/>
              <a:buChar char="●"/>
            </a:pPr>
            <a:r>
              <a:rPr b="1" lang="en" sz="1300">
                <a:solidFill>
                  <a:srgbClr val="434343"/>
                </a:solidFill>
              </a:rPr>
              <a:t>The price of cocktail pods need to be greater than $</a:t>
            </a:r>
            <a:r>
              <a:rPr b="1" lang="en" sz="1300">
                <a:solidFill>
                  <a:srgbClr val="434343"/>
                </a:solidFill>
              </a:rPr>
              <a:t>2.61</a:t>
            </a:r>
            <a:r>
              <a:rPr lang="en" sz="1300">
                <a:solidFill>
                  <a:srgbClr val="434343"/>
                </a:solidFill>
              </a:rPr>
              <a:t>, because it is the max cost to manufacture and distribute it.</a:t>
            </a:r>
            <a:endParaRPr sz="1300">
              <a:solidFill>
                <a:srgbClr val="434343"/>
              </a:solidFill>
            </a:endParaRPr>
          </a:p>
          <a:p>
            <a:pPr indent="-196850" lvl="0" marL="342900" rtl="0" algn="l">
              <a:spcBef>
                <a:spcPts val="0"/>
              </a:spcBef>
              <a:spcAft>
                <a:spcPts val="0"/>
              </a:spcAft>
              <a:buClr>
                <a:srgbClr val="434343"/>
              </a:buClr>
              <a:buSzPts val="1300"/>
              <a:buChar char="●"/>
            </a:pPr>
            <a:r>
              <a:rPr lang="en" sz="1300">
                <a:solidFill>
                  <a:srgbClr val="434343"/>
                </a:solidFill>
              </a:rPr>
              <a:t>With a price of $3.99 we expect that approximately </a:t>
            </a:r>
            <a:r>
              <a:rPr b="1" lang="en" sz="1300">
                <a:solidFill>
                  <a:srgbClr val="434343"/>
                </a:solidFill>
              </a:rPr>
              <a:t>51.50</a:t>
            </a:r>
            <a:r>
              <a:rPr b="1" lang="en" sz="1300">
                <a:solidFill>
                  <a:srgbClr val="434343"/>
                </a:solidFill>
              </a:rPr>
              <a:t>% of the people that are willing to pay for a </a:t>
            </a:r>
            <a:r>
              <a:rPr b="1" lang="en" sz="1300">
                <a:solidFill>
                  <a:srgbClr val="434343"/>
                </a:solidFill>
              </a:rPr>
              <a:t>cocktail</a:t>
            </a:r>
            <a:r>
              <a:rPr b="1" lang="en" sz="1300">
                <a:solidFill>
                  <a:srgbClr val="434343"/>
                </a:solidFill>
              </a:rPr>
              <a:t> pod. (~35% profit).</a:t>
            </a:r>
            <a:endParaRPr b="1" sz="1300">
              <a:solidFill>
                <a:srgbClr val="434343"/>
              </a:solidFill>
            </a:endParaRPr>
          </a:p>
          <a:p>
            <a:pPr indent="-196850" lvl="0" marL="342900" rtl="0" algn="l">
              <a:spcBef>
                <a:spcPts val="0"/>
              </a:spcBef>
              <a:spcAft>
                <a:spcPts val="0"/>
              </a:spcAft>
              <a:buClr>
                <a:srgbClr val="434343"/>
              </a:buClr>
              <a:buSzPts val="1300"/>
              <a:buChar char="●"/>
            </a:pPr>
            <a:r>
              <a:rPr b="1" lang="en" sz="1300">
                <a:solidFill>
                  <a:srgbClr val="434343"/>
                </a:solidFill>
              </a:rPr>
              <a:t>The price of beer/cider pods need to be greater than $2.40</a:t>
            </a:r>
            <a:r>
              <a:rPr lang="en" sz="1300">
                <a:solidFill>
                  <a:srgbClr val="434343"/>
                </a:solidFill>
              </a:rPr>
              <a:t>, because it is the max cost to manufacture and distribute it.</a:t>
            </a:r>
            <a:endParaRPr b="1" sz="1300">
              <a:solidFill>
                <a:srgbClr val="434343"/>
              </a:solidFill>
            </a:endParaRPr>
          </a:p>
          <a:p>
            <a:pPr indent="-196850" lvl="0" marL="342900" rtl="0" algn="l">
              <a:spcBef>
                <a:spcPts val="0"/>
              </a:spcBef>
              <a:spcAft>
                <a:spcPts val="0"/>
              </a:spcAft>
              <a:buClr>
                <a:srgbClr val="434343"/>
              </a:buClr>
              <a:buSzPts val="1300"/>
              <a:buChar char="●"/>
            </a:pPr>
            <a:r>
              <a:rPr lang="en" sz="1300">
                <a:solidFill>
                  <a:srgbClr val="434343"/>
                </a:solidFill>
              </a:rPr>
              <a:t>With a price of $2.99 we expect that approximately</a:t>
            </a:r>
            <a:r>
              <a:rPr b="1" lang="en" sz="1300">
                <a:solidFill>
                  <a:srgbClr val="434343"/>
                </a:solidFill>
              </a:rPr>
              <a:t> 42% of the people that are willing to pay for a cocktail pod. (~20% profit)</a:t>
            </a:r>
            <a:r>
              <a:rPr lang="en" sz="1300">
                <a:solidFill>
                  <a:srgbClr val="434343"/>
                </a:solidFill>
              </a:rPr>
              <a:t>.</a:t>
            </a:r>
            <a:endParaRPr sz="1300">
              <a:solidFill>
                <a:srgbClr val="434343"/>
              </a:solidFill>
            </a:endParaRPr>
          </a:p>
          <a:p>
            <a:pPr indent="0" lvl="0" marL="0" rtl="0" algn="l">
              <a:spcBef>
                <a:spcPts val="0"/>
              </a:spcBef>
              <a:spcAft>
                <a:spcPts val="0"/>
              </a:spcAft>
              <a:buNone/>
            </a:pPr>
            <a:r>
              <a:t/>
            </a:r>
            <a:endParaRPr b="1" sz="1300">
              <a:solidFill>
                <a:srgbClr val="434343"/>
              </a:solidFill>
            </a:endParaRPr>
          </a:p>
          <a:p>
            <a:pPr indent="0" lvl="0" marL="0" rtl="0" algn="l">
              <a:spcBef>
                <a:spcPts val="0"/>
              </a:spcBef>
              <a:spcAft>
                <a:spcPts val="0"/>
              </a:spcAft>
              <a:buNone/>
            </a:pPr>
            <a:r>
              <a:rPr b="1" lang="en" sz="1300">
                <a:solidFill>
                  <a:srgbClr val="434343"/>
                </a:solidFill>
              </a:rPr>
              <a:t>People are willing to pay more for alcoholic drinks.</a:t>
            </a:r>
            <a:endParaRPr b="1"/>
          </a:p>
        </p:txBody>
      </p:sp>
      <p:grpSp>
        <p:nvGrpSpPr>
          <p:cNvPr id="867" name="Google Shape;867;p56"/>
          <p:cNvGrpSpPr/>
          <p:nvPr/>
        </p:nvGrpSpPr>
        <p:grpSpPr>
          <a:xfrm>
            <a:off x="373850" y="1314275"/>
            <a:ext cx="4083849" cy="2601000"/>
            <a:chOff x="373850" y="1314275"/>
            <a:chExt cx="4083849" cy="2601000"/>
          </a:xfrm>
        </p:grpSpPr>
        <p:sp>
          <p:nvSpPr>
            <p:cNvPr id="868" name="Google Shape;868;p56"/>
            <p:cNvSpPr/>
            <p:nvPr/>
          </p:nvSpPr>
          <p:spPr>
            <a:xfrm>
              <a:off x="373850" y="1466675"/>
              <a:ext cx="3960000" cy="24486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9" name="Google Shape;869;p56" title="Gráfico"/>
            <p:cNvPicPr preferRelativeResize="0"/>
            <p:nvPr/>
          </p:nvPicPr>
          <p:blipFill>
            <a:blip r:embed="rId3">
              <a:alphaModFix/>
            </a:blip>
            <a:stretch>
              <a:fillRect/>
            </a:stretch>
          </p:blipFill>
          <p:spPr>
            <a:xfrm>
              <a:off x="497675" y="1314275"/>
              <a:ext cx="3960024" cy="2448624"/>
            </a:xfrm>
            <a:prstGeom prst="rect">
              <a:avLst/>
            </a:prstGeom>
            <a:noFill/>
            <a:ln cap="flat" cmpd="sng" w="9525">
              <a:solidFill>
                <a:srgbClr val="9E9E9E"/>
              </a:solidFill>
              <a:prstDash val="solid"/>
              <a:round/>
              <a:headEnd len="sm" w="sm" type="none"/>
              <a:tailEnd len="sm" w="sm" type="none"/>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57"/>
          <p:cNvSpPr txBox="1"/>
          <p:nvPr>
            <p:ph type="ctrTitle"/>
          </p:nvPr>
        </p:nvSpPr>
        <p:spPr>
          <a:xfrm>
            <a:off x="5173125" y="427175"/>
            <a:ext cx="3615300" cy="481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chemeClr val="dk1"/>
              </a:buClr>
              <a:buSzPts val="1100"/>
              <a:buFont typeface="Arial"/>
              <a:buNone/>
            </a:pPr>
            <a:r>
              <a:rPr lang="en"/>
              <a:t>Question 4: PRICE OF mixer pods</a:t>
            </a:r>
            <a:endParaRPr/>
          </a:p>
        </p:txBody>
      </p:sp>
      <p:sp>
        <p:nvSpPr>
          <p:cNvPr id="875" name="Google Shape;875;p57"/>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76" name="Google Shape;876;p57"/>
          <p:cNvSpPr txBox="1"/>
          <p:nvPr>
            <p:ph idx="1" type="subTitle"/>
          </p:nvPr>
        </p:nvSpPr>
        <p:spPr>
          <a:xfrm flipH="1">
            <a:off x="4867200" y="1276450"/>
            <a:ext cx="3781500" cy="2884500"/>
          </a:xfrm>
          <a:prstGeom prst="rect">
            <a:avLst/>
          </a:prstGeom>
        </p:spPr>
        <p:txBody>
          <a:bodyPr anchorCtr="0" anchor="t" bIns="91425" lIns="91425" spcFirstLastPara="1" rIns="91425" wrap="square" tIns="91425">
            <a:normAutofit/>
          </a:bodyPr>
          <a:lstStyle/>
          <a:p>
            <a:pPr indent="-193675" lvl="0" marL="342900" rtl="0" algn="l">
              <a:spcBef>
                <a:spcPts val="0"/>
              </a:spcBef>
              <a:spcAft>
                <a:spcPts val="0"/>
              </a:spcAft>
              <a:buClr>
                <a:srgbClr val="434343"/>
              </a:buClr>
              <a:buSzPts val="1250"/>
              <a:buChar char="●"/>
            </a:pPr>
            <a:r>
              <a:rPr b="1" lang="en" sz="1250">
                <a:solidFill>
                  <a:srgbClr val="434343"/>
                </a:solidFill>
              </a:rPr>
              <a:t>The price need to be greater than $1.94</a:t>
            </a:r>
            <a:r>
              <a:rPr lang="en" sz="1250">
                <a:solidFill>
                  <a:srgbClr val="434343"/>
                </a:solidFill>
              </a:rPr>
              <a:t>, </a:t>
            </a:r>
            <a:r>
              <a:rPr lang="en" sz="1350">
                <a:solidFill>
                  <a:srgbClr val="434343"/>
                </a:solidFill>
              </a:rPr>
              <a:t>because it is the max cost to manufacture and distribute it.</a:t>
            </a:r>
            <a:endParaRPr sz="1350">
              <a:solidFill>
                <a:srgbClr val="434343"/>
              </a:solidFill>
            </a:endParaRPr>
          </a:p>
          <a:p>
            <a:pPr indent="-200025" lvl="0" marL="342900" rtl="0" algn="l">
              <a:spcBef>
                <a:spcPts val="0"/>
              </a:spcBef>
              <a:spcAft>
                <a:spcPts val="0"/>
              </a:spcAft>
              <a:buClr>
                <a:srgbClr val="434343"/>
              </a:buClr>
              <a:buSzPts val="1350"/>
              <a:buChar char="●"/>
            </a:pPr>
            <a:r>
              <a:rPr lang="en" sz="1350">
                <a:solidFill>
                  <a:srgbClr val="434343"/>
                </a:solidFill>
              </a:rPr>
              <a:t>With a price of $4 we expect that approximately </a:t>
            </a:r>
            <a:r>
              <a:rPr b="1" lang="en" sz="1350">
                <a:solidFill>
                  <a:srgbClr val="434343"/>
                </a:solidFill>
              </a:rPr>
              <a:t>51.50% of the people that are willing to pay for a cocktail pod. (~65% profit).</a:t>
            </a:r>
            <a:endParaRPr b="1" sz="1300">
              <a:solidFill>
                <a:srgbClr val="434343"/>
              </a:solidFill>
            </a:endParaRPr>
          </a:p>
          <a:p>
            <a:pPr indent="0" lvl="0" marL="0" rtl="0" algn="l">
              <a:spcBef>
                <a:spcPts val="0"/>
              </a:spcBef>
              <a:spcAft>
                <a:spcPts val="0"/>
              </a:spcAft>
              <a:buNone/>
            </a:pPr>
            <a:r>
              <a:t/>
            </a:r>
            <a:endParaRPr b="1" sz="1300">
              <a:solidFill>
                <a:srgbClr val="434343"/>
              </a:solidFill>
            </a:endParaRPr>
          </a:p>
          <a:p>
            <a:pPr indent="0" lvl="0" marL="0" rtl="0" algn="l">
              <a:spcBef>
                <a:spcPts val="0"/>
              </a:spcBef>
              <a:spcAft>
                <a:spcPts val="0"/>
              </a:spcAft>
              <a:buNone/>
            </a:pPr>
            <a:r>
              <a:rPr b="1" lang="en" sz="1300">
                <a:solidFill>
                  <a:srgbClr val="434343"/>
                </a:solidFill>
              </a:rPr>
              <a:t>People are willing to pay more for alcoholic drinks.</a:t>
            </a:r>
            <a:endParaRPr b="1" sz="1300">
              <a:solidFill>
                <a:srgbClr val="434343"/>
              </a:solidFill>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b="1"/>
          </a:p>
          <a:p>
            <a:pPr indent="0" lvl="0" marL="457200" rtl="0" algn="l">
              <a:spcBef>
                <a:spcPts val="0"/>
              </a:spcBef>
              <a:spcAft>
                <a:spcPts val="0"/>
              </a:spcAft>
              <a:buNone/>
            </a:pPr>
            <a:r>
              <a:t/>
            </a:r>
            <a:endParaRPr b="1"/>
          </a:p>
        </p:txBody>
      </p:sp>
      <p:grpSp>
        <p:nvGrpSpPr>
          <p:cNvPr id="877" name="Google Shape;877;p57"/>
          <p:cNvGrpSpPr/>
          <p:nvPr/>
        </p:nvGrpSpPr>
        <p:grpSpPr>
          <a:xfrm>
            <a:off x="318051" y="1276450"/>
            <a:ext cx="4351598" cy="2781000"/>
            <a:chOff x="318051" y="1276450"/>
            <a:chExt cx="4351598" cy="2781000"/>
          </a:xfrm>
        </p:grpSpPr>
        <p:sp>
          <p:nvSpPr>
            <p:cNvPr id="878" name="Google Shape;878;p57"/>
            <p:cNvSpPr/>
            <p:nvPr/>
          </p:nvSpPr>
          <p:spPr>
            <a:xfrm>
              <a:off x="318051" y="1466950"/>
              <a:ext cx="4189800" cy="25905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9" name="Google Shape;879;p57" title="Gráfico"/>
            <p:cNvPicPr preferRelativeResize="0"/>
            <p:nvPr/>
          </p:nvPicPr>
          <p:blipFill>
            <a:blip r:embed="rId3">
              <a:alphaModFix/>
            </a:blip>
            <a:stretch>
              <a:fillRect/>
            </a:stretch>
          </p:blipFill>
          <p:spPr>
            <a:xfrm>
              <a:off x="479974" y="1276450"/>
              <a:ext cx="4189674" cy="2590600"/>
            </a:xfrm>
            <a:prstGeom prst="rect">
              <a:avLst/>
            </a:prstGeom>
            <a:noFill/>
            <a:ln cap="flat" cmpd="sng" w="9525">
              <a:solidFill>
                <a:srgbClr val="9E9E9E"/>
              </a:solidFill>
              <a:prstDash val="solid"/>
              <a:round/>
              <a:headEnd len="sm" w="sm" type="none"/>
              <a:tailEnd len="sm" w="sm" type="none"/>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58"/>
          <p:cNvSpPr txBox="1"/>
          <p:nvPr>
            <p:ph type="ctrTitle"/>
          </p:nvPr>
        </p:nvSpPr>
        <p:spPr>
          <a:xfrm>
            <a:off x="5180650" y="457300"/>
            <a:ext cx="3194700" cy="481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Our prices and conclusions</a:t>
            </a:r>
            <a:endParaRPr/>
          </a:p>
        </p:txBody>
      </p:sp>
      <p:sp>
        <p:nvSpPr>
          <p:cNvPr id="885" name="Google Shape;885;p58"/>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886" name="Google Shape;886;p58"/>
          <p:cNvGraphicFramePr/>
          <p:nvPr/>
        </p:nvGraphicFramePr>
        <p:xfrm>
          <a:off x="504350" y="1474538"/>
          <a:ext cx="3000000" cy="3000000"/>
        </p:xfrm>
        <a:graphic>
          <a:graphicData uri="http://schemas.openxmlformats.org/drawingml/2006/table">
            <a:tbl>
              <a:tblPr>
                <a:noFill/>
                <a:tableStyleId>{97D0B800-7E9D-4E41-85E8-1EFCBF32C960}</a:tableStyleId>
              </a:tblPr>
              <a:tblGrid>
                <a:gridCol w="2030975"/>
                <a:gridCol w="1631875"/>
                <a:gridCol w="1202600"/>
              </a:tblGrid>
              <a:tr h="396200">
                <a:tc>
                  <a:txBody>
                    <a:bodyPr/>
                    <a:lstStyle/>
                    <a:p>
                      <a:pPr indent="0" lvl="0" marL="0" rtl="0" algn="l">
                        <a:spcBef>
                          <a:spcPts val="0"/>
                        </a:spcBef>
                        <a:spcAft>
                          <a:spcPts val="0"/>
                        </a:spcAft>
                        <a:buNone/>
                      </a:pPr>
                      <a:r>
                        <a:rPr lang="en">
                          <a:solidFill>
                            <a:srgbClr val="434343"/>
                          </a:solidFill>
                          <a:latin typeface="Anaheim"/>
                          <a:ea typeface="Anaheim"/>
                          <a:cs typeface="Anaheim"/>
                          <a:sym typeface="Anaheim"/>
                        </a:rPr>
                        <a:t>Description</a:t>
                      </a:r>
                      <a:endParaRPr>
                        <a:solidFill>
                          <a:srgbClr val="434343"/>
                        </a:solidFill>
                        <a:latin typeface="Anaheim"/>
                        <a:ea typeface="Anaheim"/>
                        <a:cs typeface="Anaheim"/>
                        <a:sym typeface="Anaheim"/>
                      </a:endParaRPr>
                    </a:p>
                  </a:txBody>
                  <a:tcPr marT="91425" marB="91425" marR="91425" marL="91425">
                    <a:solidFill>
                      <a:srgbClr val="FFE599"/>
                    </a:solidFill>
                  </a:tcPr>
                </a:tc>
                <a:tc>
                  <a:txBody>
                    <a:bodyPr/>
                    <a:lstStyle/>
                    <a:p>
                      <a:pPr indent="0" lvl="0" marL="0" rtl="0" algn="l">
                        <a:spcBef>
                          <a:spcPts val="0"/>
                        </a:spcBef>
                        <a:spcAft>
                          <a:spcPts val="0"/>
                        </a:spcAft>
                        <a:buNone/>
                      </a:pPr>
                      <a:r>
                        <a:rPr lang="en">
                          <a:solidFill>
                            <a:srgbClr val="434343"/>
                          </a:solidFill>
                          <a:latin typeface="Anaheim"/>
                          <a:ea typeface="Anaheim"/>
                          <a:cs typeface="Anaheim"/>
                          <a:sym typeface="Anaheim"/>
                        </a:rPr>
                        <a:t>Profit</a:t>
                      </a:r>
                      <a:endParaRPr>
                        <a:solidFill>
                          <a:srgbClr val="434343"/>
                        </a:solidFill>
                        <a:latin typeface="Anaheim"/>
                        <a:ea typeface="Anaheim"/>
                        <a:cs typeface="Anaheim"/>
                        <a:sym typeface="Anaheim"/>
                      </a:endParaRPr>
                    </a:p>
                  </a:txBody>
                  <a:tcPr marT="91425" marB="91425" marR="91425" marL="91425">
                    <a:lnR cap="flat" cmpd="sng" w="9525">
                      <a:solidFill>
                        <a:srgbClr val="9E9E9E"/>
                      </a:solidFill>
                      <a:prstDash val="solid"/>
                      <a:round/>
                      <a:headEnd len="sm" w="sm" type="none"/>
                      <a:tailEnd len="sm" w="sm" type="none"/>
                    </a:lnR>
                    <a:solidFill>
                      <a:srgbClr val="FFE599"/>
                    </a:solidFill>
                  </a:tcPr>
                </a:tc>
                <a:tc>
                  <a:txBody>
                    <a:bodyPr/>
                    <a:lstStyle/>
                    <a:p>
                      <a:pPr indent="0" lvl="0" marL="0" rtl="0" algn="l">
                        <a:spcBef>
                          <a:spcPts val="0"/>
                        </a:spcBef>
                        <a:spcAft>
                          <a:spcPts val="0"/>
                        </a:spcAft>
                        <a:buNone/>
                      </a:pPr>
                      <a:r>
                        <a:rPr lang="en">
                          <a:solidFill>
                            <a:srgbClr val="434343"/>
                          </a:solidFill>
                          <a:latin typeface="Anaheim"/>
                          <a:ea typeface="Anaheim"/>
                          <a:cs typeface="Anaheim"/>
                          <a:sym typeface="Anaheim"/>
                        </a:rPr>
                        <a:t>Our Price </a:t>
                      </a:r>
                      <a:endParaRPr>
                        <a:solidFill>
                          <a:srgbClr val="434343"/>
                        </a:solidFill>
                        <a:latin typeface="Anaheim"/>
                        <a:ea typeface="Anaheim"/>
                        <a:cs typeface="Anaheim"/>
                        <a:sym typeface="Anahei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r>
              <a:tr h="396200">
                <a:tc>
                  <a:txBody>
                    <a:bodyPr/>
                    <a:lstStyle/>
                    <a:p>
                      <a:pPr indent="0" lvl="0" marL="0" rtl="0" algn="l">
                        <a:spcBef>
                          <a:spcPts val="0"/>
                        </a:spcBef>
                        <a:spcAft>
                          <a:spcPts val="0"/>
                        </a:spcAft>
                        <a:buNone/>
                      </a:pPr>
                      <a:r>
                        <a:rPr lang="en">
                          <a:solidFill>
                            <a:srgbClr val="434343"/>
                          </a:solidFill>
                          <a:latin typeface="Anaheim"/>
                          <a:ea typeface="Anaheim"/>
                          <a:cs typeface="Anaheim"/>
                          <a:sym typeface="Anaheim"/>
                        </a:rPr>
                        <a:t>Drinkworks </a:t>
                      </a:r>
                      <a:r>
                        <a:rPr lang="en">
                          <a:solidFill>
                            <a:srgbClr val="434343"/>
                          </a:solidFill>
                          <a:latin typeface="Anaheim"/>
                          <a:ea typeface="Anaheim"/>
                          <a:cs typeface="Anaheim"/>
                          <a:sym typeface="Anaheim"/>
                        </a:rPr>
                        <a:t>Home Bar</a:t>
                      </a:r>
                      <a:endParaRPr>
                        <a:solidFill>
                          <a:srgbClr val="434343"/>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a:solidFill>
                            <a:srgbClr val="434343"/>
                          </a:solidFill>
                          <a:latin typeface="Anaheim"/>
                          <a:ea typeface="Anaheim"/>
                          <a:cs typeface="Anaheim"/>
                          <a:sym typeface="Anaheim"/>
                        </a:rPr>
                        <a:t>~10%</a:t>
                      </a:r>
                      <a:endParaRPr>
                        <a:solidFill>
                          <a:srgbClr val="434343"/>
                        </a:solidFill>
                        <a:latin typeface="Anaheim"/>
                        <a:ea typeface="Anaheim"/>
                        <a:cs typeface="Anaheim"/>
                        <a:sym typeface="Anaheim"/>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rgbClr val="434343"/>
                          </a:solidFill>
                          <a:latin typeface="Anaheim"/>
                          <a:ea typeface="Anaheim"/>
                          <a:cs typeface="Anaheim"/>
                          <a:sym typeface="Anaheim"/>
                        </a:rPr>
                        <a:t>$279,99</a:t>
                      </a:r>
                      <a:endParaRPr>
                        <a:solidFill>
                          <a:srgbClr val="434343"/>
                        </a:solidFill>
                        <a:latin typeface="Anaheim"/>
                        <a:ea typeface="Anaheim"/>
                        <a:cs typeface="Anaheim"/>
                        <a:sym typeface="Anahei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396200">
                <a:tc>
                  <a:txBody>
                    <a:bodyPr/>
                    <a:lstStyle/>
                    <a:p>
                      <a:pPr indent="0" lvl="0" marL="0" rtl="0" algn="l">
                        <a:spcBef>
                          <a:spcPts val="0"/>
                        </a:spcBef>
                        <a:spcAft>
                          <a:spcPts val="0"/>
                        </a:spcAft>
                        <a:buNone/>
                      </a:pPr>
                      <a:r>
                        <a:rPr lang="en">
                          <a:solidFill>
                            <a:srgbClr val="434343"/>
                          </a:solidFill>
                          <a:latin typeface="Anaheim"/>
                          <a:ea typeface="Anaheim"/>
                          <a:cs typeface="Anaheim"/>
                          <a:sym typeface="Anaheim"/>
                        </a:rPr>
                        <a:t>Cocktail</a:t>
                      </a:r>
                      <a:r>
                        <a:rPr lang="en">
                          <a:solidFill>
                            <a:srgbClr val="434343"/>
                          </a:solidFill>
                          <a:latin typeface="Anaheim"/>
                          <a:ea typeface="Anaheim"/>
                          <a:cs typeface="Anaheim"/>
                          <a:sym typeface="Anaheim"/>
                        </a:rPr>
                        <a:t> pods</a:t>
                      </a:r>
                      <a:endParaRPr>
                        <a:solidFill>
                          <a:srgbClr val="434343"/>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a:solidFill>
                            <a:srgbClr val="434343"/>
                          </a:solidFill>
                          <a:latin typeface="Anaheim"/>
                          <a:ea typeface="Anaheim"/>
                          <a:cs typeface="Anaheim"/>
                          <a:sym typeface="Anaheim"/>
                        </a:rPr>
                        <a:t>[</a:t>
                      </a:r>
                      <a:r>
                        <a:rPr lang="en">
                          <a:solidFill>
                            <a:srgbClr val="434343"/>
                          </a:solidFill>
                          <a:latin typeface="Anaheim"/>
                          <a:ea typeface="Anaheim"/>
                          <a:cs typeface="Anaheim"/>
                          <a:sym typeface="Anaheim"/>
                        </a:rPr>
                        <a:t>~35%, ~45%]</a:t>
                      </a:r>
                      <a:endParaRPr>
                        <a:solidFill>
                          <a:srgbClr val="434343"/>
                        </a:solidFill>
                        <a:latin typeface="Anaheim"/>
                        <a:ea typeface="Anaheim"/>
                        <a:cs typeface="Anaheim"/>
                        <a:sym typeface="Anaheim"/>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rgbClr val="434343"/>
                          </a:solidFill>
                          <a:latin typeface="Anaheim"/>
                          <a:ea typeface="Anaheim"/>
                          <a:cs typeface="Anaheim"/>
                          <a:sym typeface="Anaheim"/>
                        </a:rPr>
                        <a:t>$3.99</a:t>
                      </a:r>
                      <a:endParaRPr>
                        <a:solidFill>
                          <a:srgbClr val="434343"/>
                        </a:solidFill>
                        <a:latin typeface="Anaheim"/>
                        <a:ea typeface="Anaheim"/>
                        <a:cs typeface="Anaheim"/>
                        <a:sym typeface="Anahei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396200">
                <a:tc>
                  <a:txBody>
                    <a:bodyPr/>
                    <a:lstStyle/>
                    <a:p>
                      <a:pPr indent="0" lvl="0" marL="0" rtl="0" algn="l">
                        <a:spcBef>
                          <a:spcPts val="0"/>
                        </a:spcBef>
                        <a:spcAft>
                          <a:spcPts val="0"/>
                        </a:spcAft>
                        <a:buNone/>
                      </a:pPr>
                      <a:r>
                        <a:rPr lang="en">
                          <a:solidFill>
                            <a:srgbClr val="434343"/>
                          </a:solidFill>
                          <a:latin typeface="Anaheim"/>
                          <a:ea typeface="Anaheim"/>
                          <a:cs typeface="Anaheim"/>
                          <a:sym typeface="Anaheim"/>
                        </a:rPr>
                        <a:t>Beer/Cider pods</a:t>
                      </a:r>
                      <a:endParaRPr>
                        <a:solidFill>
                          <a:srgbClr val="434343"/>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a:solidFill>
                            <a:srgbClr val="434343"/>
                          </a:solidFill>
                          <a:latin typeface="Anaheim"/>
                          <a:ea typeface="Anaheim"/>
                          <a:cs typeface="Anaheim"/>
                          <a:sym typeface="Anaheim"/>
                        </a:rPr>
                        <a:t>[~19.7%, ~35%]</a:t>
                      </a:r>
                      <a:endParaRPr>
                        <a:solidFill>
                          <a:srgbClr val="434343"/>
                        </a:solidFill>
                        <a:latin typeface="Anaheim"/>
                        <a:ea typeface="Anaheim"/>
                        <a:cs typeface="Anaheim"/>
                        <a:sym typeface="Anaheim"/>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rgbClr val="434343"/>
                          </a:solidFill>
                          <a:latin typeface="Anaheim"/>
                          <a:ea typeface="Anaheim"/>
                          <a:cs typeface="Anaheim"/>
                          <a:sym typeface="Anaheim"/>
                        </a:rPr>
                        <a:t>$2.99</a:t>
                      </a:r>
                      <a:endParaRPr>
                        <a:solidFill>
                          <a:srgbClr val="434343"/>
                        </a:solidFill>
                        <a:latin typeface="Anaheim"/>
                        <a:ea typeface="Anaheim"/>
                        <a:cs typeface="Anaheim"/>
                        <a:sym typeface="Anahei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609575">
                <a:tc>
                  <a:txBody>
                    <a:bodyPr/>
                    <a:lstStyle/>
                    <a:p>
                      <a:pPr indent="0" lvl="0" marL="0" rtl="0" algn="l">
                        <a:spcBef>
                          <a:spcPts val="0"/>
                        </a:spcBef>
                        <a:spcAft>
                          <a:spcPts val="0"/>
                        </a:spcAft>
                        <a:buNone/>
                      </a:pPr>
                      <a:r>
                        <a:rPr lang="en">
                          <a:solidFill>
                            <a:srgbClr val="434343"/>
                          </a:solidFill>
                          <a:latin typeface="Anaheim"/>
                          <a:ea typeface="Anaheim"/>
                          <a:cs typeface="Anaheim"/>
                          <a:sym typeface="Anaheim"/>
                        </a:rPr>
                        <a:t>Non-alcohol Mixer pods</a:t>
                      </a:r>
                      <a:endParaRPr>
                        <a:solidFill>
                          <a:srgbClr val="434343"/>
                        </a:solidFill>
                        <a:latin typeface="Anaheim"/>
                        <a:ea typeface="Anaheim"/>
                        <a:cs typeface="Anaheim"/>
                        <a:sym typeface="Anaheim"/>
                      </a:endParaRPr>
                    </a:p>
                  </a:txBody>
                  <a:tcPr marT="91425" marB="91425" marR="91425" marL="91425"/>
                </a:tc>
                <a:tc>
                  <a:txBody>
                    <a:bodyPr/>
                    <a:lstStyle/>
                    <a:p>
                      <a:pPr indent="0" lvl="0" marL="0" rtl="0" algn="l">
                        <a:spcBef>
                          <a:spcPts val="0"/>
                        </a:spcBef>
                        <a:spcAft>
                          <a:spcPts val="0"/>
                        </a:spcAft>
                        <a:buNone/>
                      </a:pPr>
                      <a:r>
                        <a:rPr lang="en">
                          <a:solidFill>
                            <a:srgbClr val="434343"/>
                          </a:solidFill>
                          <a:latin typeface="Anaheim"/>
                          <a:ea typeface="Anaheim"/>
                          <a:cs typeface="Anaheim"/>
                          <a:sym typeface="Anaheim"/>
                        </a:rPr>
                        <a:t>[~2.5%, ~21%] </a:t>
                      </a:r>
                      <a:endParaRPr>
                        <a:solidFill>
                          <a:srgbClr val="434343"/>
                        </a:solidFill>
                        <a:latin typeface="Anaheim"/>
                        <a:ea typeface="Anaheim"/>
                        <a:cs typeface="Anaheim"/>
                        <a:sym typeface="Anaheim"/>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rgbClr val="434343"/>
                          </a:solidFill>
                          <a:latin typeface="Anaheim"/>
                          <a:ea typeface="Anaheim"/>
                          <a:cs typeface="Anaheim"/>
                          <a:sym typeface="Anaheim"/>
                        </a:rPr>
                        <a:t>$1.99</a:t>
                      </a:r>
                      <a:endParaRPr>
                        <a:solidFill>
                          <a:srgbClr val="434343"/>
                        </a:solidFill>
                        <a:latin typeface="Anaheim"/>
                        <a:ea typeface="Anaheim"/>
                        <a:cs typeface="Anaheim"/>
                        <a:sym typeface="Anahei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bl>
          </a:graphicData>
        </a:graphic>
      </p:graphicFrame>
      <p:sp>
        <p:nvSpPr>
          <p:cNvPr id="887" name="Google Shape;887;p58"/>
          <p:cNvSpPr txBox="1"/>
          <p:nvPr/>
        </p:nvSpPr>
        <p:spPr>
          <a:xfrm>
            <a:off x="5467350" y="1474550"/>
            <a:ext cx="34671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2"/>
              </a:buClr>
              <a:buSzPts val="1300"/>
              <a:buFont typeface="Anaheim"/>
              <a:buChar char="●"/>
            </a:pPr>
            <a:r>
              <a:rPr lang="en" sz="1300">
                <a:solidFill>
                  <a:schemeClr val="dk2"/>
                </a:solidFill>
                <a:latin typeface="Anaheim"/>
                <a:ea typeface="Anaheim"/>
                <a:cs typeface="Anaheim"/>
                <a:sym typeface="Anaheim"/>
              </a:rPr>
              <a:t>People are willing to pay more for the alcohol pods that the non-alcohol pods.</a:t>
            </a:r>
            <a:endParaRPr sz="1300">
              <a:solidFill>
                <a:schemeClr val="dk2"/>
              </a:solidFill>
              <a:latin typeface="Anaheim"/>
              <a:ea typeface="Anaheim"/>
              <a:cs typeface="Anaheim"/>
              <a:sym typeface="Anaheim"/>
            </a:endParaRPr>
          </a:p>
          <a:p>
            <a:pPr indent="-311150" lvl="0" marL="457200" rtl="0" algn="l">
              <a:spcBef>
                <a:spcPts val="0"/>
              </a:spcBef>
              <a:spcAft>
                <a:spcPts val="0"/>
              </a:spcAft>
              <a:buClr>
                <a:schemeClr val="dk2"/>
              </a:buClr>
              <a:buSzPts val="1300"/>
              <a:buFont typeface="Anaheim"/>
              <a:buChar char="●"/>
            </a:pPr>
            <a:r>
              <a:rPr lang="en" sz="1300">
                <a:solidFill>
                  <a:schemeClr val="dk2"/>
                </a:solidFill>
                <a:latin typeface="Anaheim"/>
                <a:ea typeface="Anaheim"/>
                <a:cs typeface="Anaheim"/>
                <a:sym typeface="Anaheim"/>
              </a:rPr>
              <a:t>People are willing to pay more for the alcohol pods that the Drinkworks Home Bar.</a:t>
            </a:r>
            <a:endParaRPr sz="1300">
              <a:solidFill>
                <a:schemeClr val="dk2"/>
              </a:solidFill>
              <a:latin typeface="Anaheim"/>
              <a:ea typeface="Anaheim"/>
              <a:cs typeface="Anaheim"/>
              <a:sym typeface="Anahei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59"/>
          <p:cNvSpPr txBox="1"/>
          <p:nvPr>
            <p:ph type="ctrTitle"/>
          </p:nvPr>
        </p:nvSpPr>
        <p:spPr>
          <a:xfrm>
            <a:off x="461125" y="691325"/>
            <a:ext cx="2312400" cy="55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540"/>
              <a:t>Question 05</a:t>
            </a:r>
            <a:endParaRPr sz="2540"/>
          </a:p>
        </p:txBody>
      </p:sp>
      <p:sp>
        <p:nvSpPr>
          <p:cNvPr id="893" name="Google Shape;893;p59"/>
          <p:cNvSpPr txBox="1"/>
          <p:nvPr>
            <p:ph idx="1" type="subTitle"/>
          </p:nvPr>
        </p:nvSpPr>
        <p:spPr>
          <a:xfrm>
            <a:off x="461125" y="1114325"/>
            <a:ext cx="2379900" cy="23976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1100"/>
              <a:buFont typeface="Arial"/>
              <a:buNone/>
            </a:pPr>
            <a:r>
              <a:rPr lang="en" sz="1400">
                <a:latin typeface="Anaheim"/>
                <a:ea typeface="Anaheim"/>
                <a:cs typeface="Anaheim"/>
                <a:sym typeface="Anaheim"/>
              </a:rPr>
              <a:t>Will Drinkworks be the next billion-dollar opportunity of Keurig and AB InBev? What are the risk opportunities, and what would you recommend Keurig to do to address them?</a:t>
            </a:r>
            <a:endParaRPr sz="1400">
              <a:latin typeface="Anaheim"/>
              <a:ea typeface="Anaheim"/>
              <a:cs typeface="Anaheim"/>
              <a:sym typeface="Anaheim"/>
            </a:endParaRPr>
          </a:p>
          <a:p>
            <a:pPr indent="0" lvl="0" marL="0" rtl="0" algn="l">
              <a:lnSpc>
                <a:spcPct val="115000"/>
              </a:lnSpc>
              <a:spcBef>
                <a:spcPts val="1200"/>
              </a:spcBef>
              <a:spcAft>
                <a:spcPts val="0"/>
              </a:spcAft>
              <a:buClr>
                <a:schemeClr val="dk1"/>
              </a:buClr>
              <a:buSzPts val="1100"/>
              <a:buFont typeface="Arial"/>
              <a:buNone/>
            </a:pPr>
            <a:r>
              <a:t/>
            </a:r>
            <a:endParaRPr sz="1400">
              <a:latin typeface="Anaheim"/>
              <a:ea typeface="Anaheim"/>
              <a:cs typeface="Anaheim"/>
              <a:sym typeface="Anaheim"/>
            </a:endParaRPr>
          </a:p>
          <a:p>
            <a:pPr indent="0" lvl="0" marL="0" rtl="0" algn="l">
              <a:lnSpc>
                <a:spcPct val="90000"/>
              </a:lnSpc>
              <a:spcBef>
                <a:spcPts val="1200"/>
              </a:spcBef>
              <a:spcAft>
                <a:spcPts val="0"/>
              </a:spcAft>
              <a:buNone/>
            </a:pPr>
            <a:r>
              <a:t/>
            </a:r>
            <a:endParaRPr sz="1400">
              <a:latin typeface="Anaheim"/>
              <a:ea typeface="Anaheim"/>
              <a:cs typeface="Anaheim"/>
              <a:sym typeface="Anaheim"/>
            </a:endParaRPr>
          </a:p>
        </p:txBody>
      </p:sp>
      <p:sp>
        <p:nvSpPr>
          <p:cNvPr id="894" name="Google Shape;894;p59"/>
          <p:cNvSpPr/>
          <p:nvPr/>
        </p:nvSpPr>
        <p:spPr>
          <a:xfrm>
            <a:off x="13094340" y="3157789"/>
            <a:ext cx="2554" cy="4951"/>
          </a:xfrm>
          <a:custGeom>
            <a:rect b="b" l="l" r="r" t="t"/>
            <a:pathLst>
              <a:path extrusionOk="0" h="126" w="65">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9"/>
          <p:cNvSpPr/>
          <p:nvPr/>
        </p:nvSpPr>
        <p:spPr>
          <a:xfrm>
            <a:off x="13094340" y="2549455"/>
            <a:ext cx="2554" cy="5973"/>
          </a:xfrm>
          <a:custGeom>
            <a:rect b="b" l="l" r="r" t="t"/>
            <a:pathLst>
              <a:path extrusionOk="0" h="152" w="65">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9"/>
          <p:cNvSpPr txBox="1"/>
          <p:nvPr>
            <p:ph idx="1" type="subTitle"/>
          </p:nvPr>
        </p:nvSpPr>
        <p:spPr>
          <a:xfrm flipH="1">
            <a:off x="3441175" y="495550"/>
            <a:ext cx="5115600" cy="4254300"/>
          </a:xfrm>
          <a:prstGeom prst="rect">
            <a:avLst/>
          </a:prstGeom>
        </p:spPr>
        <p:txBody>
          <a:bodyPr anchorCtr="0" anchor="t" bIns="0" lIns="91425" spcFirstLastPara="1" rIns="91425" wrap="square" tIns="234000">
            <a:normAutofit/>
          </a:bodyPr>
          <a:lstStyle/>
          <a:p>
            <a:pPr indent="-311150" lvl="0" marL="457200" rtl="0" algn="l">
              <a:spcBef>
                <a:spcPts val="0"/>
              </a:spcBef>
              <a:spcAft>
                <a:spcPts val="0"/>
              </a:spcAft>
              <a:buClr>
                <a:srgbClr val="434343"/>
              </a:buClr>
              <a:buSzPts val="1300"/>
              <a:buFont typeface="Anaheim"/>
              <a:buChar char="●"/>
            </a:pPr>
            <a:r>
              <a:rPr lang="en" sz="1300">
                <a:solidFill>
                  <a:srgbClr val="434343"/>
                </a:solidFill>
                <a:latin typeface="Anaheim"/>
                <a:ea typeface="Anaheim"/>
                <a:cs typeface="Anaheim"/>
                <a:sym typeface="Anaheim"/>
              </a:rPr>
              <a:t>Drinkworks is a novel product idea but there are justifiable concerns involving the predicted difficulty that the distribution of alcoholic pods will impose.</a:t>
            </a:r>
            <a:endParaRPr sz="1300">
              <a:solidFill>
                <a:srgbClr val="434343"/>
              </a:solidFill>
              <a:latin typeface="Anaheim"/>
              <a:ea typeface="Anaheim"/>
              <a:cs typeface="Anaheim"/>
              <a:sym typeface="Anaheim"/>
            </a:endParaRPr>
          </a:p>
          <a:p>
            <a:pPr indent="-311150" lvl="0" marL="457200" rtl="0" algn="l">
              <a:spcBef>
                <a:spcPts val="0"/>
              </a:spcBef>
              <a:spcAft>
                <a:spcPts val="0"/>
              </a:spcAft>
              <a:buClr>
                <a:srgbClr val="434343"/>
              </a:buClr>
              <a:buSzPts val="1300"/>
              <a:buFont typeface="Anaheim"/>
              <a:buChar char="●"/>
            </a:pPr>
            <a:r>
              <a:rPr lang="en" sz="1300">
                <a:solidFill>
                  <a:srgbClr val="434343"/>
                </a:solidFill>
                <a:latin typeface="Anaheim"/>
                <a:ea typeface="Anaheim"/>
                <a:cs typeface="Anaheim"/>
                <a:sym typeface="Anaheim"/>
              </a:rPr>
              <a:t>The profit margin of the selling of machines and pods is not predicted to be very large. Drinkworks has no direct competitors and while it is apparent that the market is not as big as they expected, it may still have a decent enough potential.</a:t>
            </a:r>
            <a:endParaRPr sz="1300">
              <a:solidFill>
                <a:srgbClr val="434343"/>
              </a:solidFill>
              <a:latin typeface="Anaheim"/>
              <a:ea typeface="Anaheim"/>
              <a:cs typeface="Anaheim"/>
              <a:sym typeface="Anaheim"/>
            </a:endParaRPr>
          </a:p>
          <a:p>
            <a:pPr indent="-311150" lvl="0" marL="457200" rtl="0" algn="l">
              <a:spcBef>
                <a:spcPts val="0"/>
              </a:spcBef>
              <a:spcAft>
                <a:spcPts val="0"/>
              </a:spcAft>
              <a:buClr>
                <a:srgbClr val="434343"/>
              </a:buClr>
              <a:buSzPts val="1300"/>
              <a:buFont typeface="Anaheim"/>
              <a:buChar char="●"/>
            </a:pPr>
            <a:r>
              <a:rPr lang="en" sz="1300">
                <a:solidFill>
                  <a:srgbClr val="434343"/>
                </a:solidFill>
                <a:latin typeface="Anaheim"/>
                <a:ea typeface="Anaheim"/>
                <a:cs typeface="Anaheim"/>
                <a:sym typeface="Anaheim"/>
              </a:rPr>
              <a:t>The weekly attachment rate initially fell off, but it is projected that it converges to a rate 6 or 5 weekly attachments. This would mean that there is a ongoing use of the product, as it is not expected to wear off after the initial contact with it.</a:t>
            </a:r>
            <a:endParaRPr sz="1300">
              <a:solidFill>
                <a:srgbClr val="434343"/>
              </a:solidFill>
              <a:latin typeface="Anaheim"/>
              <a:ea typeface="Anaheim"/>
              <a:cs typeface="Anaheim"/>
              <a:sym typeface="Anaheim"/>
            </a:endParaRPr>
          </a:p>
          <a:p>
            <a:pPr indent="0" lvl="0" marL="0" rtl="0" algn="l">
              <a:spcBef>
                <a:spcPts val="0"/>
              </a:spcBef>
              <a:spcAft>
                <a:spcPts val="0"/>
              </a:spcAft>
              <a:buNone/>
            </a:pPr>
            <a:r>
              <a:t/>
            </a:r>
            <a:endParaRPr sz="1300">
              <a:solidFill>
                <a:srgbClr val="434343"/>
              </a:solidFill>
              <a:latin typeface="Anaheim"/>
              <a:ea typeface="Anaheim"/>
              <a:cs typeface="Anaheim"/>
              <a:sym typeface="Anaheim"/>
            </a:endParaRPr>
          </a:p>
          <a:p>
            <a:pPr indent="0" lvl="0" marL="0" rtl="0" algn="l">
              <a:spcBef>
                <a:spcPts val="0"/>
              </a:spcBef>
              <a:spcAft>
                <a:spcPts val="0"/>
              </a:spcAft>
              <a:buNone/>
            </a:pPr>
            <a:r>
              <a:rPr lang="en" sz="1300">
                <a:solidFill>
                  <a:srgbClr val="434343"/>
                </a:solidFill>
                <a:latin typeface="Anaheim"/>
                <a:ea typeface="Anaheim"/>
                <a:cs typeface="Anaheim"/>
                <a:sym typeface="Anaheim"/>
              </a:rPr>
              <a:t>While there is no way to assure that </a:t>
            </a:r>
            <a:r>
              <a:rPr b="1" lang="en" sz="1300">
                <a:solidFill>
                  <a:srgbClr val="434343"/>
                </a:solidFill>
                <a:latin typeface="Anaheim"/>
                <a:ea typeface="Anaheim"/>
                <a:cs typeface="Anaheim"/>
                <a:sym typeface="Anaheim"/>
              </a:rPr>
              <a:t>Drinkworks</a:t>
            </a:r>
            <a:r>
              <a:rPr lang="en" sz="1300">
                <a:solidFill>
                  <a:srgbClr val="434343"/>
                </a:solidFill>
                <a:latin typeface="Anaheim"/>
                <a:ea typeface="Anaheim"/>
                <a:cs typeface="Anaheim"/>
                <a:sym typeface="Anaheim"/>
              </a:rPr>
              <a:t> will be the next billion dollar opportunity for Keurig and AB InBev, it seems that this joint venture </a:t>
            </a:r>
            <a:r>
              <a:rPr b="1" lang="en" sz="1300">
                <a:solidFill>
                  <a:srgbClr val="434343"/>
                </a:solidFill>
                <a:latin typeface="Anaheim"/>
                <a:ea typeface="Anaheim"/>
                <a:cs typeface="Anaheim"/>
                <a:sym typeface="Anaheim"/>
              </a:rPr>
              <a:t>has a promising future</a:t>
            </a:r>
            <a:r>
              <a:rPr lang="en" sz="1300">
                <a:solidFill>
                  <a:srgbClr val="434343"/>
                </a:solidFill>
                <a:latin typeface="Anaheim"/>
                <a:ea typeface="Anaheim"/>
                <a:cs typeface="Anaheim"/>
                <a:sym typeface="Anaheim"/>
              </a:rPr>
              <a:t>.</a:t>
            </a:r>
            <a:endParaRPr/>
          </a:p>
        </p:txBody>
      </p:sp>
      <p:sp>
        <p:nvSpPr>
          <p:cNvPr id="897" name="Google Shape;897;p59"/>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377" name="Shape 377"/>
        <p:cNvGrpSpPr/>
        <p:nvPr/>
      </p:nvGrpSpPr>
      <p:grpSpPr>
        <a:xfrm>
          <a:off x="0" y="0"/>
          <a:ext cx="0" cy="0"/>
          <a:chOff x="0" y="0"/>
          <a:chExt cx="0" cy="0"/>
        </a:xfrm>
      </p:grpSpPr>
      <p:sp>
        <p:nvSpPr>
          <p:cNvPr id="378" name="Google Shape;378;p42"/>
          <p:cNvSpPr/>
          <p:nvPr/>
        </p:nvSpPr>
        <p:spPr>
          <a:xfrm>
            <a:off x="3468000" y="1048576"/>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2"/>
          <p:cNvSpPr/>
          <p:nvPr/>
        </p:nvSpPr>
        <p:spPr>
          <a:xfrm>
            <a:off x="3468000" y="2869301"/>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2"/>
          <p:cNvSpPr/>
          <p:nvPr/>
        </p:nvSpPr>
        <p:spPr>
          <a:xfrm>
            <a:off x="868100" y="2869301"/>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2"/>
          <p:cNvSpPr/>
          <p:nvPr/>
        </p:nvSpPr>
        <p:spPr>
          <a:xfrm>
            <a:off x="868100" y="1048576"/>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2"/>
          <p:cNvSpPr txBox="1"/>
          <p:nvPr>
            <p:ph type="ctrTitle"/>
          </p:nvPr>
        </p:nvSpPr>
        <p:spPr>
          <a:xfrm>
            <a:off x="939375" y="1589350"/>
            <a:ext cx="1679400" cy="320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383" name="Google Shape;383;p42"/>
          <p:cNvSpPr txBox="1"/>
          <p:nvPr>
            <p:ph idx="1" type="subTitle"/>
          </p:nvPr>
        </p:nvSpPr>
        <p:spPr>
          <a:xfrm>
            <a:off x="939375" y="1768928"/>
            <a:ext cx="1899900" cy="5034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770"/>
              <a:buNone/>
            </a:pPr>
            <a:r>
              <a:rPr lang="en" sz="1000"/>
              <a:t>A brief introduction to the case study</a:t>
            </a:r>
            <a:endParaRPr sz="1000"/>
          </a:p>
        </p:txBody>
      </p:sp>
      <p:sp>
        <p:nvSpPr>
          <p:cNvPr id="384" name="Google Shape;384;p42"/>
          <p:cNvSpPr txBox="1"/>
          <p:nvPr>
            <p:ph idx="2" type="ctrTitle"/>
          </p:nvPr>
        </p:nvSpPr>
        <p:spPr>
          <a:xfrm>
            <a:off x="939375" y="3414175"/>
            <a:ext cx="1679400" cy="320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Question 03</a:t>
            </a:r>
            <a:endParaRPr/>
          </a:p>
        </p:txBody>
      </p:sp>
      <p:sp>
        <p:nvSpPr>
          <p:cNvPr id="385" name="Google Shape;385;p42"/>
          <p:cNvSpPr txBox="1"/>
          <p:nvPr>
            <p:ph idx="5" type="subTitle"/>
          </p:nvPr>
        </p:nvSpPr>
        <p:spPr>
          <a:xfrm>
            <a:off x="939375" y="3591525"/>
            <a:ext cx="2154900" cy="61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t>What is Drinkworks value proposition, and what is its positioning in the market? What Pods should be introduced? </a:t>
            </a:r>
            <a:endParaRPr sz="1000"/>
          </a:p>
        </p:txBody>
      </p:sp>
      <p:sp>
        <p:nvSpPr>
          <p:cNvPr id="386" name="Google Shape;386;p42"/>
          <p:cNvSpPr txBox="1"/>
          <p:nvPr>
            <p:ph idx="3" type="ctrTitle"/>
          </p:nvPr>
        </p:nvSpPr>
        <p:spPr>
          <a:xfrm>
            <a:off x="3521100" y="1589350"/>
            <a:ext cx="2154900" cy="320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br>
              <a:rPr lang="en"/>
            </a:br>
            <a:r>
              <a:rPr lang="en"/>
              <a:t>Question 01</a:t>
            </a:r>
            <a:endParaRPr/>
          </a:p>
        </p:txBody>
      </p:sp>
      <p:sp>
        <p:nvSpPr>
          <p:cNvPr id="387" name="Google Shape;387;p42"/>
          <p:cNvSpPr txBox="1"/>
          <p:nvPr>
            <p:ph idx="6" type="subTitle"/>
          </p:nvPr>
        </p:nvSpPr>
        <p:spPr>
          <a:xfrm>
            <a:off x="3494550" y="1714175"/>
            <a:ext cx="2154900" cy="61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t>Is Drinkworks a good product? What problem is it trying to solve? What is its frame of reference?</a:t>
            </a:r>
            <a:endParaRPr sz="1000"/>
          </a:p>
        </p:txBody>
      </p:sp>
      <p:sp>
        <p:nvSpPr>
          <p:cNvPr id="388" name="Google Shape;388;p42"/>
          <p:cNvSpPr txBox="1"/>
          <p:nvPr>
            <p:ph idx="4" type="ctrTitle"/>
          </p:nvPr>
        </p:nvSpPr>
        <p:spPr>
          <a:xfrm>
            <a:off x="3521100" y="3414175"/>
            <a:ext cx="1899900" cy="320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Question 04</a:t>
            </a:r>
            <a:endParaRPr/>
          </a:p>
        </p:txBody>
      </p:sp>
      <p:sp>
        <p:nvSpPr>
          <p:cNvPr id="389" name="Google Shape;389;p42"/>
          <p:cNvSpPr txBox="1"/>
          <p:nvPr>
            <p:ph idx="7" type="subTitle"/>
          </p:nvPr>
        </p:nvSpPr>
        <p:spPr>
          <a:xfrm>
            <a:off x="3521100" y="3591525"/>
            <a:ext cx="2154900" cy="736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000"/>
              <a:t>How should the device and Pods be priced?</a:t>
            </a:r>
            <a:endParaRPr sz="1000"/>
          </a:p>
        </p:txBody>
      </p:sp>
      <p:sp>
        <p:nvSpPr>
          <p:cNvPr id="390" name="Google Shape;390;p42"/>
          <p:cNvSpPr/>
          <p:nvPr/>
        </p:nvSpPr>
        <p:spPr>
          <a:xfrm>
            <a:off x="6067900" y="1048576"/>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2"/>
          <p:cNvSpPr/>
          <p:nvPr/>
        </p:nvSpPr>
        <p:spPr>
          <a:xfrm>
            <a:off x="6067900" y="2869301"/>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2"/>
          <p:cNvSpPr txBox="1"/>
          <p:nvPr>
            <p:ph idx="3" type="ctrTitle"/>
          </p:nvPr>
        </p:nvSpPr>
        <p:spPr>
          <a:xfrm>
            <a:off x="6121000" y="1589350"/>
            <a:ext cx="2154900" cy="320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br>
              <a:rPr lang="en"/>
            </a:br>
            <a:r>
              <a:rPr lang="en"/>
              <a:t>Question 02</a:t>
            </a:r>
            <a:endParaRPr/>
          </a:p>
        </p:txBody>
      </p:sp>
      <p:sp>
        <p:nvSpPr>
          <p:cNvPr id="393" name="Google Shape;393;p42"/>
          <p:cNvSpPr txBox="1"/>
          <p:nvPr>
            <p:ph idx="6" type="subTitle"/>
          </p:nvPr>
        </p:nvSpPr>
        <p:spPr>
          <a:xfrm>
            <a:off x="6121000" y="1768925"/>
            <a:ext cx="2435700" cy="61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605"/>
              <a:buFont typeface="Arial"/>
              <a:buNone/>
            </a:pPr>
            <a:r>
              <a:rPr lang="en" sz="1000"/>
              <a:t>How do you characterize the target market segment(s) of Drinkworks? What is its potential target market size?</a:t>
            </a:r>
            <a:endParaRPr sz="1000"/>
          </a:p>
        </p:txBody>
      </p:sp>
      <p:sp>
        <p:nvSpPr>
          <p:cNvPr id="394" name="Google Shape;394;p42"/>
          <p:cNvSpPr txBox="1"/>
          <p:nvPr>
            <p:ph idx="4" type="ctrTitle"/>
          </p:nvPr>
        </p:nvSpPr>
        <p:spPr>
          <a:xfrm>
            <a:off x="6121000" y="3414175"/>
            <a:ext cx="1899900" cy="320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Question 05</a:t>
            </a:r>
            <a:endParaRPr/>
          </a:p>
        </p:txBody>
      </p:sp>
      <p:sp>
        <p:nvSpPr>
          <p:cNvPr id="395" name="Google Shape;395;p42"/>
          <p:cNvSpPr txBox="1"/>
          <p:nvPr>
            <p:ph idx="7" type="subTitle"/>
          </p:nvPr>
        </p:nvSpPr>
        <p:spPr>
          <a:xfrm>
            <a:off x="6121000" y="3591525"/>
            <a:ext cx="2876100" cy="906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688"/>
              <a:buFont typeface="Arial"/>
              <a:buNone/>
            </a:pPr>
            <a:r>
              <a:rPr lang="en" sz="1000"/>
              <a:t>Will Drinkworks be the next billion-dollar opportunity of Keurig and AB InBev? What are the risk opportunities, and what would you recommend Keurig to do to address them?</a:t>
            </a:r>
            <a:endParaRPr sz="1000"/>
          </a:p>
        </p:txBody>
      </p:sp>
      <p:sp>
        <p:nvSpPr>
          <p:cNvPr id="396" name="Google Shape;396;p42"/>
          <p:cNvSpPr/>
          <p:nvPr/>
        </p:nvSpPr>
        <p:spPr>
          <a:xfrm>
            <a:off x="4077175" y="2793075"/>
            <a:ext cx="1989310" cy="523800"/>
          </a:xfrm>
          <a:custGeom>
            <a:rect b="b" l="l" r="r" t="t"/>
            <a:pathLst>
              <a:path extrusionOk="0" h="20952" w="78497">
                <a:moveTo>
                  <a:pt x="0" y="14182"/>
                </a:moveTo>
                <a:cubicBezTo>
                  <a:pt x="5929" y="8253"/>
                  <a:pt x="13363" y="-2554"/>
                  <a:pt x="21148" y="561"/>
                </a:cubicBezTo>
                <a:cubicBezTo>
                  <a:pt x="31442" y="4680"/>
                  <a:pt x="37152" y="17131"/>
                  <a:pt x="47672" y="20633"/>
                </a:cubicBezTo>
                <a:cubicBezTo>
                  <a:pt x="53957" y="22725"/>
                  <a:pt x="57573" y="11763"/>
                  <a:pt x="63084" y="8088"/>
                </a:cubicBezTo>
                <a:cubicBezTo>
                  <a:pt x="65716" y="6333"/>
                  <a:pt x="69574" y="4882"/>
                  <a:pt x="72404" y="6296"/>
                </a:cubicBezTo>
                <a:cubicBezTo>
                  <a:pt x="75724" y="7955"/>
                  <a:pt x="76834" y="12297"/>
                  <a:pt x="78497" y="15615"/>
                </a:cubicBezTo>
              </a:path>
            </a:pathLst>
          </a:custGeom>
          <a:noFill/>
          <a:ln cap="flat" cmpd="sng" w="9525">
            <a:solidFill>
              <a:srgbClr val="666666"/>
            </a:solidFill>
            <a:prstDash val="lgDash"/>
            <a:round/>
            <a:headEnd len="med" w="med" type="none"/>
            <a:tailEnd len="med" w="med" type="none"/>
          </a:ln>
        </p:spPr>
      </p:sp>
      <p:sp>
        <p:nvSpPr>
          <p:cNvPr id="397" name="Google Shape;397;p42"/>
          <p:cNvSpPr/>
          <p:nvPr/>
        </p:nvSpPr>
        <p:spPr>
          <a:xfrm>
            <a:off x="4077175" y="1122625"/>
            <a:ext cx="1989300" cy="646284"/>
          </a:xfrm>
          <a:custGeom>
            <a:rect b="b" l="l" r="r" t="t"/>
            <a:pathLst>
              <a:path extrusionOk="0" h="22979" w="79572">
                <a:moveTo>
                  <a:pt x="0" y="5634"/>
                </a:moveTo>
                <a:cubicBezTo>
                  <a:pt x="13008" y="-1800"/>
                  <a:pt x="32816" y="231"/>
                  <a:pt x="44804" y="9218"/>
                </a:cubicBezTo>
                <a:cubicBezTo>
                  <a:pt x="48341" y="11870"/>
                  <a:pt x="48908" y="20838"/>
                  <a:pt x="44804" y="22480"/>
                </a:cubicBezTo>
                <a:cubicBezTo>
                  <a:pt x="41401" y="23842"/>
                  <a:pt x="35771" y="22299"/>
                  <a:pt x="34409" y="18896"/>
                </a:cubicBezTo>
                <a:cubicBezTo>
                  <a:pt x="32219" y="13423"/>
                  <a:pt x="35618" y="6218"/>
                  <a:pt x="39786" y="2050"/>
                </a:cubicBezTo>
                <a:cubicBezTo>
                  <a:pt x="42606" y="-770"/>
                  <a:pt x="47626" y="257"/>
                  <a:pt x="51614" y="257"/>
                </a:cubicBezTo>
                <a:cubicBezTo>
                  <a:pt x="61043" y="257"/>
                  <a:pt x="70506" y="1969"/>
                  <a:pt x="79572" y="4559"/>
                </a:cubicBezTo>
              </a:path>
            </a:pathLst>
          </a:custGeom>
          <a:noFill/>
          <a:ln cap="flat" cmpd="sng" w="9525">
            <a:solidFill>
              <a:srgbClr val="666666"/>
            </a:solidFill>
            <a:prstDash val="lgDash"/>
            <a:round/>
            <a:headEnd len="med" w="med" type="none"/>
            <a:tailEnd len="med" w="med" type="none"/>
          </a:ln>
        </p:spPr>
      </p:sp>
      <p:sp>
        <p:nvSpPr>
          <p:cNvPr id="398" name="Google Shape;398;p42"/>
          <p:cNvSpPr/>
          <p:nvPr/>
        </p:nvSpPr>
        <p:spPr>
          <a:xfrm>
            <a:off x="1312725" y="1675675"/>
            <a:ext cx="4879341" cy="1193611"/>
          </a:xfrm>
          <a:custGeom>
            <a:rect b="b" l="l" r="r" t="t"/>
            <a:pathLst>
              <a:path extrusionOk="0" h="49822" w="191403">
                <a:moveTo>
                  <a:pt x="191403" y="0"/>
                </a:moveTo>
                <a:cubicBezTo>
                  <a:pt x="188243" y="12622"/>
                  <a:pt x="181849" y="25562"/>
                  <a:pt x="171689" y="33692"/>
                </a:cubicBezTo>
                <a:cubicBezTo>
                  <a:pt x="165331" y="38780"/>
                  <a:pt x="156112" y="38776"/>
                  <a:pt x="148032" y="39786"/>
                </a:cubicBezTo>
                <a:cubicBezTo>
                  <a:pt x="131710" y="41827"/>
                  <a:pt x="115602" y="34097"/>
                  <a:pt x="99644" y="30108"/>
                </a:cubicBezTo>
                <a:cubicBezTo>
                  <a:pt x="86530" y="26830"/>
                  <a:pt x="72983" y="25338"/>
                  <a:pt x="59500" y="24373"/>
                </a:cubicBezTo>
                <a:cubicBezTo>
                  <a:pt x="43110" y="23200"/>
                  <a:pt x="24661" y="26656"/>
                  <a:pt x="11828" y="36918"/>
                </a:cubicBezTo>
                <a:cubicBezTo>
                  <a:pt x="7271" y="40562"/>
                  <a:pt x="1413" y="44161"/>
                  <a:pt x="0" y="49822"/>
                </a:cubicBezTo>
              </a:path>
            </a:pathLst>
          </a:custGeom>
          <a:noFill/>
          <a:ln cap="flat" cmpd="sng" w="9525">
            <a:solidFill>
              <a:schemeClr val="dk2"/>
            </a:solidFill>
            <a:prstDash val="lgDash"/>
            <a:round/>
            <a:headEnd len="med" w="med" type="none"/>
            <a:tailEnd len="med" w="med" type="none"/>
          </a:ln>
        </p:spPr>
      </p:sp>
      <p:sp>
        <p:nvSpPr>
          <p:cNvPr id="399" name="Google Shape;399;p42"/>
          <p:cNvSpPr/>
          <p:nvPr/>
        </p:nvSpPr>
        <p:spPr>
          <a:xfrm>
            <a:off x="1475600" y="1122625"/>
            <a:ext cx="1989300" cy="442975"/>
          </a:xfrm>
          <a:custGeom>
            <a:rect b="b" l="l" r="r" t="t"/>
            <a:pathLst>
              <a:path extrusionOk="0" h="17719" w="79572">
                <a:moveTo>
                  <a:pt x="0" y="0"/>
                </a:moveTo>
                <a:cubicBezTo>
                  <a:pt x="26798" y="0"/>
                  <a:pt x="60623" y="30419"/>
                  <a:pt x="79572" y="11470"/>
                </a:cubicBezTo>
              </a:path>
            </a:pathLst>
          </a:custGeom>
          <a:noFill/>
          <a:ln cap="flat" cmpd="sng" w="9525">
            <a:solidFill>
              <a:schemeClr val="dk2"/>
            </a:solidFill>
            <a:prstDash val="lgDash"/>
            <a:round/>
            <a:headEnd len="med" w="med" type="none"/>
            <a:tailEnd len="med" w="med" type="none"/>
          </a:ln>
        </p:spPr>
      </p:sp>
      <p:sp>
        <p:nvSpPr>
          <p:cNvPr id="400" name="Google Shape;400;p42"/>
          <p:cNvSpPr/>
          <p:nvPr/>
        </p:nvSpPr>
        <p:spPr>
          <a:xfrm>
            <a:off x="1476925" y="2793075"/>
            <a:ext cx="1989393" cy="906878"/>
          </a:xfrm>
          <a:custGeom>
            <a:rect b="b" l="l" r="r" t="t"/>
            <a:pathLst>
              <a:path extrusionOk="0" h="40436" w="78138">
                <a:moveTo>
                  <a:pt x="0" y="21090"/>
                </a:moveTo>
                <a:cubicBezTo>
                  <a:pt x="10062" y="22765"/>
                  <a:pt x="22535" y="21131"/>
                  <a:pt x="29750" y="13921"/>
                </a:cubicBezTo>
                <a:cubicBezTo>
                  <a:pt x="32895" y="10778"/>
                  <a:pt x="33851" y="4217"/>
                  <a:pt x="31184" y="659"/>
                </a:cubicBezTo>
                <a:cubicBezTo>
                  <a:pt x="30171" y="-693"/>
                  <a:pt x="27572" y="439"/>
                  <a:pt x="26166" y="1376"/>
                </a:cubicBezTo>
                <a:cubicBezTo>
                  <a:pt x="15880" y="8228"/>
                  <a:pt x="33847" y="27277"/>
                  <a:pt x="44446" y="33635"/>
                </a:cubicBezTo>
                <a:cubicBezTo>
                  <a:pt x="52003" y="38168"/>
                  <a:pt x="62002" y="42464"/>
                  <a:pt x="70253" y="39370"/>
                </a:cubicBezTo>
                <a:cubicBezTo>
                  <a:pt x="74783" y="37671"/>
                  <a:pt x="75977" y="31512"/>
                  <a:pt x="78138" y="27183"/>
                </a:cubicBezTo>
              </a:path>
            </a:pathLst>
          </a:custGeom>
          <a:noFill/>
          <a:ln cap="flat" cmpd="sng" w="9525">
            <a:solidFill>
              <a:schemeClr val="dk2"/>
            </a:solidFill>
            <a:prstDash val="lgDash"/>
            <a:round/>
            <a:headEnd len="med" w="med" type="none"/>
            <a:tailEnd len="med" w="med" type="none"/>
          </a:ln>
        </p:spPr>
      </p:sp>
      <p:sp>
        <p:nvSpPr>
          <p:cNvPr id="401" name="Google Shape;401;p42"/>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901" name="Shape 901"/>
        <p:cNvGrpSpPr/>
        <p:nvPr/>
      </p:nvGrpSpPr>
      <p:grpSpPr>
        <a:xfrm>
          <a:off x="0" y="0"/>
          <a:ext cx="0" cy="0"/>
          <a:chOff x="0" y="0"/>
          <a:chExt cx="0" cy="0"/>
        </a:xfrm>
      </p:grpSpPr>
      <p:sp>
        <p:nvSpPr>
          <p:cNvPr id="902" name="Google Shape;902;p60"/>
          <p:cNvSpPr txBox="1"/>
          <p:nvPr>
            <p:ph type="ctrTitle"/>
          </p:nvPr>
        </p:nvSpPr>
        <p:spPr>
          <a:xfrm>
            <a:off x="3624475" y="457300"/>
            <a:ext cx="5489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Question 5: risk opportunities and how to address them  </a:t>
            </a:r>
            <a:endParaRPr/>
          </a:p>
        </p:txBody>
      </p:sp>
      <p:sp>
        <p:nvSpPr>
          <p:cNvPr id="903" name="Google Shape;903;p60"/>
          <p:cNvSpPr txBox="1"/>
          <p:nvPr>
            <p:ph idx="1" type="subTitle"/>
          </p:nvPr>
        </p:nvSpPr>
        <p:spPr>
          <a:xfrm flipH="1">
            <a:off x="860625" y="938500"/>
            <a:ext cx="7422300" cy="3970800"/>
          </a:xfrm>
          <a:prstGeom prst="rect">
            <a:avLst/>
          </a:prstGeom>
        </p:spPr>
        <p:txBody>
          <a:bodyPr anchorCtr="0" anchor="t" bIns="0" lIns="91425" spcFirstLastPara="1" rIns="91425" wrap="square" tIns="234000">
            <a:noAutofit/>
          </a:bodyPr>
          <a:lstStyle/>
          <a:p>
            <a:pPr indent="0" lvl="0" marL="0" rtl="0" algn="l">
              <a:lnSpc>
                <a:spcPct val="100000"/>
              </a:lnSpc>
              <a:spcBef>
                <a:spcPts val="0"/>
              </a:spcBef>
              <a:spcAft>
                <a:spcPts val="0"/>
              </a:spcAft>
              <a:buNone/>
            </a:pPr>
            <a:r>
              <a:rPr lang="en" sz="1300"/>
              <a:t>Many risk opportunities should, at least, be </a:t>
            </a:r>
            <a:r>
              <a:rPr lang="en" sz="1300"/>
              <a:t>kept</a:t>
            </a:r>
            <a:r>
              <a:rPr lang="en" sz="1300"/>
              <a:t> in mind, </a:t>
            </a:r>
            <a:r>
              <a:rPr lang="en" sz="1300"/>
              <a:t>because sometimes</a:t>
            </a:r>
            <a:r>
              <a:rPr lang="en" sz="1300"/>
              <a:t> the world’s dynamic </a:t>
            </a:r>
            <a:r>
              <a:rPr lang="en" sz="1300"/>
              <a:t>changes</a:t>
            </a:r>
            <a:r>
              <a:rPr lang="en" sz="1300"/>
              <a:t> and an idea that doesn’t work today, might be an opportunity to consider tomorrow.</a:t>
            </a:r>
            <a:endParaRPr sz="1300"/>
          </a:p>
          <a:p>
            <a:pPr indent="0" lvl="0" marL="0" rtl="0" algn="l">
              <a:lnSpc>
                <a:spcPct val="100000"/>
              </a:lnSpc>
              <a:spcBef>
                <a:spcPts val="0"/>
              </a:spcBef>
              <a:spcAft>
                <a:spcPts val="0"/>
              </a:spcAft>
              <a:buNone/>
            </a:pPr>
            <a:r>
              <a:rPr lang="en" sz="1300"/>
              <a:t>Some</a:t>
            </a:r>
            <a:r>
              <a:rPr lang="en" sz="1300"/>
              <a:t> </a:t>
            </a:r>
            <a:r>
              <a:rPr lang="en" sz="1300"/>
              <a:t>chances worth </a:t>
            </a:r>
            <a:r>
              <a:rPr lang="en" sz="1300"/>
              <a:t>keeping</a:t>
            </a:r>
            <a:r>
              <a:rPr lang="en" sz="1300"/>
              <a:t> in mind are:</a:t>
            </a:r>
            <a:endParaRPr sz="1300"/>
          </a:p>
          <a:p>
            <a:pPr indent="-311150" lvl="0" marL="457200" rtl="0" algn="l">
              <a:lnSpc>
                <a:spcPct val="100000"/>
              </a:lnSpc>
              <a:spcBef>
                <a:spcPts val="1200"/>
              </a:spcBef>
              <a:spcAft>
                <a:spcPts val="0"/>
              </a:spcAft>
              <a:buSzPts val="1300"/>
              <a:buChar char="●"/>
            </a:pPr>
            <a:r>
              <a:rPr b="1" lang="en" sz="1300"/>
              <a:t>Expand the market to the rest of the world:</a:t>
            </a:r>
            <a:r>
              <a:rPr lang="en" sz="1300"/>
              <a:t> analyze trends and preferences and focus on a certain type of pods for a certain region;</a:t>
            </a:r>
            <a:endParaRPr sz="1300"/>
          </a:p>
          <a:p>
            <a:pPr indent="-311150" lvl="0" marL="457200" rtl="0" algn="l">
              <a:lnSpc>
                <a:spcPct val="100000"/>
              </a:lnSpc>
              <a:spcBef>
                <a:spcPts val="0"/>
              </a:spcBef>
              <a:spcAft>
                <a:spcPts val="0"/>
              </a:spcAft>
              <a:buSzPts val="1300"/>
              <a:buChar char="●"/>
            </a:pPr>
            <a:r>
              <a:rPr lang="en" sz="1300"/>
              <a:t>Somehow </a:t>
            </a:r>
            <a:r>
              <a:rPr b="1" lang="en" sz="1300"/>
              <a:t>reduce overall costs</a:t>
            </a:r>
            <a:r>
              <a:rPr lang="en" sz="1300"/>
              <a:t>, so we can sell at a lower price and still have a decent margin profit;</a:t>
            </a:r>
            <a:endParaRPr sz="1300"/>
          </a:p>
          <a:p>
            <a:pPr indent="-311150" lvl="0" marL="457200" rtl="0" algn="l">
              <a:lnSpc>
                <a:spcPct val="100000"/>
              </a:lnSpc>
              <a:spcBef>
                <a:spcPts val="0"/>
              </a:spcBef>
              <a:spcAft>
                <a:spcPts val="0"/>
              </a:spcAft>
              <a:buSzPts val="1300"/>
              <a:buChar char="●"/>
            </a:pPr>
            <a:r>
              <a:rPr b="1" lang="en" sz="1300"/>
              <a:t>Search for new variants</a:t>
            </a:r>
            <a:r>
              <a:rPr lang="en" sz="1300"/>
              <a:t> so they can reach new target market segments, like baby bottles, energy drinks and smoothies;</a:t>
            </a:r>
            <a:endParaRPr sz="1300"/>
          </a:p>
          <a:p>
            <a:pPr indent="-311150" lvl="0" marL="457200" rtl="0" algn="l">
              <a:lnSpc>
                <a:spcPct val="100000"/>
              </a:lnSpc>
              <a:spcBef>
                <a:spcPts val="0"/>
              </a:spcBef>
              <a:spcAft>
                <a:spcPts val="0"/>
              </a:spcAft>
              <a:buSzPts val="1300"/>
              <a:buChar char="●"/>
            </a:pPr>
            <a:r>
              <a:rPr b="1" lang="en" sz="1300"/>
              <a:t>Rechargeable and portable devices</a:t>
            </a:r>
            <a:r>
              <a:rPr lang="en" sz="1300"/>
              <a:t>, so people can use them outside;</a:t>
            </a:r>
            <a:endParaRPr sz="1300"/>
          </a:p>
          <a:p>
            <a:pPr indent="-311150" lvl="0" marL="457200" rtl="0" algn="l">
              <a:lnSpc>
                <a:spcPct val="100000"/>
              </a:lnSpc>
              <a:spcBef>
                <a:spcPts val="0"/>
              </a:spcBef>
              <a:spcAft>
                <a:spcPts val="0"/>
              </a:spcAft>
              <a:buSzPts val="1300"/>
              <a:buChar char="●"/>
            </a:pPr>
            <a:r>
              <a:rPr b="1" lang="en" sz="1300"/>
              <a:t>Biodegradable pods</a:t>
            </a:r>
            <a:r>
              <a:rPr lang="en" sz="1300"/>
              <a:t>, in an era where all these issues are always kept in mind;</a:t>
            </a:r>
            <a:endParaRPr sz="1300"/>
          </a:p>
          <a:p>
            <a:pPr indent="-311150" lvl="0" marL="457200" rtl="0" algn="l">
              <a:lnSpc>
                <a:spcPct val="100000"/>
              </a:lnSpc>
              <a:spcBef>
                <a:spcPts val="0"/>
              </a:spcBef>
              <a:spcAft>
                <a:spcPts val="0"/>
              </a:spcAft>
              <a:buSzPts val="1300"/>
              <a:buChar char="●"/>
            </a:pPr>
            <a:r>
              <a:rPr lang="en" sz="1300"/>
              <a:t>Join</a:t>
            </a:r>
            <a:r>
              <a:rPr lang="en" sz="1300"/>
              <a:t> well-known and well-established companies from different contexts to expand their content faster and efficiently;</a:t>
            </a:r>
            <a:endParaRPr sz="1300"/>
          </a:p>
          <a:p>
            <a:pPr indent="-311150" lvl="0" marL="457200" rtl="0" algn="l">
              <a:lnSpc>
                <a:spcPct val="100000"/>
              </a:lnSpc>
              <a:spcBef>
                <a:spcPts val="0"/>
              </a:spcBef>
              <a:spcAft>
                <a:spcPts val="0"/>
              </a:spcAft>
              <a:buSzPts val="1300"/>
              <a:buChar char="●"/>
            </a:pPr>
            <a:r>
              <a:rPr lang="en" sz="1300"/>
              <a:t>Possibility to save customers’ preferences and interconnect people with similar habits (for example, where a certain beer pod consumer can talk with one another);</a:t>
            </a:r>
            <a:endParaRPr sz="1300"/>
          </a:p>
          <a:p>
            <a:pPr indent="-311150" lvl="0" marL="457200" rtl="0" algn="l">
              <a:lnSpc>
                <a:spcPct val="100000"/>
              </a:lnSpc>
              <a:spcBef>
                <a:spcPts val="0"/>
              </a:spcBef>
              <a:spcAft>
                <a:spcPts val="0"/>
              </a:spcAft>
              <a:buSzPts val="1300"/>
              <a:buChar char="●"/>
            </a:pPr>
            <a:r>
              <a:rPr lang="en" sz="1300"/>
              <a:t>Monthly/Yearly giveaways to consumers that bought some device and/or pods.</a:t>
            </a:r>
            <a:endParaRPr sz="1300"/>
          </a:p>
        </p:txBody>
      </p:sp>
      <p:sp>
        <p:nvSpPr>
          <p:cNvPr id="904" name="Google Shape;904;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61"/>
          <p:cNvSpPr txBox="1"/>
          <p:nvPr>
            <p:ph type="ctrTitle"/>
          </p:nvPr>
        </p:nvSpPr>
        <p:spPr>
          <a:xfrm>
            <a:off x="3431800" y="949925"/>
            <a:ext cx="2260800" cy="877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THANKS!</a:t>
            </a:r>
            <a:endParaRPr/>
          </a:p>
        </p:txBody>
      </p:sp>
      <p:sp>
        <p:nvSpPr>
          <p:cNvPr id="910" name="Google Shape;910;p61"/>
          <p:cNvSpPr txBox="1"/>
          <p:nvPr>
            <p:ph idx="1" type="subTitle"/>
          </p:nvPr>
        </p:nvSpPr>
        <p:spPr>
          <a:xfrm>
            <a:off x="3140700" y="1827425"/>
            <a:ext cx="2862600" cy="10302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Clr>
                <a:schemeClr val="dk1"/>
              </a:buClr>
              <a:buSzPct val="29333"/>
              <a:buFont typeface="Arial"/>
              <a:buNone/>
            </a:pPr>
            <a:r>
              <a:rPr lang="en" sz="3750"/>
              <a:t>Does anyone have any questions?</a:t>
            </a:r>
            <a:endParaRPr sz="3750"/>
          </a:p>
          <a:p>
            <a:pPr indent="0" lvl="0" marL="0" rtl="0" algn="l">
              <a:spcBef>
                <a:spcPts val="0"/>
              </a:spcBef>
              <a:spcAft>
                <a:spcPts val="0"/>
              </a:spcAft>
              <a:buClr>
                <a:schemeClr val="dk1"/>
              </a:buClr>
              <a:buSzPts val="440"/>
              <a:buFont typeface="Arial"/>
              <a:buNone/>
            </a:pPr>
            <a:r>
              <a:t/>
            </a:r>
            <a:endParaRPr sz="5200"/>
          </a:p>
          <a:p>
            <a:pPr indent="0" lvl="0" marL="0" rtl="0" algn="l">
              <a:spcBef>
                <a:spcPts val="0"/>
              </a:spcBef>
              <a:spcAft>
                <a:spcPts val="0"/>
              </a:spcAft>
              <a:buNone/>
            </a:pPr>
            <a:r>
              <a:t/>
            </a:r>
            <a:endParaRPr sz="5200"/>
          </a:p>
        </p:txBody>
      </p:sp>
      <p:grpSp>
        <p:nvGrpSpPr>
          <p:cNvPr id="911" name="Google Shape;911;p61"/>
          <p:cNvGrpSpPr/>
          <p:nvPr/>
        </p:nvGrpSpPr>
        <p:grpSpPr>
          <a:xfrm>
            <a:off x="7061367" y="3160138"/>
            <a:ext cx="777728" cy="1334382"/>
            <a:chOff x="7825967" y="3240163"/>
            <a:chExt cx="777728" cy="1334382"/>
          </a:xfrm>
        </p:grpSpPr>
        <p:sp>
          <p:nvSpPr>
            <p:cNvPr id="912" name="Google Shape;912;p61"/>
            <p:cNvSpPr/>
            <p:nvPr/>
          </p:nvSpPr>
          <p:spPr>
            <a:xfrm>
              <a:off x="7825967" y="3240163"/>
              <a:ext cx="777728" cy="1015297"/>
            </a:xfrm>
            <a:custGeom>
              <a:rect b="b" l="l" r="r" t="t"/>
              <a:pathLst>
                <a:path extrusionOk="0" h="23142" w="17727">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61"/>
            <p:cNvSpPr/>
            <p:nvPr/>
          </p:nvSpPr>
          <p:spPr>
            <a:xfrm>
              <a:off x="8008869" y="3262319"/>
              <a:ext cx="542308" cy="1312226"/>
            </a:xfrm>
            <a:custGeom>
              <a:rect b="b" l="l" r="r" t="t"/>
              <a:pathLst>
                <a:path extrusionOk="0" h="29910" w="12361">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1"/>
            <p:cNvSpPr/>
            <p:nvPr/>
          </p:nvSpPr>
          <p:spPr>
            <a:xfrm>
              <a:off x="8156322" y="3423942"/>
              <a:ext cx="48962" cy="303159"/>
            </a:xfrm>
            <a:custGeom>
              <a:rect b="b" l="l" r="r" t="t"/>
              <a:pathLst>
                <a:path extrusionOk="0" h="6910" w="1116">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1"/>
            <p:cNvSpPr/>
            <p:nvPr/>
          </p:nvSpPr>
          <p:spPr>
            <a:xfrm>
              <a:off x="8204844" y="3651900"/>
              <a:ext cx="358394" cy="75197"/>
            </a:xfrm>
            <a:custGeom>
              <a:rect b="b" l="l" r="r" t="t"/>
              <a:pathLst>
                <a:path extrusionOk="0" h="1714" w="8169">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1"/>
            <p:cNvSpPr/>
            <p:nvPr/>
          </p:nvSpPr>
          <p:spPr>
            <a:xfrm>
              <a:off x="7865277" y="3676029"/>
              <a:ext cx="192556" cy="449649"/>
            </a:xfrm>
            <a:custGeom>
              <a:rect b="b" l="l" r="r" t="t"/>
              <a:pathLst>
                <a:path extrusionOk="0" h="10249" w="4389">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1"/>
            <p:cNvSpPr/>
            <p:nvPr/>
          </p:nvSpPr>
          <p:spPr>
            <a:xfrm>
              <a:off x="8057610" y="3961942"/>
              <a:ext cx="474920" cy="163732"/>
            </a:xfrm>
            <a:custGeom>
              <a:rect b="b" l="l" r="r" t="t"/>
              <a:pathLst>
                <a:path extrusionOk="0" h="3732" w="10825">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61"/>
          <p:cNvGrpSpPr/>
          <p:nvPr/>
        </p:nvGrpSpPr>
        <p:grpSpPr>
          <a:xfrm>
            <a:off x="6402781" y="3721189"/>
            <a:ext cx="576962" cy="773332"/>
            <a:chOff x="3429656" y="3785314"/>
            <a:chExt cx="576962" cy="773332"/>
          </a:xfrm>
        </p:grpSpPr>
        <p:sp>
          <p:nvSpPr>
            <p:cNvPr id="919" name="Google Shape;919;p61"/>
            <p:cNvSpPr/>
            <p:nvPr/>
          </p:nvSpPr>
          <p:spPr>
            <a:xfrm>
              <a:off x="3429656" y="4237325"/>
              <a:ext cx="230725" cy="140304"/>
            </a:xfrm>
            <a:custGeom>
              <a:rect b="b" l="l" r="r" t="t"/>
              <a:pathLst>
                <a:path extrusionOk="0" h="3198" w="5259">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1"/>
            <p:cNvSpPr/>
            <p:nvPr/>
          </p:nvSpPr>
          <p:spPr>
            <a:xfrm>
              <a:off x="3554866" y="3785314"/>
              <a:ext cx="162065" cy="334616"/>
            </a:xfrm>
            <a:custGeom>
              <a:rect b="b" l="l" r="r" t="t"/>
              <a:pathLst>
                <a:path extrusionOk="0" h="7627" w="3694">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61"/>
            <p:cNvSpPr/>
            <p:nvPr/>
          </p:nvSpPr>
          <p:spPr>
            <a:xfrm>
              <a:off x="3727853" y="3883016"/>
              <a:ext cx="278766" cy="276572"/>
            </a:xfrm>
            <a:custGeom>
              <a:rect b="b" l="l" r="r" t="t"/>
              <a:pathLst>
                <a:path extrusionOk="0" h="6304" w="6354">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61"/>
            <p:cNvSpPr/>
            <p:nvPr/>
          </p:nvSpPr>
          <p:spPr>
            <a:xfrm>
              <a:off x="3539555" y="4279398"/>
              <a:ext cx="159169" cy="279248"/>
            </a:xfrm>
            <a:custGeom>
              <a:rect b="b" l="l" r="r" t="t"/>
              <a:pathLst>
                <a:path extrusionOk="0" h="6365" w="3628">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1"/>
            <p:cNvSpPr/>
            <p:nvPr/>
          </p:nvSpPr>
          <p:spPr>
            <a:xfrm>
              <a:off x="3625017" y="3907278"/>
              <a:ext cx="73881" cy="622375"/>
            </a:xfrm>
            <a:custGeom>
              <a:rect b="b" l="l" r="r" t="t"/>
              <a:pathLst>
                <a:path extrusionOk="0" h="14186" w="1684">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1"/>
            <p:cNvSpPr/>
            <p:nvPr/>
          </p:nvSpPr>
          <p:spPr>
            <a:xfrm>
              <a:off x="3694861" y="3953650"/>
              <a:ext cx="204183" cy="424379"/>
            </a:xfrm>
            <a:custGeom>
              <a:rect b="b" l="l" r="r" t="t"/>
              <a:pathLst>
                <a:path extrusionOk="0" h="9673" w="4654">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5" name="Google Shape;925;p61"/>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405" name="Shape 405"/>
        <p:cNvGrpSpPr/>
        <p:nvPr/>
      </p:nvGrpSpPr>
      <p:grpSpPr>
        <a:xfrm>
          <a:off x="0" y="0"/>
          <a:ext cx="0" cy="0"/>
          <a:chOff x="0" y="0"/>
          <a:chExt cx="0" cy="0"/>
        </a:xfrm>
      </p:grpSpPr>
      <p:sp>
        <p:nvSpPr>
          <p:cNvPr id="406" name="Google Shape;406;p43"/>
          <p:cNvSpPr txBox="1"/>
          <p:nvPr>
            <p:ph idx="1" type="subTitle"/>
          </p:nvPr>
        </p:nvSpPr>
        <p:spPr>
          <a:xfrm>
            <a:off x="1123725" y="1173850"/>
            <a:ext cx="6896100" cy="30045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lang="en" sz="1400"/>
              <a:t>Drinkworks is the product of a partnership between the home coffee-brewing and soft drink giant KDP (Keurig Dr. Pepper), previously known as Keurig Green Mountain, and the global beer-brewing company AB InBev.</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present case study was conducted by t</a:t>
            </a:r>
            <a:r>
              <a:rPr lang="en" sz="1400"/>
              <a:t>he CEO of Drinkworks and his team to create a home bar device that used “pods” to make instantaneous drinks (either cocktails, beers or cider).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Since the creation of this joint venture, and resorting to previous projects from both companies, Drinkworks started developing this device technology and it now needs to understand its market targets, which kind of pods it will sell and how much these pods and the device itself will cost. </a:t>
            </a:r>
            <a:endParaRPr sz="1400"/>
          </a:p>
        </p:txBody>
      </p:sp>
      <p:sp>
        <p:nvSpPr>
          <p:cNvPr id="407" name="Google Shape;407;p43"/>
          <p:cNvSpPr txBox="1"/>
          <p:nvPr>
            <p:ph type="ctrTitle"/>
          </p:nvPr>
        </p:nvSpPr>
        <p:spPr>
          <a:xfrm>
            <a:off x="1643995" y="578638"/>
            <a:ext cx="5856000" cy="595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408" name="Google Shape;408;p43"/>
          <p:cNvSpPr/>
          <p:nvPr/>
        </p:nvSpPr>
        <p:spPr>
          <a:xfrm flipH="1">
            <a:off x="7815668" y="4906241"/>
            <a:ext cx="6829" cy="3196"/>
          </a:xfrm>
          <a:custGeom>
            <a:rect b="b" l="l" r="r" t="t"/>
            <a:pathLst>
              <a:path extrusionOk="0" h="66" w="141">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4"/>
          <p:cNvSpPr txBox="1"/>
          <p:nvPr>
            <p:ph type="ctrTitle"/>
          </p:nvPr>
        </p:nvSpPr>
        <p:spPr>
          <a:xfrm>
            <a:off x="461125" y="691325"/>
            <a:ext cx="2312400" cy="55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540"/>
              <a:t>Question 01 </a:t>
            </a:r>
            <a:endParaRPr sz="2540"/>
          </a:p>
        </p:txBody>
      </p:sp>
      <p:sp>
        <p:nvSpPr>
          <p:cNvPr id="415" name="Google Shape;415;p44"/>
          <p:cNvSpPr txBox="1"/>
          <p:nvPr>
            <p:ph idx="1" type="subTitle"/>
          </p:nvPr>
        </p:nvSpPr>
        <p:spPr>
          <a:xfrm>
            <a:off x="461125" y="1114325"/>
            <a:ext cx="2379900" cy="23976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1100"/>
              <a:buFont typeface="Arial"/>
              <a:buNone/>
            </a:pPr>
            <a:r>
              <a:rPr lang="en" sz="1400">
                <a:latin typeface="Anaheim"/>
                <a:ea typeface="Anaheim"/>
                <a:cs typeface="Anaheim"/>
                <a:sym typeface="Anaheim"/>
              </a:rPr>
              <a:t>Is Drinkworks a good product? What problem is it trying to solve? What is its frame of reference?</a:t>
            </a:r>
            <a:endParaRPr sz="1400">
              <a:latin typeface="Anaheim"/>
              <a:ea typeface="Anaheim"/>
              <a:cs typeface="Anaheim"/>
              <a:sym typeface="Anaheim"/>
            </a:endParaRPr>
          </a:p>
          <a:p>
            <a:pPr indent="0" lvl="0" marL="0" rtl="0" algn="l">
              <a:lnSpc>
                <a:spcPct val="115000"/>
              </a:lnSpc>
              <a:spcBef>
                <a:spcPts val="1200"/>
              </a:spcBef>
              <a:spcAft>
                <a:spcPts val="0"/>
              </a:spcAft>
              <a:buClr>
                <a:schemeClr val="dk1"/>
              </a:buClr>
              <a:buSzPts val="1100"/>
              <a:buFont typeface="Arial"/>
              <a:buNone/>
            </a:pPr>
            <a:r>
              <a:t/>
            </a:r>
            <a:endParaRPr sz="1400">
              <a:latin typeface="Anaheim"/>
              <a:ea typeface="Anaheim"/>
              <a:cs typeface="Anaheim"/>
              <a:sym typeface="Anaheim"/>
            </a:endParaRPr>
          </a:p>
          <a:p>
            <a:pPr indent="0" lvl="0" marL="0" rtl="0" algn="l">
              <a:lnSpc>
                <a:spcPct val="90000"/>
              </a:lnSpc>
              <a:spcBef>
                <a:spcPts val="1200"/>
              </a:spcBef>
              <a:spcAft>
                <a:spcPts val="0"/>
              </a:spcAft>
              <a:buNone/>
            </a:pPr>
            <a:r>
              <a:t/>
            </a:r>
            <a:endParaRPr sz="1400">
              <a:latin typeface="Anaheim"/>
              <a:ea typeface="Anaheim"/>
              <a:cs typeface="Anaheim"/>
              <a:sym typeface="Anaheim"/>
            </a:endParaRPr>
          </a:p>
        </p:txBody>
      </p:sp>
      <p:sp>
        <p:nvSpPr>
          <p:cNvPr id="416" name="Google Shape;416;p44"/>
          <p:cNvSpPr/>
          <p:nvPr/>
        </p:nvSpPr>
        <p:spPr>
          <a:xfrm>
            <a:off x="13094340" y="3157789"/>
            <a:ext cx="2554" cy="4951"/>
          </a:xfrm>
          <a:custGeom>
            <a:rect b="b" l="l" r="r" t="t"/>
            <a:pathLst>
              <a:path extrusionOk="0" h="126" w="65">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4"/>
          <p:cNvSpPr/>
          <p:nvPr/>
        </p:nvSpPr>
        <p:spPr>
          <a:xfrm>
            <a:off x="13094340" y="2549455"/>
            <a:ext cx="2554" cy="5973"/>
          </a:xfrm>
          <a:custGeom>
            <a:rect b="b" l="l" r="r" t="t"/>
            <a:pathLst>
              <a:path extrusionOk="0" h="152" w="65">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4"/>
          <p:cNvSpPr txBox="1"/>
          <p:nvPr>
            <p:ph idx="12" type="sldNum"/>
          </p:nvPr>
        </p:nvSpPr>
        <p:spPr>
          <a:xfrm>
            <a:off x="8556784" y="474990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419" name="Google Shape;419;p44"/>
          <p:cNvGrpSpPr/>
          <p:nvPr/>
        </p:nvGrpSpPr>
        <p:grpSpPr>
          <a:xfrm>
            <a:off x="3241343" y="484602"/>
            <a:ext cx="2661308" cy="1851774"/>
            <a:chOff x="3318267" y="233001"/>
            <a:chExt cx="2895559" cy="2316455"/>
          </a:xfrm>
        </p:grpSpPr>
        <p:sp>
          <p:nvSpPr>
            <p:cNvPr id="420" name="Google Shape;420;p44"/>
            <p:cNvSpPr/>
            <p:nvPr/>
          </p:nvSpPr>
          <p:spPr>
            <a:xfrm>
              <a:off x="3318267" y="349850"/>
              <a:ext cx="2779838" cy="2199605"/>
            </a:xfrm>
            <a:prstGeom prst="roundRect">
              <a:avLst>
                <a:gd fmla="val 4313"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4"/>
            <p:cNvSpPr/>
            <p:nvPr/>
          </p:nvSpPr>
          <p:spPr>
            <a:xfrm>
              <a:off x="3433988" y="233001"/>
              <a:ext cx="2779838" cy="2199605"/>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4"/>
            <p:cNvSpPr txBox="1"/>
            <p:nvPr/>
          </p:nvSpPr>
          <p:spPr>
            <a:xfrm>
              <a:off x="3491773" y="352538"/>
              <a:ext cx="2664272" cy="1960522"/>
            </a:xfrm>
            <a:prstGeom prst="rect">
              <a:avLst/>
            </a:prstGeom>
            <a:noFill/>
            <a:ln>
              <a:noFill/>
            </a:ln>
          </p:spPr>
          <p:txBody>
            <a:bodyPr anchorCtr="0" anchor="t" bIns="91425" lIns="91425" spcFirstLastPara="1" rIns="91425" wrap="square" tIns="91425">
              <a:noAutofit/>
            </a:bodyPr>
            <a:lstStyle/>
            <a:p>
              <a:pPr indent="-203200" lvl="0" marL="228600" rtl="0" algn="l">
                <a:lnSpc>
                  <a:spcPct val="115000"/>
                </a:lnSpc>
                <a:spcBef>
                  <a:spcPts val="0"/>
                </a:spcBef>
                <a:spcAft>
                  <a:spcPts val="0"/>
                </a:spcAft>
                <a:buClr>
                  <a:srgbClr val="434343"/>
                </a:buClr>
                <a:buSzPts val="1400"/>
                <a:buFont typeface="Anaheim"/>
                <a:buChar char="●"/>
              </a:pPr>
              <a:r>
                <a:rPr lang="en">
                  <a:solidFill>
                    <a:schemeClr val="dk2"/>
                  </a:solidFill>
                  <a:latin typeface="Anaheim"/>
                  <a:ea typeface="Anaheim"/>
                  <a:cs typeface="Anaheim"/>
                  <a:sym typeface="Anaheim"/>
                </a:rPr>
                <a:t>Novel idea</a:t>
              </a:r>
              <a:endParaRPr>
                <a:solidFill>
                  <a:schemeClr val="dk2"/>
                </a:solidFill>
                <a:latin typeface="Anaheim"/>
                <a:ea typeface="Anaheim"/>
                <a:cs typeface="Anaheim"/>
                <a:sym typeface="Anaheim"/>
              </a:endParaRPr>
            </a:p>
            <a:p>
              <a:pPr indent="-203200" lvl="0" marL="228600" rtl="0" algn="l">
                <a:lnSpc>
                  <a:spcPct val="115000"/>
                </a:lnSpc>
                <a:spcBef>
                  <a:spcPts val="0"/>
                </a:spcBef>
                <a:spcAft>
                  <a:spcPts val="0"/>
                </a:spcAft>
                <a:buClr>
                  <a:srgbClr val="434343"/>
                </a:buClr>
                <a:buSzPts val="1400"/>
                <a:buFont typeface="Anaheim"/>
                <a:buChar char="●"/>
              </a:pPr>
              <a:r>
                <a:rPr lang="en">
                  <a:solidFill>
                    <a:schemeClr val="dk2"/>
                  </a:solidFill>
                  <a:latin typeface="Anaheim"/>
                  <a:ea typeface="Anaheim"/>
                  <a:cs typeface="Anaheim"/>
                  <a:sym typeface="Anaheim"/>
                </a:rPr>
                <a:t>Short time to master</a:t>
              </a:r>
              <a:endParaRPr>
                <a:solidFill>
                  <a:schemeClr val="dk2"/>
                </a:solidFill>
                <a:latin typeface="Anaheim"/>
                <a:ea typeface="Anaheim"/>
                <a:cs typeface="Anaheim"/>
                <a:sym typeface="Anaheim"/>
              </a:endParaRPr>
            </a:p>
            <a:p>
              <a:pPr indent="-203200" lvl="0" marL="228600" rtl="0" algn="l">
                <a:lnSpc>
                  <a:spcPct val="115000"/>
                </a:lnSpc>
                <a:spcBef>
                  <a:spcPts val="0"/>
                </a:spcBef>
                <a:spcAft>
                  <a:spcPts val="0"/>
                </a:spcAft>
                <a:buClr>
                  <a:srgbClr val="434343"/>
                </a:buClr>
                <a:buSzPts val="1400"/>
                <a:buFont typeface="Anaheim"/>
                <a:buChar char="●"/>
              </a:pPr>
              <a:r>
                <a:rPr lang="en">
                  <a:solidFill>
                    <a:schemeClr val="dk2"/>
                  </a:solidFill>
                  <a:latin typeface="Anaheim"/>
                  <a:ea typeface="Anaheim"/>
                  <a:cs typeface="Anaheim"/>
                  <a:sym typeface="Anaheim"/>
                </a:rPr>
                <a:t>Easy to use</a:t>
              </a:r>
              <a:endParaRPr>
                <a:solidFill>
                  <a:schemeClr val="dk2"/>
                </a:solidFill>
                <a:latin typeface="Anaheim"/>
                <a:ea typeface="Anaheim"/>
                <a:cs typeface="Anaheim"/>
                <a:sym typeface="Anaheim"/>
              </a:endParaRPr>
            </a:p>
            <a:p>
              <a:pPr indent="-203200" lvl="0" marL="228600" rtl="0" algn="l">
                <a:lnSpc>
                  <a:spcPct val="115000"/>
                </a:lnSpc>
                <a:spcBef>
                  <a:spcPts val="0"/>
                </a:spcBef>
                <a:spcAft>
                  <a:spcPts val="0"/>
                </a:spcAft>
                <a:buClr>
                  <a:srgbClr val="434343"/>
                </a:buClr>
                <a:buSzPts val="1400"/>
                <a:buFont typeface="Anaheim"/>
                <a:buChar char="●"/>
              </a:pPr>
              <a:r>
                <a:rPr lang="en">
                  <a:solidFill>
                    <a:schemeClr val="dk2"/>
                  </a:solidFill>
                  <a:latin typeface="Anaheim"/>
                  <a:ea typeface="Anaheim"/>
                  <a:cs typeface="Anaheim"/>
                  <a:sym typeface="Anaheim"/>
                </a:rPr>
                <a:t>Premium product</a:t>
              </a:r>
              <a:endParaRPr>
                <a:solidFill>
                  <a:schemeClr val="dk2"/>
                </a:solidFill>
                <a:latin typeface="Anaheim"/>
                <a:ea typeface="Anaheim"/>
                <a:cs typeface="Anaheim"/>
                <a:sym typeface="Anaheim"/>
              </a:endParaRPr>
            </a:p>
          </p:txBody>
        </p:sp>
      </p:grpSp>
      <p:grpSp>
        <p:nvGrpSpPr>
          <p:cNvPr id="423" name="Google Shape;423;p44"/>
          <p:cNvGrpSpPr/>
          <p:nvPr/>
        </p:nvGrpSpPr>
        <p:grpSpPr>
          <a:xfrm>
            <a:off x="6302973" y="958630"/>
            <a:ext cx="2661486" cy="1851751"/>
            <a:chOff x="6258223" y="2526518"/>
            <a:chExt cx="2661486" cy="1851751"/>
          </a:xfrm>
        </p:grpSpPr>
        <p:sp>
          <p:nvSpPr>
            <p:cNvPr id="424" name="Google Shape;424;p44"/>
            <p:cNvSpPr/>
            <p:nvPr/>
          </p:nvSpPr>
          <p:spPr>
            <a:xfrm>
              <a:off x="6258223" y="2619926"/>
              <a:ext cx="2555034" cy="1758343"/>
            </a:xfrm>
            <a:prstGeom prst="roundRect">
              <a:avLst>
                <a:gd fmla="val 4313"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4"/>
            <p:cNvSpPr/>
            <p:nvPr/>
          </p:nvSpPr>
          <p:spPr>
            <a:xfrm>
              <a:off x="6364585" y="2526518"/>
              <a:ext cx="2555034" cy="1758343"/>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4"/>
            <p:cNvSpPr txBox="1"/>
            <p:nvPr/>
          </p:nvSpPr>
          <p:spPr>
            <a:xfrm>
              <a:off x="6470809" y="2703526"/>
              <a:ext cx="2448900" cy="1591200"/>
            </a:xfrm>
            <a:prstGeom prst="rect">
              <a:avLst/>
            </a:prstGeom>
            <a:noFill/>
            <a:ln>
              <a:noFill/>
            </a:ln>
          </p:spPr>
          <p:txBody>
            <a:bodyPr anchorCtr="0" anchor="t" bIns="91425" lIns="91425" spcFirstLastPara="1" rIns="91425" wrap="square" tIns="91425">
              <a:noAutofit/>
            </a:bodyPr>
            <a:lstStyle/>
            <a:p>
              <a:pPr indent="-203200" lvl="0" marL="228600" rtl="0" algn="l">
                <a:lnSpc>
                  <a:spcPct val="115000"/>
                </a:lnSpc>
                <a:spcBef>
                  <a:spcPts val="0"/>
                </a:spcBef>
                <a:spcAft>
                  <a:spcPts val="0"/>
                </a:spcAft>
                <a:buClr>
                  <a:srgbClr val="434343"/>
                </a:buClr>
                <a:buSzPts val="1400"/>
                <a:buFont typeface="Anaheim"/>
                <a:buChar char="●"/>
              </a:pPr>
              <a:r>
                <a:rPr lang="en">
                  <a:solidFill>
                    <a:schemeClr val="dk2"/>
                  </a:solidFill>
                  <a:latin typeface="Anaheim"/>
                  <a:ea typeface="Anaheim"/>
                  <a:cs typeface="Anaheim"/>
                  <a:sym typeface="Anaheim"/>
                </a:rPr>
                <a:t>Solves a niche problem</a:t>
              </a:r>
              <a:endParaRPr>
                <a:solidFill>
                  <a:schemeClr val="dk2"/>
                </a:solidFill>
                <a:latin typeface="Anaheim"/>
                <a:ea typeface="Anaheim"/>
                <a:cs typeface="Anaheim"/>
                <a:sym typeface="Anaheim"/>
              </a:endParaRPr>
            </a:p>
            <a:p>
              <a:pPr indent="-203200" lvl="0" marL="228600" rtl="0" algn="l">
                <a:lnSpc>
                  <a:spcPct val="115000"/>
                </a:lnSpc>
                <a:spcBef>
                  <a:spcPts val="0"/>
                </a:spcBef>
                <a:spcAft>
                  <a:spcPts val="0"/>
                </a:spcAft>
                <a:buClr>
                  <a:srgbClr val="434343"/>
                </a:buClr>
                <a:buSzPts val="1400"/>
                <a:buFont typeface="Anaheim"/>
                <a:buChar char="●"/>
              </a:pPr>
              <a:r>
                <a:rPr lang="en">
                  <a:solidFill>
                    <a:schemeClr val="dk2"/>
                  </a:solidFill>
                  <a:latin typeface="Anaheim"/>
                  <a:ea typeface="Anaheim"/>
                  <a:cs typeface="Anaheim"/>
                  <a:sym typeface="Anaheim"/>
                </a:rPr>
                <a:t>Undefined market size</a:t>
              </a:r>
              <a:endParaRPr>
                <a:solidFill>
                  <a:schemeClr val="dk2"/>
                </a:solidFill>
                <a:latin typeface="Anaheim"/>
                <a:ea typeface="Anaheim"/>
                <a:cs typeface="Anaheim"/>
                <a:sym typeface="Anaheim"/>
              </a:endParaRPr>
            </a:p>
            <a:p>
              <a:pPr indent="-203200" lvl="0" marL="228600" rtl="0" algn="l">
                <a:lnSpc>
                  <a:spcPct val="115000"/>
                </a:lnSpc>
                <a:spcBef>
                  <a:spcPts val="0"/>
                </a:spcBef>
                <a:spcAft>
                  <a:spcPts val="0"/>
                </a:spcAft>
                <a:buClr>
                  <a:srgbClr val="434343"/>
                </a:buClr>
                <a:buSzPts val="1400"/>
                <a:buFont typeface="Anaheim"/>
                <a:buChar char="●"/>
              </a:pPr>
              <a:r>
                <a:rPr lang="en">
                  <a:solidFill>
                    <a:schemeClr val="dk2"/>
                  </a:solidFill>
                  <a:latin typeface="Anaheim"/>
                  <a:ea typeface="Anaheim"/>
                  <a:cs typeface="Anaheim"/>
                  <a:sym typeface="Anaheim"/>
                </a:rPr>
                <a:t>Unclear target consumers</a:t>
              </a:r>
              <a:endParaRPr>
                <a:solidFill>
                  <a:schemeClr val="dk2"/>
                </a:solidFill>
                <a:latin typeface="Anaheim"/>
                <a:ea typeface="Anaheim"/>
                <a:cs typeface="Anaheim"/>
                <a:sym typeface="Anaheim"/>
              </a:endParaRPr>
            </a:p>
            <a:p>
              <a:pPr indent="-203200" lvl="0" marL="228600" rtl="0" algn="l">
                <a:lnSpc>
                  <a:spcPct val="115000"/>
                </a:lnSpc>
                <a:spcBef>
                  <a:spcPts val="0"/>
                </a:spcBef>
                <a:spcAft>
                  <a:spcPts val="0"/>
                </a:spcAft>
                <a:buClr>
                  <a:srgbClr val="434343"/>
                </a:buClr>
                <a:buSzPts val="1400"/>
                <a:buFont typeface="Anaheim"/>
                <a:buChar char="●"/>
              </a:pPr>
              <a:r>
                <a:rPr lang="en">
                  <a:solidFill>
                    <a:schemeClr val="dk2"/>
                  </a:solidFill>
                  <a:latin typeface="Anaheim"/>
                  <a:ea typeface="Anaheim"/>
                  <a:cs typeface="Anaheim"/>
                  <a:sym typeface="Anaheim"/>
                </a:rPr>
                <a:t>Ambiguous profit margins</a:t>
              </a:r>
              <a:endParaRPr>
                <a:solidFill>
                  <a:schemeClr val="dk2"/>
                </a:solidFill>
                <a:latin typeface="Anaheim"/>
                <a:ea typeface="Anaheim"/>
                <a:cs typeface="Anaheim"/>
                <a:sym typeface="Anaheim"/>
              </a:endParaRPr>
            </a:p>
          </p:txBody>
        </p:sp>
      </p:grpSp>
      <p:sp>
        <p:nvSpPr>
          <p:cNvPr id="427" name="Google Shape;427;p44"/>
          <p:cNvSpPr txBox="1"/>
          <p:nvPr/>
        </p:nvSpPr>
        <p:spPr>
          <a:xfrm>
            <a:off x="3288964" y="2810375"/>
            <a:ext cx="54972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Font typeface="Anaheim"/>
              <a:buChar char="●"/>
            </a:pPr>
            <a:r>
              <a:rPr lang="en">
                <a:solidFill>
                  <a:srgbClr val="434343"/>
                </a:solidFill>
                <a:latin typeface="Anaheim"/>
                <a:ea typeface="Anaheim"/>
                <a:cs typeface="Anaheim"/>
                <a:sym typeface="Anaheim"/>
              </a:rPr>
              <a:t>Overall, </a:t>
            </a:r>
            <a:r>
              <a:rPr b="1" lang="en">
                <a:solidFill>
                  <a:srgbClr val="434343"/>
                </a:solidFill>
                <a:latin typeface="Anaheim"/>
                <a:ea typeface="Anaheim"/>
                <a:cs typeface="Anaheim"/>
                <a:sym typeface="Anaheim"/>
              </a:rPr>
              <a:t>Drinkworks is a good product</a:t>
            </a:r>
            <a:r>
              <a:rPr lang="en">
                <a:solidFill>
                  <a:srgbClr val="434343"/>
                </a:solidFill>
                <a:latin typeface="Anaheim"/>
                <a:ea typeface="Anaheim"/>
                <a:cs typeface="Anaheim"/>
                <a:sym typeface="Anaheim"/>
              </a:rPr>
              <a:t>, its quality, design, convenience, ease of learning and usage are attractive for consumers. It has many attributes of a successful product.</a:t>
            </a:r>
            <a:endParaRPr>
              <a:solidFill>
                <a:srgbClr val="434343"/>
              </a:solidFill>
              <a:latin typeface="Anaheim"/>
              <a:ea typeface="Anaheim"/>
              <a:cs typeface="Anaheim"/>
              <a:sym typeface="Anaheim"/>
            </a:endParaRPr>
          </a:p>
          <a:p>
            <a:pPr indent="-317500" lvl="0" marL="457200" rtl="0" algn="l">
              <a:spcBef>
                <a:spcPts val="0"/>
              </a:spcBef>
              <a:spcAft>
                <a:spcPts val="0"/>
              </a:spcAft>
              <a:buClr>
                <a:srgbClr val="434343"/>
              </a:buClr>
              <a:buSzPts val="1400"/>
              <a:buFont typeface="Anaheim"/>
              <a:buChar char="●"/>
            </a:pPr>
            <a:r>
              <a:rPr lang="en">
                <a:solidFill>
                  <a:srgbClr val="434343"/>
                </a:solidFill>
                <a:latin typeface="Anaheim"/>
                <a:ea typeface="Anaheim"/>
                <a:cs typeface="Anaheim"/>
                <a:sym typeface="Anaheim"/>
              </a:rPr>
              <a:t>It lacks some elements that c</a:t>
            </a:r>
            <a:r>
              <a:rPr lang="en">
                <a:solidFill>
                  <a:srgbClr val="434343"/>
                </a:solidFill>
                <a:latin typeface="Anaheim"/>
                <a:ea typeface="Anaheim"/>
                <a:cs typeface="Anaheim"/>
                <a:sym typeface="Anaheim"/>
              </a:rPr>
              <a:t>ould impact its profitability</a:t>
            </a:r>
            <a:r>
              <a:rPr lang="en">
                <a:solidFill>
                  <a:srgbClr val="434343"/>
                </a:solidFill>
                <a:latin typeface="Anaheim"/>
                <a:ea typeface="Anaheim"/>
                <a:cs typeface="Anaheim"/>
                <a:sym typeface="Anaheim"/>
              </a:rPr>
              <a:t>, mainly due to being a idea in a relatively new and niche market without previous concrete data and statistics about prices and sales.</a:t>
            </a:r>
            <a:endParaRPr>
              <a:solidFill>
                <a:srgbClr val="434343"/>
              </a:solidFill>
              <a:latin typeface="Anaheim"/>
              <a:ea typeface="Anaheim"/>
              <a:cs typeface="Anaheim"/>
              <a:sym typeface="Anahei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431" name="Shape 431"/>
        <p:cNvGrpSpPr/>
        <p:nvPr/>
      </p:nvGrpSpPr>
      <p:grpSpPr>
        <a:xfrm>
          <a:off x="0" y="0"/>
          <a:ext cx="0" cy="0"/>
          <a:chOff x="0" y="0"/>
          <a:chExt cx="0" cy="0"/>
        </a:xfrm>
      </p:grpSpPr>
      <p:grpSp>
        <p:nvGrpSpPr>
          <p:cNvPr id="432" name="Google Shape;432;p45"/>
          <p:cNvGrpSpPr/>
          <p:nvPr/>
        </p:nvGrpSpPr>
        <p:grpSpPr>
          <a:xfrm>
            <a:off x="6530142" y="3324862"/>
            <a:ext cx="1845307" cy="451196"/>
            <a:chOff x="1575694" y="930575"/>
            <a:chExt cx="1989550" cy="713693"/>
          </a:xfrm>
        </p:grpSpPr>
        <p:sp>
          <p:nvSpPr>
            <p:cNvPr id="433" name="Google Shape;433;p45"/>
            <p:cNvSpPr/>
            <p:nvPr/>
          </p:nvSpPr>
          <p:spPr>
            <a:xfrm>
              <a:off x="1616143" y="976768"/>
              <a:ext cx="1949100" cy="6675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5"/>
            <p:cNvSpPr/>
            <p:nvPr/>
          </p:nvSpPr>
          <p:spPr>
            <a:xfrm>
              <a:off x="1575694" y="930575"/>
              <a:ext cx="1949100" cy="6675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45"/>
          <p:cNvGrpSpPr/>
          <p:nvPr/>
        </p:nvGrpSpPr>
        <p:grpSpPr>
          <a:xfrm>
            <a:off x="823742" y="3324862"/>
            <a:ext cx="1845307" cy="451196"/>
            <a:chOff x="1575694" y="930575"/>
            <a:chExt cx="1989550" cy="713693"/>
          </a:xfrm>
        </p:grpSpPr>
        <p:sp>
          <p:nvSpPr>
            <p:cNvPr id="436" name="Google Shape;436;p45"/>
            <p:cNvSpPr/>
            <p:nvPr/>
          </p:nvSpPr>
          <p:spPr>
            <a:xfrm>
              <a:off x="1616143" y="976768"/>
              <a:ext cx="1949100" cy="6675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5"/>
            <p:cNvSpPr/>
            <p:nvPr/>
          </p:nvSpPr>
          <p:spPr>
            <a:xfrm>
              <a:off x="1575694" y="930575"/>
              <a:ext cx="1949100" cy="6675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45"/>
          <p:cNvGrpSpPr/>
          <p:nvPr/>
        </p:nvGrpSpPr>
        <p:grpSpPr>
          <a:xfrm>
            <a:off x="3735942" y="2702712"/>
            <a:ext cx="1845307" cy="451196"/>
            <a:chOff x="1575694" y="930575"/>
            <a:chExt cx="1989550" cy="713693"/>
          </a:xfrm>
        </p:grpSpPr>
        <p:sp>
          <p:nvSpPr>
            <p:cNvPr id="439" name="Google Shape;439;p45"/>
            <p:cNvSpPr/>
            <p:nvPr/>
          </p:nvSpPr>
          <p:spPr>
            <a:xfrm>
              <a:off x="1616143" y="976768"/>
              <a:ext cx="1949100" cy="6675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5"/>
            <p:cNvSpPr/>
            <p:nvPr/>
          </p:nvSpPr>
          <p:spPr>
            <a:xfrm>
              <a:off x="1575694" y="930575"/>
              <a:ext cx="1949100" cy="6675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1" name="Google Shape;441;p45"/>
          <p:cNvSpPr txBox="1"/>
          <p:nvPr>
            <p:ph idx="4294967295" type="title"/>
          </p:nvPr>
        </p:nvSpPr>
        <p:spPr>
          <a:xfrm>
            <a:off x="4020212" y="2727450"/>
            <a:ext cx="1276500" cy="40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Skill</a:t>
            </a:r>
            <a:endParaRPr sz="1800"/>
          </a:p>
        </p:txBody>
      </p:sp>
      <p:sp>
        <p:nvSpPr>
          <p:cNvPr id="442" name="Google Shape;442;p45"/>
          <p:cNvSpPr txBox="1"/>
          <p:nvPr>
            <p:ph idx="4294967295" type="subTitle"/>
          </p:nvPr>
        </p:nvSpPr>
        <p:spPr>
          <a:xfrm>
            <a:off x="3607575" y="3183600"/>
            <a:ext cx="2210700" cy="14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595959"/>
                </a:solidFill>
              </a:rPr>
              <a:t>In order to make a good cocktail you need</a:t>
            </a:r>
            <a:r>
              <a:rPr lang="en" sz="1300">
                <a:solidFill>
                  <a:srgbClr val="595959"/>
                </a:solidFill>
              </a:rPr>
              <a:t> </a:t>
            </a:r>
            <a:r>
              <a:rPr b="1" lang="en" sz="1300">
                <a:solidFill>
                  <a:srgbClr val="595959"/>
                </a:solidFill>
              </a:rPr>
              <a:t>cocktail making skills</a:t>
            </a:r>
            <a:r>
              <a:rPr lang="en" sz="1300">
                <a:solidFill>
                  <a:srgbClr val="595959"/>
                </a:solidFill>
              </a:rPr>
              <a:t>. This may prevent people unfamiliar with the process from making a cocktail at home. </a:t>
            </a:r>
            <a:endParaRPr sz="1300">
              <a:solidFill>
                <a:srgbClr val="595959"/>
              </a:solidFill>
            </a:endParaRPr>
          </a:p>
          <a:p>
            <a:pPr indent="0" lvl="0" marL="0" rtl="0" algn="l">
              <a:spcBef>
                <a:spcPts val="0"/>
              </a:spcBef>
              <a:spcAft>
                <a:spcPts val="1600"/>
              </a:spcAft>
              <a:buNone/>
            </a:pPr>
            <a:r>
              <a:t/>
            </a:r>
            <a:endParaRPr/>
          </a:p>
        </p:txBody>
      </p:sp>
      <p:sp>
        <p:nvSpPr>
          <p:cNvPr id="443" name="Google Shape;443;p45"/>
          <p:cNvSpPr txBox="1"/>
          <p:nvPr>
            <p:ph idx="4294967295" type="title"/>
          </p:nvPr>
        </p:nvSpPr>
        <p:spPr>
          <a:xfrm>
            <a:off x="869650" y="3349600"/>
            <a:ext cx="1696800" cy="40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Ingredients</a:t>
            </a:r>
            <a:endParaRPr sz="1800"/>
          </a:p>
        </p:txBody>
      </p:sp>
      <p:sp>
        <p:nvSpPr>
          <p:cNvPr id="444" name="Google Shape;444;p45"/>
          <p:cNvSpPr txBox="1"/>
          <p:nvPr>
            <p:ph idx="4294967295" type="subTitle"/>
          </p:nvPr>
        </p:nvSpPr>
        <p:spPr>
          <a:xfrm>
            <a:off x="685000" y="3798025"/>
            <a:ext cx="2210700" cy="12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595959"/>
                </a:solidFill>
              </a:rPr>
              <a:t>There are </a:t>
            </a:r>
            <a:r>
              <a:rPr b="1" lang="en" sz="1300">
                <a:solidFill>
                  <a:srgbClr val="595959"/>
                </a:solidFill>
              </a:rPr>
              <a:t>many ingredients needed</a:t>
            </a:r>
            <a:r>
              <a:rPr lang="en" sz="1300">
                <a:solidFill>
                  <a:srgbClr val="595959"/>
                </a:solidFill>
              </a:rPr>
              <a:t> for making a cocktail which vary depending on the type</a:t>
            </a:r>
            <a:r>
              <a:rPr lang="en" sz="1300">
                <a:solidFill>
                  <a:srgbClr val="595959"/>
                </a:solidFill>
              </a:rPr>
              <a:t> of cocktail.</a:t>
            </a:r>
            <a:endParaRPr sz="1300">
              <a:solidFill>
                <a:srgbClr val="595959"/>
              </a:solidFill>
            </a:endParaRPr>
          </a:p>
          <a:p>
            <a:pPr indent="0" lvl="0" marL="0" rtl="0" algn="l">
              <a:spcBef>
                <a:spcPts val="0"/>
              </a:spcBef>
              <a:spcAft>
                <a:spcPts val="1600"/>
              </a:spcAft>
              <a:buNone/>
            </a:pPr>
            <a:r>
              <a:t/>
            </a:r>
            <a:endParaRPr/>
          </a:p>
        </p:txBody>
      </p:sp>
      <p:sp>
        <p:nvSpPr>
          <p:cNvPr id="445" name="Google Shape;445;p45"/>
          <p:cNvSpPr txBox="1"/>
          <p:nvPr>
            <p:ph type="ctrTitle"/>
          </p:nvPr>
        </p:nvSpPr>
        <p:spPr>
          <a:xfrm>
            <a:off x="3607575" y="457300"/>
            <a:ext cx="4850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Question 01: [Problem]  At-home cocktail consumption</a:t>
            </a:r>
            <a:endParaRPr sz="1800"/>
          </a:p>
        </p:txBody>
      </p:sp>
      <p:sp>
        <p:nvSpPr>
          <p:cNvPr id="446" name="Google Shape;446;p45"/>
          <p:cNvSpPr txBox="1"/>
          <p:nvPr>
            <p:ph idx="4294967295" type="subTitle"/>
          </p:nvPr>
        </p:nvSpPr>
        <p:spPr>
          <a:xfrm>
            <a:off x="6364497" y="3798025"/>
            <a:ext cx="2210700" cy="9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595959"/>
                </a:solidFill>
              </a:rPr>
              <a:t>Making a cocktail takes </a:t>
            </a:r>
            <a:r>
              <a:rPr b="1" lang="en" sz="1300">
                <a:solidFill>
                  <a:srgbClr val="595959"/>
                </a:solidFill>
              </a:rPr>
              <a:t>considerably longer</a:t>
            </a:r>
            <a:r>
              <a:rPr lang="en" sz="1300">
                <a:solidFill>
                  <a:srgbClr val="595959"/>
                </a:solidFill>
              </a:rPr>
              <a:t> compared to other beverages.</a:t>
            </a:r>
            <a:endParaRPr sz="1300"/>
          </a:p>
        </p:txBody>
      </p:sp>
      <p:pic>
        <p:nvPicPr>
          <p:cNvPr id="447" name="Google Shape;447;p45"/>
          <p:cNvPicPr preferRelativeResize="0"/>
          <p:nvPr/>
        </p:nvPicPr>
        <p:blipFill>
          <a:blip r:embed="rId3">
            <a:alphaModFix/>
          </a:blip>
          <a:stretch>
            <a:fillRect/>
          </a:stretch>
        </p:blipFill>
        <p:spPr>
          <a:xfrm>
            <a:off x="4046620" y="1350191"/>
            <a:ext cx="1223675" cy="1223700"/>
          </a:xfrm>
          <a:prstGeom prst="rect">
            <a:avLst/>
          </a:prstGeom>
          <a:noFill/>
          <a:ln>
            <a:noFill/>
          </a:ln>
        </p:spPr>
      </p:pic>
      <p:pic>
        <p:nvPicPr>
          <p:cNvPr id="448" name="Google Shape;448;p45"/>
          <p:cNvPicPr preferRelativeResize="0"/>
          <p:nvPr/>
        </p:nvPicPr>
        <p:blipFill>
          <a:blip r:embed="rId4">
            <a:alphaModFix/>
          </a:blip>
          <a:stretch>
            <a:fillRect/>
          </a:stretch>
        </p:blipFill>
        <p:spPr>
          <a:xfrm>
            <a:off x="6706939" y="1959936"/>
            <a:ext cx="1223675" cy="1223675"/>
          </a:xfrm>
          <a:prstGeom prst="rect">
            <a:avLst/>
          </a:prstGeom>
          <a:noFill/>
          <a:ln>
            <a:noFill/>
          </a:ln>
        </p:spPr>
      </p:pic>
      <p:pic>
        <p:nvPicPr>
          <p:cNvPr id="449" name="Google Shape;449;p45"/>
          <p:cNvPicPr preferRelativeResize="0"/>
          <p:nvPr/>
        </p:nvPicPr>
        <p:blipFill>
          <a:blip r:embed="rId5">
            <a:alphaModFix/>
          </a:blip>
          <a:stretch>
            <a:fillRect/>
          </a:stretch>
        </p:blipFill>
        <p:spPr>
          <a:xfrm>
            <a:off x="1060124" y="1959915"/>
            <a:ext cx="1223675" cy="1223675"/>
          </a:xfrm>
          <a:prstGeom prst="rect">
            <a:avLst/>
          </a:prstGeom>
          <a:noFill/>
          <a:ln>
            <a:noFill/>
          </a:ln>
        </p:spPr>
      </p:pic>
      <p:sp>
        <p:nvSpPr>
          <p:cNvPr id="450" name="Google Shape;450;p45"/>
          <p:cNvSpPr txBox="1"/>
          <p:nvPr>
            <p:ph idx="4294967295" type="title"/>
          </p:nvPr>
        </p:nvSpPr>
        <p:spPr>
          <a:xfrm>
            <a:off x="6831612" y="3349600"/>
            <a:ext cx="1276500" cy="40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time</a:t>
            </a:r>
            <a:endParaRPr sz="1800"/>
          </a:p>
        </p:txBody>
      </p:sp>
      <p:sp>
        <p:nvSpPr>
          <p:cNvPr id="451" name="Google Shape;451;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6"/>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57" name="Google Shape;457;p46"/>
          <p:cNvSpPr txBox="1"/>
          <p:nvPr>
            <p:ph idx="1" type="subTitle"/>
          </p:nvPr>
        </p:nvSpPr>
        <p:spPr>
          <a:xfrm flipH="1">
            <a:off x="4210075" y="1228200"/>
            <a:ext cx="4346700" cy="3535200"/>
          </a:xfrm>
          <a:prstGeom prst="rect">
            <a:avLst/>
          </a:prstGeom>
        </p:spPr>
        <p:txBody>
          <a:bodyPr anchorCtr="0" anchor="t" bIns="0" lIns="91425" spcFirstLastPara="1" rIns="91425" wrap="square" tIns="234000">
            <a:normAutofit lnSpcReduction="10000"/>
          </a:bodyPr>
          <a:lstStyle/>
          <a:p>
            <a:pPr indent="-311150" lvl="0" marL="457200" rtl="0" algn="l">
              <a:spcBef>
                <a:spcPts val="0"/>
              </a:spcBef>
              <a:spcAft>
                <a:spcPts val="0"/>
              </a:spcAft>
              <a:buClr>
                <a:srgbClr val="595959"/>
              </a:buClr>
              <a:buSzPts val="1300"/>
              <a:buChar char="●"/>
            </a:pPr>
            <a:r>
              <a:rPr lang="en" sz="1300">
                <a:solidFill>
                  <a:srgbClr val="595959"/>
                </a:solidFill>
              </a:rPr>
              <a:t>The </a:t>
            </a:r>
            <a:r>
              <a:rPr b="1" lang="en" sz="1300">
                <a:solidFill>
                  <a:srgbClr val="595959"/>
                </a:solidFill>
              </a:rPr>
              <a:t>frame of reference</a:t>
            </a:r>
            <a:r>
              <a:rPr lang="en" sz="1300">
                <a:solidFill>
                  <a:srgbClr val="595959"/>
                </a:solidFill>
              </a:rPr>
              <a:t> for the Drinkworks’ product is </a:t>
            </a:r>
            <a:r>
              <a:rPr b="1" lang="en" sz="1300">
                <a:solidFill>
                  <a:srgbClr val="595959"/>
                </a:solidFill>
              </a:rPr>
              <a:t>C</a:t>
            </a:r>
            <a:r>
              <a:rPr b="1" lang="en" sz="1300">
                <a:solidFill>
                  <a:srgbClr val="595959"/>
                </a:solidFill>
              </a:rPr>
              <a:t>ocktail Consumption at home</a:t>
            </a:r>
            <a:r>
              <a:rPr lang="en" sz="1300">
                <a:solidFill>
                  <a:srgbClr val="595959"/>
                </a:solidFill>
              </a:rPr>
              <a:t>.</a:t>
            </a:r>
            <a:endParaRPr sz="1300">
              <a:solidFill>
                <a:srgbClr val="595959"/>
              </a:solidFill>
            </a:endParaRPr>
          </a:p>
          <a:p>
            <a:pPr indent="0" lvl="0" marL="0" rtl="0" algn="l">
              <a:spcBef>
                <a:spcPts val="0"/>
              </a:spcBef>
              <a:spcAft>
                <a:spcPts val="0"/>
              </a:spcAft>
              <a:buNone/>
            </a:pPr>
            <a:r>
              <a:t/>
            </a:r>
            <a:endParaRPr b="1" sz="1300">
              <a:solidFill>
                <a:srgbClr val="595959"/>
              </a:solidFill>
            </a:endParaRPr>
          </a:p>
          <a:p>
            <a:pPr indent="-311150" lvl="0" marL="457200" rtl="0" algn="l">
              <a:spcBef>
                <a:spcPts val="0"/>
              </a:spcBef>
              <a:spcAft>
                <a:spcPts val="0"/>
              </a:spcAft>
              <a:buClr>
                <a:srgbClr val="595959"/>
              </a:buClr>
              <a:buSzPts val="1300"/>
              <a:buChar char="●"/>
            </a:pPr>
            <a:r>
              <a:rPr lang="en" sz="1300">
                <a:solidFill>
                  <a:srgbClr val="595959"/>
                </a:solidFill>
              </a:rPr>
              <a:t>Within this frame of reference, Drinkworks will have to compete with other companies that although operating in the same market, present a different product concept. Amongst these the following stand out:</a:t>
            </a:r>
            <a:endParaRPr sz="1300">
              <a:solidFill>
                <a:srgbClr val="595959"/>
              </a:solidFill>
            </a:endParaRPr>
          </a:p>
          <a:p>
            <a:pPr indent="-184150" lvl="1" marL="800100" rtl="0" algn="l">
              <a:spcBef>
                <a:spcPts val="0"/>
              </a:spcBef>
              <a:spcAft>
                <a:spcPts val="0"/>
              </a:spcAft>
              <a:buClr>
                <a:srgbClr val="595959"/>
              </a:buClr>
              <a:buSzPts val="1100"/>
              <a:buFont typeface="Anaheim"/>
              <a:buChar char="○"/>
            </a:pPr>
            <a:r>
              <a:rPr lang="en" sz="1200">
                <a:solidFill>
                  <a:srgbClr val="595959"/>
                </a:solidFill>
                <a:latin typeface="Anaheim"/>
                <a:ea typeface="Anaheim"/>
                <a:cs typeface="Anaheim"/>
                <a:sym typeface="Anaheim"/>
              </a:rPr>
              <a:t>Ready-To-Drink (RTD) cocktails in cans or bottles;</a:t>
            </a:r>
            <a:endParaRPr sz="1200">
              <a:solidFill>
                <a:srgbClr val="595959"/>
              </a:solidFill>
              <a:latin typeface="Anaheim"/>
              <a:ea typeface="Anaheim"/>
              <a:cs typeface="Anaheim"/>
              <a:sym typeface="Anaheim"/>
            </a:endParaRPr>
          </a:p>
          <a:p>
            <a:pPr indent="-184150" lvl="1" marL="800100" rtl="0" algn="l">
              <a:spcBef>
                <a:spcPts val="0"/>
              </a:spcBef>
              <a:spcAft>
                <a:spcPts val="0"/>
              </a:spcAft>
              <a:buClr>
                <a:srgbClr val="595959"/>
              </a:buClr>
              <a:buSzPts val="1100"/>
              <a:buFont typeface="Anaheim"/>
              <a:buChar char="○"/>
            </a:pPr>
            <a:r>
              <a:rPr lang="en" sz="1200">
                <a:latin typeface="Anaheim"/>
                <a:ea typeface="Anaheim"/>
                <a:cs typeface="Anaheim"/>
                <a:sym typeface="Anaheim"/>
              </a:rPr>
              <a:t>Cocktail-making kits: cocktail recipes, alcohol, mixers and ingredients;</a:t>
            </a:r>
            <a:endParaRPr sz="1200">
              <a:solidFill>
                <a:srgbClr val="595959"/>
              </a:solidFill>
              <a:latin typeface="Anaheim"/>
              <a:ea typeface="Anaheim"/>
              <a:cs typeface="Anaheim"/>
              <a:sym typeface="Anaheim"/>
            </a:endParaRPr>
          </a:p>
          <a:p>
            <a:pPr indent="-190500" lvl="1" marL="800100" rtl="0" algn="l">
              <a:spcBef>
                <a:spcPts val="0"/>
              </a:spcBef>
              <a:spcAft>
                <a:spcPts val="0"/>
              </a:spcAft>
              <a:buClr>
                <a:srgbClr val="595959"/>
              </a:buClr>
              <a:buSzPts val="1200"/>
              <a:buFont typeface="Anaheim"/>
              <a:buChar char="○"/>
            </a:pPr>
            <a:r>
              <a:rPr lang="en" sz="1200">
                <a:solidFill>
                  <a:srgbClr val="595959"/>
                </a:solidFill>
                <a:latin typeface="Anaheim"/>
                <a:ea typeface="Anaheim"/>
                <a:cs typeface="Anaheim"/>
                <a:sym typeface="Anaheim"/>
              </a:rPr>
              <a:t>Cocktail-themed subscription boxes (without alcohol);</a:t>
            </a:r>
            <a:endParaRPr sz="1200">
              <a:solidFill>
                <a:srgbClr val="595959"/>
              </a:solidFill>
              <a:latin typeface="Anaheim"/>
              <a:ea typeface="Anaheim"/>
              <a:cs typeface="Anaheim"/>
              <a:sym typeface="Anaheim"/>
            </a:endParaRPr>
          </a:p>
          <a:p>
            <a:pPr indent="-190500" lvl="1" marL="800100" rtl="0" algn="l">
              <a:spcBef>
                <a:spcPts val="0"/>
              </a:spcBef>
              <a:spcAft>
                <a:spcPts val="0"/>
              </a:spcAft>
              <a:buClr>
                <a:srgbClr val="595959"/>
              </a:buClr>
              <a:buSzPts val="1200"/>
              <a:buFont typeface="Anaheim"/>
              <a:buChar char="○"/>
            </a:pPr>
            <a:r>
              <a:rPr lang="en" sz="1200">
                <a:solidFill>
                  <a:srgbClr val="595959"/>
                </a:solidFill>
                <a:latin typeface="Anaheim"/>
                <a:ea typeface="Anaheim"/>
                <a:cs typeface="Anaheim"/>
                <a:sym typeface="Anaheim"/>
              </a:rPr>
              <a:t>Devices with mixer pods;</a:t>
            </a:r>
            <a:endParaRPr sz="1200">
              <a:solidFill>
                <a:srgbClr val="595959"/>
              </a:solidFill>
              <a:latin typeface="Anaheim"/>
              <a:ea typeface="Anaheim"/>
              <a:cs typeface="Anaheim"/>
              <a:sym typeface="Anaheim"/>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grpSp>
        <p:nvGrpSpPr>
          <p:cNvPr id="458" name="Google Shape;458;p46"/>
          <p:cNvGrpSpPr/>
          <p:nvPr/>
        </p:nvGrpSpPr>
        <p:grpSpPr>
          <a:xfrm>
            <a:off x="273248" y="1228203"/>
            <a:ext cx="3405455" cy="2283556"/>
            <a:chOff x="654225" y="1692789"/>
            <a:chExt cx="3749263" cy="2514098"/>
          </a:xfrm>
        </p:grpSpPr>
        <p:sp>
          <p:nvSpPr>
            <p:cNvPr id="459" name="Google Shape;459;p46"/>
            <p:cNvSpPr/>
            <p:nvPr/>
          </p:nvSpPr>
          <p:spPr>
            <a:xfrm>
              <a:off x="654225" y="1784688"/>
              <a:ext cx="3633300" cy="24222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0" name="Google Shape;460;p46"/>
            <p:cNvPicPr preferRelativeResize="0"/>
            <p:nvPr/>
          </p:nvPicPr>
          <p:blipFill>
            <a:blip r:embed="rId3">
              <a:alphaModFix/>
            </a:blip>
            <a:stretch>
              <a:fillRect/>
            </a:stretch>
          </p:blipFill>
          <p:spPr>
            <a:xfrm>
              <a:off x="770113" y="1692789"/>
              <a:ext cx="3633375" cy="2422250"/>
            </a:xfrm>
            <a:prstGeom prst="rect">
              <a:avLst/>
            </a:prstGeom>
            <a:noFill/>
            <a:ln cap="flat" cmpd="sng" w="9525">
              <a:solidFill>
                <a:srgbClr val="434343"/>
              </a:solidFill>
              <a:prstDash val="solid"/>
              <a:round/>
              <a:headEnd len="sm" w="sm" type="none"/>
              <a:tailEnd len="sm" w="sm" type="none"/>
            </a:ln>
          </p:spPr>
        </p:pic>
      </p:grpSp>
      <p:sp>
        <p:nvSpPr>
          <p:cNvPr id="461" name="Google Shape;461;p46"/>
          <p:cNvSpPr txBox="1"/>
          <p:nvPr>
            <p:ph type="ctrTitle"/>
          </p:nvPr>
        </p:nvSpPr>
        <p:spPr>
          <a:xfrm>
            <a:off x="3462200" y="457300"/>
            <a:ext cx="49131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990"/>
              <a:buFont typeface="Arial"/>
              <a:buNone/>
            </a:pPr>
            <a:r>
              <a:rPr lang="en" sz="1820">
                <a:solidFill>
                  <a:srgbClr val="434343"/>
                </a:solidFill>
              </a:rPr>
              <a:t>Question 01: Frame of reference</a:t>
            </a:r>
            <a:endParaRPr sz="16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7"/>
          <p:cNvSpPr txBox="1"/>
          <p:nvPr>
            <p:ph type="ctrTitle"/>
          </p:nvPr>
        </p:nvSpPr>
        <p:spPr>
          <a:xfrm>
            <a:off x="461125" y="691325"/>
            <a:ext cx="2312400" cy="55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540"/>
              <a:t>Question 02</a:t>
            </a:r>
            <a:endParaRPr sz="2540"/>
          </a:p>
        </p:txBody>
      </p:sp>
      <p:sp>
        <p:nvSpPr>
          <p:cNvPr id="467" name="Google Shape;467;p47"/>
          <p:cNvSpPr txBox="1"/>
          <p:nvPr>
            <p:ph idx="1" type="subTitle"/>
          </p:nvPr>
        </p:nvSpPr>
        <p:spPr>
          <a:xfrm>
            <a:off x="461125" y="1114325"/>
            <a:ext cx="2379900" cy="23976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1100"/>
              <a:buFont typeface="Arial"/>
              <a:buNone/>
            </a:pPr>
            <a:r>
              <a:rPr lang="en" sz="1400">
                <a:latin typeface="Anaheim"/>
                <a:ea typeface="Anaheim"/>
                <a:cs typeface="Anaheim"/>
                <a:sym typeface="Anaheim"/>
              </a:rPr>
              <a:t>How do you characterize the target market segment(s) of Drinkworks? What is its potential target market size?</a:t>
            </a:r>
            <a:endParaRPr sz="1400">
              <a:latin typeface="Anaheim"/>
              <a:ea typeface="Anaheim"/>
              <a:cs typeface="Anaheim"/>
              <a:sym typeface="Anaheim"/>
            </a:endParaRPr>
          </a:p>
          <a:p>
            <a:pPr indent="0" lvl="0" marL="0" rtl="0" algn="l">
              <a:lnSpc>
                <a:spcPct val="115000"/>
              </a:lnSpc>
              <a:spcBef>
                <a:spcPts val="1200"/>
              </a:spcBef>
              <a:spcAft>
                <a:spcPts val="0"/>
              </a:spcAft>
              <a:buClr>
                <a:schemeClr val="dk1"/>
              </a:buClr>
              <a:buSzPts val="1100"/>
              <a:buFont typeface="Arial"/>
              <a:buNone/>
            </a:pPr>
            <a:r>
              <a:t/>
            </a:r>
            <a:endParaRPr sz="1400">
              <a:latin typeface="Anaheim"/>
              <a:ea typeface="Anaheim"/>
              <a:cs typeface="Anaheim"/>
              <a:sym typeface="Anaheim"/>
            </a:endParaRPr>
          </a:p>
          <a:p>
            <a:pPr indent="0" lvl="0" marL="0" rtl="0" algn="l">
              <a:lnSpc>
                <a:spcPct val="90000"/>
              </a:lnSpc>
              <a:spcBef>
                <a:spcPts val="1200"/>
              </a:spcBef>
              <a:spcAft>
                <a:spcPts val="0"/>
              </a:spcAft>
              <a:buNone/>
            </a:pPr>
            <a:r>
              <a:t/>
            </a:r>
            <a:endParaRPr sz="1400">
              <a:latin typeface="Anaheim"/>
              <a:ea typeface="Anaheim"/>
              <a:cs typeface="Anaheim"/>
              <a:sym typeface="Anaheim"/>
            </a:endParaRPr>
          </a:p>
        </p:txBody>
      </p:sp>
      <p:sp>
        <p:nvSpPr>
          <p:cNvPr id="468" name="Google Shape;468;p47"/>
          <p:cNvSpPr/>
          <p:nvPr/>
        </p:nvSpPr>
        <p:spPr>
          <a:xfrm>
            <a:off x="13094340" y="3157789"/>
            <a:ext cx="2554" cy="4951"/>
          </a:xfrm>
          <a:custGeom>
            <a:rect b="b" l="l" r="r" t="t"/>
            <a:pathLst>
              <a:path extrusionOk="0" h="126" w="65">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7"/>
          <p:cNvSpPr/>
          <p:nvPr/>
        </p:nvSpPr>
        <p:spPr>
          <a:xfrm>
            <a:off x="13094340" y="2549455"/>
            <a:ext cx="2554" cy="5973"/>
          </a:xfrm>
          <a:custGeom>
            <a:rect b="b" l="l" r="r" t="t"/>
            <a:pathLst>
              <a:path extrusionOk="0" h="152" w="65">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7"/>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71" name="Google Shape;471;p47"/>
          <p:cNvSpPr txBox="1"/>
          <p:nvPr>
            <p:ph idx="1" type="subTitle"/>
          </p:nvPr>
        </p:nvSpPr>
        <p:spPr>
          <a:xfrm flipH="1">
            <a:off x="3658725" y="476825"/>
            <a:ext cx="4743900" cy="4239000"/>
          </a:xfrm>
          <a:prstGeom prst="rect">
            <a:avLst/>
          </a:prstGeom>
        </p:spPr>
        <p:txBody>
          <a:bodyPr anchorCtr="0" anchor="t" bIns="0" lIns="91425" spcFirstLastPara="1" rIns="91425" wrap="square" tIns="234000">
            <a:noAutofit/>
          </a:bodyPr>
          <a:lstStyle/>
          <a:p>
            <a:pPr indent="-317500" lvl="0" marL="457200" rtl="0" algn="l">
              <a:lnSpc>
                <a:spcPct val="90000"/>
              </a:lnSpc>
              <a:spcBef>
                <a:spcPts val="0"/>
              </a:spcBef>
              <a:spcAft>
                <a:spcPts val="0"/>
              </a:spcAft>
              <a:buClr>
                <a:srgbClr val="434343"/>
              </a:buClr>
              <a:buSzPts val="1400"/>
              <a:buFont typeface="Anaheim"/>
              <a:buChar char="●"/>
            </a:pPr>
            <a:r>
              <a:rPr lang="en" sz="1400">
                <a:solidFill>
                  <a:srgbClr val="434343"/>
                </a:solidFill>
                <a:latin typeface="Anaheim"/>
                <a:ea typeface="Anaheim"/>
                <a:cs typeface="Anaheim"/>
                <a:sym typeface="Anaheim"/>
              </a:rPr>
              <a:t>Drinkworks home bar intends to offer a simple way of producing a large variety of drinks and therefore it is a product that should target people who consume alcoholic beverages with some regularity and probably have a habit of hosting othe</a:t>
            </a:r>
            <a:r>
              <a:rPr lang="en" sz="1400">
                <a:solidFill>
                  <a:srgbClr val="434343"/>
                </a:solidFill>
                <a:latin typeface="Anaheim"/>
                <a:ea typeface="Anaheim"/>
                <a:cs typeface="Anaheim"/>
                <a:sym typeface="Anaheim"/>
              </a:rPr>
              <a:t>rs.</a:t>
            </a:r>
            <a:endParaRPr sz="1400">
              <a:solidFill>
                <a:srgbClr val="434343"/>
              </a:solidFill>
              <a:latin typeface="Anaheim"/>
              <a:ea typeface="Anaheim"/>
              <a:cs typeface="Anaheim"/>
              <a:sym typeface="Anaheim"/>
            </a:endParaRPr>
          </a:p>
          <a:p>
            <a:pPr indent="0" lvl="0" marL="0" rtl="0" algn="l">
              <a:lnSpc>
                <a:spcPct val="90000"/>
              </a:lnSpc>
              <a:spcBef>
                <a:spcPts val="0"/>
              </a:spcBef>
              <a:spcAft>
                <a:spcPts val="0"/>
              </a:spcAft>
              <a:buNone/>
            </a:pPr>
            <a:r>
              <a:t/>
            </a:r>
            <a:endParaRPr sz="1400">
              <a:solidFill>
                <a:srgbClr val="434343"/>
              </a:solidFill>
              <a:latin typeface="Anaheim"/>
              <a:ea typeface="Anaheim"/>
              <a:cs typeface="Anaheim"/>
              <a:sym typeface="Anaheim"/>
            </a:endParaRPr>
          </a:p>
          <a:p>
            <a:pPr indent="-317500" lvl="0" marL="457200" rtl="0" algn="l">
              <a:lnSpc>
                <a:spcPct val="90000"/>
              </a:lnSpc>
              <a:spcBef>
                <a:spcPts val="0"/>
              </a:spcBef>
              <a:spcAft>
                <a:spcPts val="0"/>
              </a:spcAft>
              <a:buClr>
                <a:srgbClr val="434343"/>
              </a:buClr>
              <a:buSzPts val="1400"/>
              <a:buFont typeface="Anaheim"/>
              <a:buChar char="●"/>
            </a:pPr>
            <a:r>
              <a:rPr lang="en" sz="1400">
                <a:solidFill>
                  <a:srgbClr val="434343"/>
                </a:solidFill>
                <a:latin typeface="Anaheim"/>
                <a:ea typeface="Anaheim"/>
                <a:cs typeface="Anaheim"/>
                <a:sym typeface="Anaheim"/>
              </a:rPr>
              <a:t>Drinkworks market </a:t>
            </a:r>
            <a:r>
              <a:rPr lang="en" sz="1400">
                <a:solidFill>
                  <a:srgbClr val="434343"/>
                </a:solidFill>
                <a:latin typeface="Anaheim"/>
                <a:ea typeface="Anaheim"/>
                <a:cs typeface="Anaheim"/>
                <a:sym typeface="Anaheim"/>
              </a:rPr>
              <a:t>research led them to identify the target market for their</a:t>
            </a:r>
            <a:r>
              <a:rPr lang="en" sz="1400">
                <a:solidFill>
                  <a:srgbClr val="434343"/>
                </a:solidFill>
                <a:latin typeface="Anaheim"/>
                <a:ea typeface="Anaheim"/>
                <a:cs typeface="Anaheim"/>
                <a:sym typeface="Anaheim"/>
              </a:rPr>
              <a:t> product and divide it into 6 well-defined groups of potential target customer profiles, based on:</a:t>
            </a:r>
            <a:endParaRPr sz="1400">
              <a:solidFill>
                <a:srgbClr val="434343"/>
              </a:solidFill>
              <a:latin typeface="Anaheim"/>
              <a:ea typeface="Anaheim"/>
              <a:cs typeface="Anaheim"/>
              <a:sym typeface="Anaheim"/>
            </a:endParaRPr>
          </a:p>
          <a:p>
            <a:pPr indent="-317500" lvl="1" marL="914400" rtl="0" algn="l">
              <a:lnSpc>
                <a:spcPct val="90000"/>
              </a:lnSpc>
              <a:spcBef>
                <a:spcPts val="0"/>
              </a:spcBef>
              <a:spcAft>
                <a:spcPts val="0"/>
              </a:spcAft>
              <a:buClr>
                <a:srgbClr val="434343"/>
              </a:buClr>
              <a:buSzPts val="1400"/>
              <a:buFont typeface="Anaheim"/>
              <a:buChar char="○"/>
            </a:pPr>
            <a:r>
              <a:rPr lang="en" sz="1400">
                <a:solidFill>
                  <a:srgbClr val="434343"/>
                </a:solidFill>
                <a:latin typeface="Anaheim"/>
                <a:ea typeface="Anaheim"/>
                <a:cs typeface="Anaheim"/>
                <a:sym typeface="Anaheim"/>
              </a:rPr>
              <a:t>Alcohol consumption;</a:t>
            </a:r>
            <a:endParaRPr sz="1400">
              <a:solidFill>
                <a:srgbClr val="434343"/>
              </a:solidFill>
              <a:latin typeface="Anaheim"/>
              <a:ea typeface="Anaheim"/>
              <a:cs typeface="Anaheim"/>
              <a:sym typeface="Anaheim"/>
            </a:endParaRPr>
          </a:p>
          <a:p>
            <a:pPr indent="-317500" lvl="1" marL="914400" rtl="0" algn="l">
              <a:lnSpc>
                <a:spcPct val="90000"/>
              </a:lnSpc>
              <a:spcBef>
                <a:spcPts val="0"/>
              </a:spcBef>
              <a:spcAft>
                <a:spcPts val="0"/>
              </a:spcAft>
              <a:buClr>
                <a:srgbClr val="434343"/>
              </a:buClr>
              <a:buSzPts val="1400"/>
              <a:buFont typeface="Anaheim"/>
              <a:buChar char="○"/>
            </a:pPr>
            <a:r>
              <a:rPr lang="en" sz="1400">
                <a:solidFill>
                  <a:srgbClr val="434343"/>
                </a:solidFill>
                <a:latin typeface="Anaheim"/>
                <a:ea typeface="Anaheim"/>
                <a:cs typeface="Anaheim"/>
                <a:sym typeface="Anaheim"/>
              </a:rPr>
              <a:t>Hosting frequency;</a:t>
            </a:r>
            <a:endParaRPr sz="1400">
              <a:solidFill>
                <a:srgbClr val="434343"/>
              </a:solidFill>
              <a:latin typeface="Anaheim"/>
              <a:ea typeface="Anaheim"/>
              <a:cs typeface="Anaheim"/>
              <a:sym typeface="Anaheim"/>
            </a:endParaRPr>
          </a:p>
          <a:p>
            <a:pPr indent="-317500" lvl="1" marL="914400" rtl="0" algn="l">
              <a:lnSpc>
                <a:spcPct val="90000"/>
              </a:lnSpc>
              <a:spcBef>
                <a:spcPts val="0"/>
              </a:spcBef>
              <a:spcAft>
                <a:spcPts val="0"/>
              </a:spcAft>
              <a:buClr>
                <a:srgbClr val="434343"/>
              </a:buClr>
              <a:buSzPts val="1400"/>
              <a:buFont typeface="Anaheim"/>
              <a:buChar char="○"/>
            </a:pPr>
            <a:r>
              <a:rPr lang="en" sz="1400">
                <a:solidFill>
                  <a:srgbClr val="434343"/>
                </a:solidFill>
                <a:latin typeface="Anaheim"/>
                <a:ea typeface="Anaheim"/>
                <a:cs typeface="Anaheim"/>
                <a:sym typeface="Anaheim"/>
              </a:rPr>
              <a:t>Age;</a:t>
            </a:r>
            <a:endParaRPr sz="1400">
              <a:solidFill>
                <a:srgbClr val="434343"/>
              </a:solidFill>
              <a:latin typeface="Anaheim"/>
              <a:ea typeface="Anaheim"/>
              <a:cs typeface="Anaheim"/>
              <a:sym typeface="Anaheim"/>
            </a:endParaRPr>
          </a:p>
          <a:p>
            <a:pPr indent="-317500" lvl="1" marL="914400" rtl="0" algn="l">
              <a:lnSpc>
                <a:spcPct val="90000"/>
              </a:lnSpc>
              <a:spcBef>
                <a:spcPts val="0"/>
              </a:spcBef>
              <a:spcAft>
                <a:spcPts val="0"/>
              </a:spcAft>
              <a:buClr>
                <a:srgbClr val="434343"/>
              </a:buClr>
              <a:buSzPts val="1400"/>
              <a:buFont typeface="Anaheim"/>
              <a:buChar char="○"/>
            </a:pPr>
            <a:r>
              <a:rPr lang="en" sz="1400">
                <a:solidFill>
                  <a:srgbClr val="434343"/>
                </a:solidFill>
                <a:latin typeface="Anaheim"/>
                <a:ea typeface="Anaheim"/>
                <a:cs typeface="Anaheim"/>
                <a:sym typeface="Anaheim"/>
              </a:rPr>
              <a:t>Keurig device ownership;</a:t>
            </a:r>
            <a:endParaRPr sz="1400">
              <a:solidFill>
                <a:srgbClr val="434343"/>
              </a:solidFill>
              <a:latin typeface="Anaheim"/>
              <a:ea typeface="Anaheim"/>
              <a:cs typeface="Anaheim"/>
              <a:sym typeface="Anahei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475" name="Shape 475"/>
        <p:cNvGrpSpPr/>
        <p:nvPr/>
      </p:nvGrpSpPr>
      <p:grpSpPr>
        <a:xfrm>
          <a:off x="0" y="0"/>
          <a:ext cx="0" cy="0"/>
          <a:chOff x="0" y="0"/>
          <a:chExt cx="0" cy="0"/>
        </a:xfrm>
      </p:grpSpPr>
      <p:sp>
        <p:nvSpPr>
          <p:cNvPr id="476" name="Google Shape;476;p48"/>
          <p:cNvSpPr txBox="1"/>
          <p:nvPr>
            <p:ph type="ctrTitle"/>
          </p:nvPr>
        </p:nvSpPr>
        <p:spPr>
          <a:xfrm>
            <a:off x="4365875" y="457300"/>
            <a:ext cx="40095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Question 02: Target market segments</a:t>
            </a:r>
            <a:endParaRPr/>
          </a:p>
        </p:txBody>
      </p:sp>
      <p:sp>
        <p:nvSpPr>
          <p:cNvPr id="477" name="Google Shape;477;p48"/>
          <p:cNvSpPr txBox="1"/>
          <p:nvPr>
            <p:ph idx="2" type="title"/>
          </p:nvPr>
        </p:nvSpPr>
        <p:spPr>
          <a:xfrm>
            <a:off x="860513" y="3298300"/>
            <a:ext cx="2086500" cy="401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accent3"/>
                </a:solidFill>
              </a:rPr>
              <a:t>Weekly Younger Drinkers and Hosts</a:t>
            </a:r>
            <a:endParaRPr>
              <a:solidFill>
                <a:schemeClr val="accent3"/>
              </a:solidFill>
            </a:endParaRPr>
          </a:p>
        </p:txBody>
      </p:sp>
      <p:sp>
        <p:nvSpPr>
          <p:cNvPr id="478" name="Google Shape;478;p48"/>
          <p:cNvSpPr txBox="1"/>
          <p:nvPr>
            <p:ph idx="1" type="subTitle"/>
          </p:nvPr>
        </p:nvSpPr>
        <p:spPr>
          <a:xfrm>
            <a:off x="781913" y="3654325"/>
            <a:ext cx="2210700" cy="1472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accent3"/>
                </a:solidFill>
              </a:rPr>
              <a:t>Young customers want to be able to mix products easily and cheaply, either hosting or drinking alone. Drinkworks offers a variety of beverages, being more affordable and more convenient amongst competition.</a:t>
            </a:r>
            <a:endParaRPr>
              <a:solidFill>
                <a:schemeClr val="accent3"/>
              </a:solidFill>
            </a:endParaRPr>
          </a:p>
        </p:txBody>
      </p:sp>
      <p:sp>
        <p:nvSpPr>
          <p:cNvPr id="479" name="Google Shape;479;p48"/>
          <p:cNvSpPr txBox="1"/>
          <p:nvPr>
            <p:ph idx="3" type="title"/>
          </p:nvPr>
        </p:nvSpPr>
        <p:spPr>
          <a:xfrm>
            <a:off x="6336038" y="3298296"/>
            <a:ext cx="1841400" cy="401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solidFill>
                  <a:schemeClr val="accent3"/>
                </a:solidFill>
              </a:rPr>
              <a:t>Monthly drinkers and hosts</a:t>
            </a:r>
            <a:endParaRPr>
              <a:solidFill>
                <a:schemeClr val="accent3"/>
              </a:solidFill>
            </a:endParaRPr>
          </a:p>
        </p:txBody>
      </p:sp>
      <p:sp>
        <p:nvSpPr>
          <p:cNvPr id="480" name="Google Shape;480;p48"/>
          <p:cNvSpPr txBox="1"/>
          <p:nvPr>
            <p:ph idx="4" type="subTitle"/>
          </p:nvPr>
        </p:nvSpPr>
        <p:spPr>
          <a:xfrm>
            <a:off x="6151388" y="3654325"/>
            <a:ext cx="2210700" cy="1472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accent3"/>
                </a:solidFill>
              </a:rPr>
              <a:t>These customers want to offer high-quality drinks to their guests when they are hosting. Drinkworks offers that high-quality service pretended combined with affordability, variety and convenience.</a:t>
            </a:r>
            <a:endParaRPr>
              <a:solidFill>
                <a:schemeClr val="accent3"/>
              </a:solidFill>
            </a:endParaRPr>
          </a:p>
        </p:txBody>
      </p:sp>
      <p:sp>
        <p:nvSpPr>
          <p:cNvPr id="481" name="Google Shape;481;p48"/>
          <p:cNvSpPr txBox="1"/>
          <p:nvPr>
            <p:ph idx="7" type="title"/>
          </p:nvPr>
        </p:nvSpPr>
        <p:spPr>
          <a:xfrm>
            <a:off x="3527513" y="3298300"/>
            <a:ext cx="2086500" cy="401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solidFill>
                  <a:schemeClr val="accent3"/>
                </a:solidFill>
              </a:rPr>
              <a:t>Weekly older drinkers and hosts</a:t>
            </a:r>
            <a:endParaRPr>
              <a:solidFill>
                <a:schemeClr val="accent3"/>
              </a:solidFill>
            </a:endParaRPr>
          </a:p>
        </p:txBody>
      </p:sp>
      <p:sp>
        <p:nvSpPr>
          <p:cNvPr id="482" name="Google Shape;482;p48"/>
          <p:cNvSpPr txBox="1"/>
          <p:nvPr>
            <p:ph idx="8" type="subTitle"/>
          </p:nvPr>
        </p:nvSpPr>
        <p:spPr>
          <a:xfrm>
            <a:off x="3465763" y="3654325"/>
            <a:ext cx="2210700" cy="1472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accent3"/>
                </a:solidFill>
              </a:rPr>
              <a:t>Older customers also want to mix different products and being prepared to offer different drinks depending on people’s preferences (convenience).</a:t>
            </a:r>
            <a:endParaRPr>
              <a:solidFill>
                <a:schemeClr val="accent3"/>
              </a:solidFill>
            </a:endParaRPr>
          </a:p>
        </p:txBody>
      </p:sp>
      <p:grpSp>
        <p:nvGrpSpPr>
          <p:cNvPr id="483" name="Google Shape;483;p48"/>
          <p:cNvGrpSpPr/>
          <p:nvPr/>
        </p:nvGrpSpPr>
        <p:grpSpPr>
          <a:xfrm>
            <a:off x="6958081" y="2784722"/>
            <a:ext cx="634273" cy="630607"/>
            <a:chOff x="6937601" y="1394136"/>
            <a:chExt cx="634273" cy="630607"/>
          </a:xfrm>
        </p:grpSpPr>
        <p:sp>
          <p:nvSpPr>
            <p:cNvPr id="484" name="Google Shape;484;p48"/>
            <p:cNvSpPr/>
            <p:nvPr/>
          </p:nvSpPr>
          <p:spPr>
            <a:xfrm>
              <a:off x="6982074" y="1434944"/>
              <a:ext cx="589800" cy="5898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8"/>
            <p:cNvSpPr/>
            <p:nvPr/>
          </p:nvSpPr>
          <p:spPr>
            <a:xfrm>
              <a:off x="6937601" y="1394136"/>
              <a:ext cx="589800" cy="5898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48"/>
          <p:cNvGrpSpPr/>
          <p:nvPr/>
        </p:nvGrpSpPr>
        <p:grpSpPr>
          <a:xfrm>
            <a:off x="4272458" y="2784722"/>
            <a:ext cx="634273" cy="630607"/>
            <a:chOff x="6937601" y="1394136"/>
            <a:chExt cx="634273" cy="630607"/>
          </a:xfrm>
        </p:grpSpPr>
        <p:sp>
          <p:nvSpPr>
            <p:cNvPr id="487" name="Google Shape;487;p48"/>
            <p:cNvSpPr/>
            <p:nvPr/>
          </p:nvSpPr>
          <p:spPr>
            <a:xfrm>
              <a:off x="6982074" y="1434944"/>
              <a:ext cx="589800" cy="5898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8"/>
            <p:cNvSpPr/>
            <p:nvPr/>
          </p:nvSpPr>
          <p:spPr>
            <a:xfrm>
              <a:off x="6937601" y="1394136"/>
              <a:ext cx="589800" cy="5898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48"/>
          <p:cNvGrpSpPr/>
          <p:nvPr/>
        </p:nvGrpSpPr>
        <p:grpSpPr>
          <a:xfrm>
            <a:off x="1588618" y="2784722"/>
            <a:ext cx="634273" cy="630607"/>
            <a:chOff x="6937601" y="1394136"/>
            <a:chExt cx="634273" cy="630607"/>
          </a:xfrm>
        </p:grpSpPr>
        <p:sp>
          <p:nvSpPr>
            <p:cNvPr id="490" name="Google Shape;490;p48"/>
            <p:cNvSpPr/>
            <p:nvPr/>
          </p:nvSpPr>
          <p:spPr>
            <a:xfrm>
              <a:off x="6982074" y="1434944"/>
              <a:ext cx="589800" cy="5898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8"/>
            <p:cNvSpPr/>
            <p:nvPr/>
          </p:nvSpPr>
          <p:spPr>
            <a:xfrm>
              <a:off x="6937601" y="1394136"/>
              <a:ext cx="589800" cy="5898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2" name="Google Shape;492;p48"/>
          <p:cNvSpPr txBox="1"/>
          <p:nvPr/>
        </p:nvSpPr>
        <p:spPr>
          <a:xfrm>
            <a:off x="809000" y="1499565"/>
            <a:ext cx="2051700" cy="697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b="1" lang="en" sz="1100">
                <a:solidFill>
                  <a:srgbClr val="434343"/>
                </a:solidFill>
                <a:latin typeface="Anaheim"/>
                <a:ea typeface="Anaheim"/>
                <a:cs typeface="Anaheim"/>
                <a:sym typeface="Anaheim"/>
              </a:rPr>
              <a:t>Age</a:t>
            </a:r>
            <a:r>
              <a:rPr lang="en" sz="1100">
                <a:solidFill>
                  <a:srgbClr val="434343"/>
                </a:solidFill>
                <a:latin typeface="Anaheim"/>
                <a:ea typeface="Anaheim"/>
                <a:cs typeface="Anaheim"/>
                <a:sym typeface="Anaheim"/>
              </a:rPr>
              <a:t>; </a:t>
            </a:r>
            <a:r>
              <a:rPr b="1" lang="en" sz="1100">
                <a:solidFill>
                  <a:srgbClr val="434343"/>
                </a:solidFill>
                <a:latin typeface="Anaheim"/>
                <a:ea typeface="Anaheim"/>
                <a:cs typeface="Anaheim"/>
                <a:sym typeface="Anaheim"/>
              </a:rPr>
              <a:t>Gender</a:t>
            </a:r>
            <a:r>
              <a:rPr lang="en" sz="1100">
                <a:solidFill>
                  <a:srgbClr val="434343"/>
                </a:solidFill>
                <a:latin typeface="Anaheim"/>
                <a:ea typeface="Anaheim"/>
                <a:cs typeface="Anaheim"/>
                <a:sym typeface="Anaheim"/>
              </a:rPr>
              <a:t>; </a:t>
            </a:r>
            <a:r>
              <a:rPr b="1" lang="en" sz="1100">
                <a:solidFill>
                  <a:srgbClr val="434343"/>
                </a:solidFill>
                <a:latin typeface="Anaheim"/>
                <a:ea typeface="Anaheim"/>
                <a:cs typeface="Anaheim"/>
                <a:sym typeface="Anaheim"/>
              </a:rPr>
              <a:t>Income</a:t>
            </a:r>
            <a:endParaRPr b="1" sz="1100">
              <a:solidFill>
                <a:srgbClr val="434343"/>
              </a:solidFill>
              <a:latin typeface="Anaheim"/>
              <a:ea typeface="Anaheim"/>
              <a:cs typeface="Anaheim"/>
              <a:sym typeface="Anaheim"/>
            </a:endParaRPr>
          </a:p>
        </p:txBody>
      </p:sp>
      <p:sp>
        <p:nvSpPr>
          <p:cNvPr id="493" name="Google Shape;493;p48"/>
          <p:cNvSpPr txBox="1"/>
          <p:nvPr/>
        </p:nvSpPr>
        <p:spPr>
          <a:xfrm>
            <a:off x="5587000" y="1499575"/>
            <a:ext cx="3086700" cy="6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100">
                <a:solidFill>
                  <a:srgbClr val="434343"/>
                </a:solidFill>
                <a:latin typeface="Anaheim"/>
                <a:ea typeface="Anaheim"/>
                <a:cs typeface="Anaheim"/>
                <a:sym typeface="Anaheim"/>
              </a:rPr>
              <a:t>Lifestyle:</a:t>
            </a:r>
            <a:r>
              <a:rPr lang="en" sz="1100">
                <a:solidFill>
                  <a:srgbClr val="434343"/>
                </a:solidFill>
                <a:latin typeface="Anaheim"/>
                <a:ea typeface="Anaheim"/>
                <a:cs typeface="Anaheim"/>
                <a:sym typeface="Anaheim"/>
              </a:rPr>
              <a:t> living alone or together;		</a:t>
            </a:r>
            <a:r>
              <a:rPr b="1" lang="en" sz="1100">
                <a:solidFill>
                  <a:srgbClr val="434343"/>
                </a:solidFill>
                <a:latin typeface="Anaheim"/>
                <a:ea typeface="Anaheim"/>
                <a:cs typeface="Anaheim"/>
                <a:sym typeface="Anaheim"/>
              </a:rPr>
              <a:t>Interests:</a:t>
            </a:r>
            <a:r>
              <a:rPr lang="en" sz="1100">
                <a:solidFill>
                  <a:srgbClr val="434343"/>
                </a:solidFill>
                <a:latin typeface="Anaheim"/>
                <a:ea typeface="Anaheim"/>
                <a:cs typeface="Anaheim"/>
                <a:sym typeface="Anaheim"/>
              </a:rPr>
              <a:t> hosting, alcoholic/non-alcoholic/spirit drinkers, drinking in general</a:t>
            </a:r>
            <a:endParaRPr sz="1100">
              <a:solidFill>
                <a:srgbClr val="434343"/>
              </a:solidFill>
              <a:latin typeface="Anaheim"/>
              <a:ea typeface="Anaheim"/>
              <a:cs typeface="Anaheim"/>
              <a:sym typeface="Anaheim"/>
            </a:endParaRPr>
          </a:p>
        </p:txBody>
      </p:sp>
      <p:sp>
        <p:nvSpPr>
          <p:cNvPr id="494" name="Google Shape;494;p48"/>
          <p:cNvSpPr txBox="1"/>
          <p:nvPr/>
        </p:nvSpPr>
        <p:spPr>
          <a:xfrm>
            <a:off x="1282513" y="1172878"/>
            <a:ext cx="1578300" cy="325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rgbClr val="434343"/>
                </a:solidFill>
                <a:latin typeface="Staatliches"/>
                <a:ea typeface="Staatliches"/>
                <a:cs typeface="Staatliches"/>
                <a:sym typeface="Staatliches"/>
              </a:rPr>
              <a:t>Demographic</a:t>
            </a:r>
            <a:endParaRPr>
              <a:solidFill>
                <a:srgbClr val="434343"/>
              </a:solidFill>
              <a:latin typeface="Staatliches"/>
              <a:ea typeface="Staatliches"/>
              <a:cs typeface="Staatliches"/>
              <a:sym typeface="Staatliches"/>
            </a:endParaRPr>
          </a:p>
        </p:txBody>
      </p:sp>
      <p:sp>
        <p:nvSpPr>
          <p:cNvPr id="495" name="Google Shape;495;p48"/>
          <p:cNvSpPr txBox="1"/>
          <p:nvPr/>
        </p:nvSpPr>
        <p:spPr>
          <a:xfrm>
            <a:off x="5587000" y="1172878"/>
            <a:ext cx="15783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434343"/>
                </a:solidFill>
                <a:latin typeface="Staatliches"/>
                <a:ea typeface="Staatliches"/>
                <a:cs typeface="Staatliches"/>
                <a:sym typeface="Staatliches"/>
              </a:rPr>
              <a:t>psychographic</a:t>
            </a:r>
            <a:endParaRPr>
              <a:solidFill>
                <a:srgbClr val="434343"/>
              </a:solidFill>
              <a:latin typeface="Staatliches"/>
              <a:ea typeface="Staatliches"/>
              <a:cs typeface="Staatliches"/>
              <a:sym typeface="Staatliches"/>
            </a:endParaRPr>
          </a:p>
        </p:txBody>
      </p:sp>
      <p:sp>
        <p:nvSpPr>
          <p:cNvPr id="496" name="Google Shape;496;p48"/>
          <p:cNvSpPr/>
          <p:nvPr/>
        </p:nvSpPr>
        <p:spPr>
          <a:xfrm>
            <a:off x="3164873" y="1355980"/>
            <a:ext cx="881700" cy="8277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8"/>
          <p:cNvSpPr/>
          <p:nvPr/>
        </p:nvSpPr>
        <p:spPr>
          <a:xfrm>
            <a:off x="3223640" y="1298405"/>
            <a:ext cx="881700" cy="8277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8"/>
          <p:cNvSpPr/>
          <p:nvPr/>
        </p:nvSpPr>
        <p:spPr>
          <a:xfrm>
            <a:off x="4424198" y="1351842"/>
            <a:ext cx="881700" cy="8277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8"/>
          <p:cNvSpPr/>
          <p:nvPr/>
        </p:nvSpPr>
        <p:spPr>
          <a:xfrm>
            <a:off x="4482965" y="1294267"/>
            <a:ext cx="881700" cy="8277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0" name="Google Shape;500;p48"/>
          <p:cNvCxnSpPr>
            <a:stCxn id="497" idx="3"/>
            <a:endCxn id="499" idx="1"/>
          </p:cNvCxnSpPr>
          <p:nvPr/>
        </p:nvCxnSpPr>
        <p:spPr>
          <a:xfrm flipH="1" rot="10800000">
            <a:off x="4105340" y="1708055"/>
            <a:ext cx="377700" cy="4200"/>
          </a:xfrm>
          <a:prstGeom prst="straightConnector1">
            <a:avLst/>
          </a:prstGeom>
          <a:noFill/>
          <a:ln cap="flat" cmpd="sng" w="9525">
            <a:solidFill>
              <a:srgbClr val="434343"/>
            </a:solidFill>
            <a:prstDash val="solid"/>
            <a:round/>
            <a:headEnd len="med" w="med" type="none"/>
            <a:tailEnd len="med" w="med" type="none"/>
          </a:ln>
        </p:spPr>
      </p:cxnSp>
      <p:cxnSp>
        <p:nvCxnSpPr>
          <p:cNvPr id="501" name="Google Shape;501;p48"/>
          <p:cNvCxnSpPr/>
          <p:nvPr/>
        </p:nvCxnSpPr>
        <p:spPr>
          <a:xfrm>
            <a:off x="456525" y="2455075"/>
            <a:ext cx="8217300" cy="0"/>
          </a:xfrm>
          <a:prstGeom prst="straightConnector1">
            <a:avLst/>
          </a:prstGeom>
          <a:noFill/>
          <a:ln cap="flat" cmpd="sng" w="9525">
            <a:solidFill>
              <a:srgbClr val="000000"/>
            </a:solidFill>
            <a:prstDash val="solid"/>
            <a:round/>
            <a:headEnd len="med" w="med" type="none"/>
            <a:tailEnd len="med" w="med" type="none"/>
          </a:ln>
        </p:spPr>
      </p:cxnSp>
      <p:pic>
        <p:nvPicPr>
          <p:cNvPr id="502" name="Google Shape;502;p48"/>
          <p:cNvPicPr preferRelativeResize="0"/>
          <p:nvPr/>
        </p:nvPicPr>
        <p:blipFill>
          <a:blip r:embed="rId3">
            <a:alphaModFix/>
          </a:blip>
          <a:stretch>
            <a:fillRect/>
          </a:stretch>
        </p:blipFill>
        <p:spPr>
          <a:xfrm>
            <a:off x="1699275" y="2893538"/>
            <a:ext cx="412975" cy="412975"/>
          </a:xfrm>
          <a:prstGeom prst="rect">
            <a:avLst/>
          </a:prstGeom>
          <a:noFill/>
          <a:ln>
            <a:noFill/>
          </a:ln>
        </p:spPr>
      </p:pic>
      <p:pic>
        <p:nvPicPr>
          <p:cNvPr id="503" name="Google Shape;503;p48"/>
          <p:cNvPicPr preferRelativeResize="0"/>
          <p:nvPr/>
        </p:nvPicPr>
        <p:blipFill>
          <a:blip r:embed="rId4">
            <a:alphaModFix/>
          </a:blip>
          <a:stretch>
            <a:fillRect/>
          </a:stretch>
        </p:blipFill>
        <p:spPr>
          <a:xfrm>
            <a:off x="4383988" y="2893537"/>
            <a:ext cx="413000" cy="413000"/>
          </a:xfrm>
          <a:prstGeom prst="rect">
            <a:avLst/>
          </a:prstGeom>
          <a:noFill/>
          <a:ln>
            <a:noFill/>
          </a:ln>
        </p:spPr>
      </p:pic>
      <p:pic>
        <p:nvPicPr>
          <p:cNvPr id="504" name="Google Shape;504;p48"/>
          <p:cNvPicPr preferRelativeResize="0"/>
          <p:nvPr/>
        </p:nvPicPr>
        <p:blipFill>
          <a:blip r:embed="rId5">
            <a:alphaModFix/>
          </a:blip>
          <a:stretch>
            <a:fillRect/>
          </a:stretch>
        </p:blipFill>
        <p:spPr>
          <a:xfrm>
            <a:off x="7066925" y="2893538"/>
            <a:ext cx="413000" cy="413000"/>
          </a:xfrm>
          <a:prstGeom prst="rect">
            <a:avLst/>
          </a:prstGeom>
          <a:noFill/>
          <a:ln>
            <a:noFill/>
          </a:ln>
        </p:spPr>
      </p:pic>
      <p:pic>
        <p:nvPicPr>
          <p:cNvPr id="505" name="Google Shape;505;p48"/>
          <p:cNvPicPr preferRelativeResize="0"/>
          <p:nvPr/>
        </p:nvPicPr>
        <p:blipFill>
          <a:blip r:embed="rId6">
            <a:alphaModFix/>
          </a:blip>
          <a:stretch>
            <a:fillRect/>
          </a:stretch>
        </p:blipFill>
        <p:spPr>
          <a:xfrm>
            <a:off x="4705350" y="1490288"/>
            <a:ext cx="413000" cy="413000"/>
          </a:xfrm>
          <a:prstGeom prst="rect">
            <a:avLst/>
          </a:prstGeom>
          <a:noFill/>
          <a:ln>
            <a:noFill/>
          </a:ln>
        </p:spPr>
      </p:pic>
      <p:pic>
        <p:nvPicPr>
          <p:cNvPr id="506" name="Google Shape;506;p48"/>
          <p:cNvPicPr preferRelativeResize="0"/>
          <p:nvPr/>
        </p:nvPicPr>
        <p:blipFill>
          <a:blip r:embed="rId7">
            <a:alphaModFix/>
          </a:blip>
          <a:stretch>
            <a:fillRect/>
          </a:stretch>
        </p:blipFill>
        <p:spPr>
          <a:xfrm>
            <a:off x="3431300" y="1469550"/>
            <a:ext cx="481201" cy="481201"/>
          </a:xfrm>
          <a:prstGeom prst="rect">
            <a:avLst/>
          </a:prstGeom>
          <a:noFill/>
          <a:ln>
            <a:noFill/>
          </a:ln>
        </p:spPr>
      </p:pic>
      <p:sp>
        <p:nvSpPr>
          <p:cNvPr id="507" name="Google Shape;507;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9"/>
          <p:cNvSpPr txBox="1"/>
          <p:nvPr>
            <p:ph idx="4" type="title"/>
          </p:nvPr>
        </p:nvSpPr>
        <p:spPr>
          <a:xfrm>
            <a:off x="440925" y="2587225"/>
            <a:ext cx="3914400" cy="69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44</a:t>
            </a:r>
            <a:r>
              <a:rPr lang="en"/>
              <a:t>% </a:t>
            </a:r>
            <a:endParaRPr/>
          </a:p>
        </p:txBody>
      </p:sp>
      <p:sp>
        <p:nvSpPr>
          <p:cNvPr id="513" name="Google Shape;513;p49"/>
          <p:cNvSpPr txBox="1"/>
          <p:nvPr>
            <p:ph idx="4" type="title"/>
          </p:nvPr>
        </p:nvSpPr>
        <p:spPr>
          <a:xfrm>
            <a:off x="440925" y="1850150"/>
            <a:ext cx="3914400" cy="69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59</a:t>
            </a:r>
            <a:r>
              <a:rPr lang="en"/>
              <a:t>% </a:t>
            </a:r>
            <a:endParaRPr/>
          </a:p>
        </p:txBody>
      </p:sp>
      <p:sp>
        <p:nvSpPr>
          <p:cNvPr id="514" name="Google Shape;514;p49"/>
          <p:cNvSpPr txBox="1"/>
          <p:nvPr>
            <p:ph idx="1" type="subTitle"/>
          </p:nvPr>
        </p:nvSpPr>
        <p:spPr>
          <a:xfrm>
            <a:off x="915689" y="1615725"/>
            <a:ext cx="2965200" cy="396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US Citizens in 2017</a:t>
            </a:r>
            <a:endParaRPr/>
          </a:p>
        </p:txBody>
      </p:sp>
      <p:sp>
        <p:nvSpPr>
          <p:cNvPr id="515" name="Google Shape;515;p49"/>
          <p:cNvSpPr txBox="1"/>
          <p:nvPr>
            <p:ph idx="2" type="subTitle"/>
          </p:nvPr>
        </p:nvSpPr>
        <p:spPr>
          <a:xfrm>
            <a:off x="915514" y="2366519"/>
            <a:ext cx="2965200" cy="396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of US households consume alcohol monthly</a:t>
            </a:r>
            <a:endParaRPr/>
          </a:p>
        </p:txBody>
      </p:sp>
      <p:sp>
        <p:nvSpPr>
          <p:cNvPr id="516" name="Google Shape;516;p49"/>
          <p:cNvSpPr txBox="1"/>
          <p:nvPr>
            <p:ph type="title"/>
          </p:nvPr>
        </p:nvSpPr>
        <p:spPr>
          <a:xfrm>
            <a:off x="467026" y="1152350"/>
            <a:ext cx="3862200" cy="69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325 100 000</a:t>
            </a:r>
            <a:endParaRPr/>
          </a:p>
        </p:txBody>
      </p:sp>
      <p:sp>
        <p:nvSpPr>
          <p:cNvPr id="517" name="Google Shape;517;p49"/>
          <p:cNvSpPr txBox="1"/>
          <p:nvPr>
            <p:ph idx="5" type="title"/>
          </p:nvPr>
        </p:nvSpPr>
        <p:spPr>
          <a:xfrm>
            <a:off x="1381300" y="4083000"/>
            <a:ext cx="2034000" cy="69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84 395 960</a:t>
            </a:r>
            <a:endParaRPr/>
          </a:p>
        </p:txBody>
      </p:sp>
      <p:sp>
        <p:nvSpPr>
          <p:cNvPr id="518" name="Google Shape;518;p49"/>
          <p:cNvSpPr txBox="1"/>
          <p:nvPr>
            <p:ph idx="6" type="ctrTitle"/>
          </p:nvPr>
        </p:nvSpPr>
        <p:spPr>
          <a:xfrm>
            <a:off x="5263725" y="40215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Question 02: market target size</a:t>
            </a:r>
            <a:endParaRPr/>
          </a:p>
        </p:txBody>
      </p:sp>
      <p:sp>
        <p:nvSpPr>
          <p:cNvPr id="519" name="Google Shape;519;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0" name="Google Shape;520;p49"/>
          <p:cNvSpPr/>
          <p:nvPr/>
        </p:nvSpPr>
        <p:spPr>
          <a:xfrm>
            <a:off x="1535656" y="2819344"/>
            <a:ext cx="86956" cy="150012"/>
          </a:xfrm>
          <a:custGeom>
            <a:rect b="b" l="l" r="r" t="t"/>
            <a:pathLst>
              <a:path extrusionOk="0" h="347" w="412">
                <a:moveTo>
                  <a:pt x="227" y="0"/>
                </a:moveTo>
                <a:cubicBezTo>
                  <a:pt x="185" y="0"/>
                  <a:pt x="142" y="16"/>
                  <a:pt x="108" y="50"/>
                </a:cubicBezTo>
                <a:cubicBezTo>
                  <a:pt x="0" y="158"/>
                  <a:pt x="78" y="346"/>
                  <a:pt x="229" y="346"/>
                </a:cubicBezTo>
                <a:cubicBezTo>
                  <a:pt x="234" y="346"/>
                  <a:pt x="238" y="346"/>
                  <a:pt x="243" y="346"/>
                </a:cubicBezTo>
                <a:cubicBezTo>
                  <a:pt x="329" y="334"/>
                  <a:pt x="391" y="272"/>
                  <a:pt x="403" y="186"/>
                </a:cubicBezTo>
                <a:cubicBezTo>
                  <a:pt x="412" y="75"/>
                  <a:pt x="321" y="0"/>
                  <a:pt x="2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1" name="Google Shape;521;p49"/>
          <p:cNvGrpSpPr/>
          <p:nvPr/>
        </p:nvGrpSpPr>
        <p:grpSpPr>
          <a:xfrm>
            <a:off x="4695765" y="1540516"/>
            <a:ext cx="4163124" cy="2523408"/>
            <a:chOff x="1397225" y="1410350"/>
            <a:chExt cx="4786300" cy="2774500"/>
          </a:xfrm>
        </p:grpSpPr>
        <p:grpSp>
          <p:nvGrpSpPr>
            <p:cNvPr id="522" name="Google Shape;522;p49"/>
            <p:cNvGrpSpPr/>
            <p:nvPr/>
          </p:nvGrpSpPr>
          <p:grpSpPr>
            <a:xfrm>
              <a:off x="4293400" y="2574725"/>
              <a:ext cx="84425" cy="80100"/>
              <a:chOff x="4293400" y="2574725"/>
              <a:chExt cx="84425" cy="80100"/>
            </a:xfrm>
          </p:grpSpPr>
          <p:sp>
            <p:nvSpPr>
              <p:cNvPr id="523" name="Google Shape;523;p49"/>
              <p:cNvSpPr/>
              <p:nvPr/>
            </p:nvSpPr>
            <p:spPr>
              <a:xfrm>
                <a:off x="4293400" y="2574725"/>
                <a:ext cx="57150" cy="45250"/>
              </a:xfrm>
              <a:custGeom>
                <a:rect b="b" l="l" r="r" t="t"/>
                <a:pathLst>
                  <a:path extrusionOk="0" h="1810" w="2286">
                    <a:moveTo>
                      <a:pt x="2286" y="905"/>
                    </a:moveTo>
                    <a:lnTo>
                      <a:pt x="1857" y="476"/>
                    </a:lnTo>
                    <a:lnTo>
                      <a:pt x="0" y="0"/>
                    </a:lnTo>
                    <a:lnTo>
                      <a:pt x="95" y="834"/>
                    </a:lnTo>
                    <a:lnTo>
                      <a:pt x="952" y="1476"/>
                    </a:lnTo>
                    <a:lnTo>
                      <a:pt x="1952" y="1810"/>
                    </a:lnTo>
                    <a:close/>
                  </a:path>
                </a:pathLst>
              </a:custGeom>
              <a:solidFill>
                <a:srgbClr val="FFE599"/>
              </a:solidFill>
              <a:ln>
                <a:noFill/>
              </a:ln>
            </p:spPr>
          </p:sp>
          <p:sp>
            <p:nvSpPr>
              <p:cNvPr id="524" name="Google Shape;524;p49"/>
              <p:cNvSpPr/>
              <p:nvPr/>
            </p:nvSpPr>
            <p:spPr>
              <a:xfrm>
                <a:off x="4299350" y="2589925"/>
                <a:ext cx="78475" cy="64900"/>
              </a:xfrm>
              <a:custGeom>
                <a:rect b="b" l="l" r="r" t="t"/>
                <a:pathLst>
                  <a:path extrusionOk="0" h="2596" w="3139">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5" name="Google Shape;525;p49"/>
            <p:cNvGrpSpPr/>
            <p:nvPr/>
          </p:nvGrpSpPr>
          <p:grpSpPr>
            <a:xfrm>
              <a:off x="4000175" y="1462675"/>
              <a:ext cx="1917275" cy="1140875"/>
              <a:chOff x="4000175" y="1462675"/>
              <a:chExt cx="1917275" cy="1140875"/>
            </a:xfrm>
          </p:grpSpPr>
          <p:sp>
            <p:nvSpPr>
              <p:cNvPr id="526" name="Google Shape;526;p49"/>
              <p:cNvSpPr/>
              <p:nvPr/>
            </p:nvSpPr>
            <p:spPr>
              <a:xfrm>
                <a:off x="4178050" y="2433300"/>
                <a:ext cx="60250" cy="65175"/>
              </a:xfrm>
              <a:custGeom>
                <a:rect b="b" l="l" r="r" t="t"/>
                <a:pathLst>
                  <a:path extrusionOk="0" h="2607" w="2410">
                    <a:moveTo>
                      <a:pt x="639" y="2410"/>
                    </a:moveTo>
                    <a:lnTo>
                      <a:pt x="1180" y="2607"/>
                    </a:lnTo>
                    <a:lnTo>
                      <a:pt x="2410" y="2017"/>
                    </a:lnTo>
                    <a:lnTo>
                      <a:pt x="2262" y="0"/>
                    </a:lnTo>
                    <a:lnTo>
                      <a:pt x="541" y="0"/>
                    </a:lnTo>
                    <a:lnTo>
                      <a:pt x="0" y="1771"/>
                    </a:lnTo>
                    <a:close/>
                  </a:path>
                </a:pathLst>
              </a:custGeom>
              <a:solidFill>
                <a:srgbClr val="FFE599"/>
              </a:solidFill>
              <a:ln>
                <a:noFill/>
              </a:ln>
            </p:spPr>
          </p:sp>
          <p:grpSp>
            <p:nvGrpSpPr>
              <p:cNvPr id="527" name="Google Shape;527;p49"/>
              <p:cNvGrpSpPr/>
              <p:nvPr/>
            </p:nvGrpSpPr>
            <p:grpSpPr>
              <a:xfrm>
                <a:off x="4000175" y="1462675"/>
                <a:ext cx="1917275" cy="1140875"/>
                <a:chOff x="4000175" y="1462675"/>
                <a:chExt cx="1917275" cy="1140875"/>
              </a:xfrm>
            </p:grpSpPr>
            <p:sp>
              <p:nvSpPr>
                <p:cNvPr id="528" name="Google Shape;528;p49"/>
                <p:cNvSpPr/>
                <p:nvPr/>
              </p:nvSpPr>
              <p:spPr>
                <a:xfrm>
                  <a:off x="4000175" y="2000075"/>
                  <a:ext cx="1545875" cy="510000"/>
                </a:xfrm>
                <a:custGeom>
                  <a:rect b="b" l="l" r="r" t="t"/>
                  <a:pathLst>
                    <a:path extrusionOk="0" h="20400" w="61835">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rgbClr val="FFE599"/>
                </a:solidFill>
                <a:ln>
                  <a:noFill/>
                </a:ln>
              </p:spPr>
            </p:sp>
            <p:sp>
              <p:nvSpPr>
                <p:cNvPr id="529" name="Google Shape;529;p49"/>
                <p:cNvSpPr/>
                <p:nvPr/>
              </p:nvSpPr>
              <p:spPr>
                <a:xfrm>
                  <a:off x="4624175" y="1521775"/>
                  <a:ext cx="58100" cy="73775"/>
                </a:xfrm>
                <a:custGeom>
                  <a:rect b="b" l="l" r="r" t="t"/>
                  <a:pathLst>
                    <a:path extrusionOk="0" h="2951" w="2324">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9"/>
                <p:cNvSpPr/>
                <p:nvPr/>
              </p:nvSpPr>
              <p:spPr>
                <a:xfrm>
                  <a:off x="4499150" y="1462675"/>
                  <a:ext cx="117200" cy="104100"/>
                </a:xfrm>
                <a:custGeom>
                  <a:rect b="b" l="l" r="r" t="t"/>
                  <a:pathLst>
                    <a:path extrusionOk="0" h="4164" w="4688">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9"/>
                <p:cNvSpPr/>
                <p:nvPr/>
              </p:nvSpPr>
              <p:spPr>
                <a:xfrm>
                  <a:off x="4241800" y="1706950"/>
                  <a:ext cx="130800" cy="246400"/>
                </a:xfrm>
                <a:custGeom>
                  <a:rect b="b" l="l" r="r" t="t"/>
                  <a:pathLst>
                    <a:path extrusionOk="0" h="9856" w="5232">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9"/>
                <p:cNvSpPr/>
                <p:nvPr/>
              </p:nvSpPr>
              <p:spPr>
                <a:xfrm>
                  <a:off x="4015475" y="1586100"/>
                  <a:ext cx="1901975" cy="1017450"/>
                </a:xfrm>
                <a:custGeom>
                  <a:rect b="b" l="l" r="r" t="t"/>
                  <a:pathLst>
                    <a:path extrusionOk="0" h="40698" w="76079">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9"/>
                <p:cNvSpPr/>
                <p:nvPr/>
              </p:nvSpPr>
              <p:spPr>
                <a:xfrm>
                  <a:off x="5538025" y="2213300"/>
                  <a:ext cx="94175" cy="208750"/>
                </a:xfrm>
                <a:custGeom>
                  <a:rect b="b" l="l" r="r" t="t"/>
                  <a:pathLst>
                    <a:path extrusionOk="0" h="8350" w="3767">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4" name="Google Shape;534;p49"/>
            <p:cNvGrpSpPr/>
            <p:nvPr/>
          </p:nvGrpSpPr>
          <p:grpSpPr>
            <a:xfrm>
              <a:off x="3960625" y="2587825"/>
              <a:ext cx="94050" cy="104125"/>
              <a:chOff x="3960625" y="2587825"/>
              <a:chExt cx="94050" cy="104125"/>
            </a:xfrm>
          </p:grpSpPr>
          <p:sp>
            <p:nvSpPr>
              <p:cNvPr id="535" name="Google Shape;535;p49"/>
              <p:cNvSpPr/>
              <p:nvPr/>
            </p:nvSpPr>
            <p:spPr>
              <a:xfrm>
                <a:off x="3960625" y="2587825"/>
                <a:ext cx="94050" cy="51200"/>
              </a:xfrm>
              <a:custGeom>
                <a:rect b="b" l="l" r="r" t="t"/>
                <a:pathLst>
                  <a:path extrusionOk="0" h="2048" w="3762">
                    <a:moveTo>
                      <a:pt x="190" y="2048"/>
                    </a:moveTo>
                    <a:lnTo>
                      <a:pt x="0" y="1762"/>
                    </a:lnTo>
                    <a:lnTo>
                      <a:pt x="309" y="1048"/>
                    </a:lnTo>
                    <a:lnTo>
                      <a:pt x="3762" y="0"/>
                    </a:lnTo>
                    <a:lnTo>
                      <a:pt x="3714" y="1072"/>
                    </a:lnTo>
                    <a:lnTo>
                      <a:pt x="2929" y="1143"/>
                    </a:lnTo>
                    <a:lnTo>
                      <a:pt x="2167" y="1000"/>
                    </a:lnTo>
                    <a:close/>
                  </a:path>
                </a:pathLst>
              </a:custGeom>
              <a:solidFill>
                <a:srgbClr val="FFE599"/>
              </a:solidFill>
              <a:ln>
                <a:noFill/>
              </a:ln>
            </p:spPr>
          </p:sp>
          <p:sp>
            <p:nvSpPr>
              <p:cNvPr id="536" name="Google Shape;536;p49"/>
              <p:cNvSpPr/>
              <p:nvPr/>
            </p:nvSpPr>
            <p:spPr>
              <a:xfrm>
                <a:off x="3963000" y="2596725"/>
                <a:ext cx="86850" cy="95225"/>
              </a:xfrm>
              <a:custGeom>
                <a:rect b="b" l="l" r="r" t="t"/>
                <a:pathLst>
                  <a:path extrusionOk="0" h="3809" w="3474">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49"/>
            <p:cNvGrpSpPr/>
            <p:nvPr/>
          </p:nvGrpSpPr>
          <p:grpSpPr>
            <a:xfrm>
              <a:off x="3765350" y="2500900"/>
              <a:ext cx="173600" cy="187925"/>
              <a:chOff x="3765350" y="2500900"/>
              <a:chExt cx="173600" cy="187925"/>
            </a:xfrm>
          </p:grpSpPr>
          <p:sp>
            <p:nvSpPr>
              <p:cNvPr id="538" name="Google Shape;538;p49"/>
              <p:cNvSpPr/>
              <p:nvPr/>
            </p:nvSpPr>
            <p:spPr>
              <a:xfrm>
                <a:off x="3765350" y="2500900"/>
                <a:ext cx="108950" cy="64300"/>
              </a:xfrm>
              <a:custGeom>
                <a:rect b="b" l="l" r="r" t="t"/>
                <a:pathLst>
                  <a:path extrusionOk="0" h="2572" w="4358">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rgbClr val="FFE599"/>
              </a:solidFill>
              <a:ln>
                <a:noFill/>
              </a:ln>
            </p:spPr>
          </p:sp>
          <p:sp>
            <p:nvSpPr>
              <p:cNvPr id="539" name="Google Shape;539;p49"/>
              <p:cNvSpPr/>
              <p:nvPr/>
            </p:nvSpPr>
            <p:spPr>
              <a:xfrm>
                <a:off x="3797175" y="2609800"/>
                <a:ext cx="2625" cy="3700"/>
              </a:xfrm>
              <a:custGeom>
                <a:rect b="b" l="l" r="r" t="t"/>
                <a:pathLst>
                  <a:path extrusionOk="0" h="148" w="105">
                    <a:moveTo>
                      <a:pt x="42" y="1"/>
                    </a:moveTo>
                    <a:lnTo>
                      <a:pt x="21" y="43"/>
                    </a:lnTo>
                    <a:lnTo>
                      <a:pt x="0" y="84"/>
                    </a:lnTo>
                    <a:lnTo>
                      <a:pt x="0" y="147"/>
                    </a:lnTo>
                    <a:lnTo>
                      <a:pt x="21" y="147"/>
                    </a:lnTo>
                    <a:lnTo>
                      <a:pt x="42" y="105"/>
                    </a:lnTo>
                    <a:lnTo>
                      <a:pt x="105" y="22"/>
                    </a:lnTo>
                    <a:lnTo>
                      <a:pt x="4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9"/>
              <p:cNvSpPr/>
              <p:nvPr/>
            </p:nvSpPr>
            <p:spPr>
              <a:xfrm>
                <a:off x="3796125" y="2610325"/>
                <a:ext cx="22525" cy="41875"/>
              </a:xfrm>
              <a:custGeom>
                <a:rect b="b" l="l" r="r" t="t"/>
                <a:pathLst>
                  <a:path extrusionOk="0" h="1675" w="901">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9"/>
              <p:cNvSpPr/>
              <p:nvPr/>
            </p:nvSpPr>
            <p:spPr>
              <a:xfrm>
                <a:off x="3821225" y="2579475"/>
                <a:ext cx="6300" cy="4200"/>
              </a:xfrm>
              <a:custGeom>
                <a:rect b="b" l="l" r="r" t="t"/>
                <a:pathLst>
                  <a:path extrusionOk="0" h="168" w="252">
                    <a:moveTo>
                      <a:pt x="189" y="0"/>
                    </a:moveTo>
                    <a:lnTo>
                      <a:pt x="147" y="42"/>
                    </a:lnTo>
                    <a:lnTo>
                      <a:pt x="43" y="84"/>
                    </a:lnTo>
                    <a:lnTo>
                      <a:pt x="1" y="147"/>
                    </a:lnTo>
                    <a:lnTo>
                      <a:pt x="43" y="167"/>
                    </a:lnTo>
                    <a:lnTo>
                      <a:pt x="189" y="147"/>
                    </a:lnTo>
                    <a:lnTo>
                      <a:pt x="252" y="147"/>
                    </a:lnTo>
                    <a:lnTo>
                      <a:pt x="252" y="63"/>
                    </a:lnTo>
                    <a:lnTo>
                      <a:pt x="189"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9"/>
              <p:cNvSpPr/>
              <p:nvPr/>
            </p:nvSpPr>
            <p:spPr>
              <a:xfrm>
                <a:off x="3833800" y="2589400"/>
                <a:ext cx="1575" cy="1600"/>
              </a:xfrm>
              <a:custGeom>
                <a:rect b="b" l="l" r="r" t="t"/>
                <a:pathLst>
                  <a:path extrusionOk="0" h="64" w="63">
                    <a:moveTo>
                      <a:pt x="42" y="1"/>
                    </a:moveTo>
                    <a:lnTo>
                      <a:pt x="0" y="22"/>
                    </a:lnTo>
                    <a:lnTo>
                      <a:pt x="63" y="63"/>
                    </a:lnTo>
                    <a:lnTo>
                      <a:pt x="4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9"/>
              <p:cNvSpPr/>
              <p:nvPr/>
            </p:nvSpPr>
            <p:spPr>
              <a:xfrm>
                <a:off x="3774675" y="2506225"/>
                <a:ext cx="164275" cy="182600"/>
              </a:xfrm>
              <a:custGeom>
                <a:rect b="b" l="l" r="r" t="t"/>
                <a:pathLst>
                  <a:path extrusionOk="0" h="7304" w="6571">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 name="Google Shape;544;p49"/>
            <p:cNvGrpSpPr/>
            <p:nvPr/>
          </p:nvGrpSpPr>
          <p:grpSpPr>
            <a:xfrm>
              <a:off x="3750475" y="2481850"/>
              <a:ext cx="85125" cy="51800"/>
              <a:chOff x="3750475" y="2481850"/>
              <a:chExt cx="85125" cy="51800"/>
            </a:xfrm>
          </p:grpSpPr>
          <p:sp>
            <p:nvSpPr>
              <p:cNvPr id="545" name="Google Shape;545;p49"/>
              <p:cNvSpPr/>
              <p:nvPr/>
            </p:nvSpPr>
            <p:spPr>
              <a:xfrm>
                <a:off x="3762125" y="2492625"/>
                <a:ext cx="64900" cy="36650"/>
              </a:xfrm>
              <a:custGeom>
                <a:rect b="b" l="l" r="r" t="t"/>
                <a:pathLst>
                  <a:path extrusionOk="0" h="1466" w="2596">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9"/>
              <p:cNvSpPr/>
              <p:nvPr/>
            </p:nvSpPr>
            <p:spPr>
              <a:xfrm>
                <a:off x="3750475" y="2481850"/>
                <a:ext cx="85125" cy="51800"/>
              </a:xfrm>
              <a:custGeom>
                <a:rect b="b" l="l" r="r" t="t"/>
                <a:pathLst>
                  <a:path extrusionOk="0" h="2072" w="3405">
                    <a:moveTo>
                      <a:pt x="1095" y="286"/>
                    </a:moveTo>
                    <a:lnTo>
                      <a:pt x="0" y="1667"/>
                    </a:lnTo>
                    <a:lnTo>
                      <a:pt x="547" y="2072"/>
                    </a:lnTo>
                    <a:lnTo>
                      <a:pt x="1214" y="1858"/>
                    </a:lnTo>
                    <a:lnTo>
                      <a:pt x="1881" y="1262"/>
                    </a:lnTo>
                    <a:lnTo>
                      <a:pt x="2976" y="1286"/>
                    </a:lnTo>
                    <a:lnTo>
                      <a:pt x="3405" y="786"/>
                    </a:lnTo>
                    <a:lnTo>
                      <a:pt x="2167" y="0"/>
                    </a:lnTo>
                    <a:close/>
                  </a:path>
                </a:pathLst>
              </a:custGeom>
              <a:solidFill>
                <a:srgbClr val="FFE599"/>
              </a:solidFill>
              <a:ln>
                <a:noFill/>
              </a:ln>
            </p:spPr>
          </p:sp>
        </p:grpSp>
        <p:grpSp>
          <p:nvGrpSpPr>
            <p:cNvPr id="547" name="Google Shape;547;p49"/>
            <p:cNvGrpSpPr/>
            <p:nvPr/>
          </p:nvGrpSpPr>
          <p:grpSpPr>
            <a:xfrm>
              <a:off x="3627175" y="2432450"/>
              <a:ext cx="172100" cy="169075"/>
              <a:chOff x="3627175" y="2432450"/>
              <a:chExt cx="172100" cy="169075"/>
            </a:xfrm>
          </p:grpSpPr>
          <p:sp>
            <p:nvSpPr>
              <p:cNvPr id="548" name="Google Shape;548;p49"/>
              <p:cNvSpPr/>
              <p:nvPr/>
            </p:nvSpPr>
            <p:spPr>
              <a:xfrm>
                <a:off x="3627175" y="2433000"/>
                <a:ext cx="164800" cy="156950"/>
              </a:xfrm>
              <a:custGeom>
                <a:rect b="b" l="l" r="r" t="t"/>
                <a:pathLst>
                  <a:path extrusionOk="0" h="6278" w="6592">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9"/>
              <p:cNvSpPr/>
              <p:nvPr/>
            </p:nvSpPr>
            <p:spPr>
              <a:xfrm>
                <a:off x="3658200" y="2557475"/>
                <a:ext cx="70850" cy="44050"/>
              </a:xfrm>
              <a:custGeom>
                <a:rect b="b" l="l" r="r" t="t"/>
                <a:pathLst>
                  <a:path extrusionOk="0" h="1762" w="2834">
                    <a:moveTo>
                      <a:pt x="571" y="595"/>
                    </a:moveTo>
                    <a:lnTo>
                      <a:pt x="0" y="1119"/>
                    </a:lnTo>
                    <a:lnTo>
                      <a:pt x="1833" y="1762"/>
                    </a:lnTo>
                    <a:lnTo>
                      <a:pt x="2714" y="1476"/>
                    </a:lnTo>
                    <a:lnTo>
                      <a:pt x="2834" y="1071"/>
                    </a:lnTo>
                    <a:lnTo>
                      <a:pt x="1833" y="0"/>
                    </a:lnTo>
                    <a:close/>
                  </a:path>
                </a:pathLst>
              </a:custGeom>
              <a:solidFill>
                <a:srgbClr val="FFE599"/>
              </a:solidFill>
              <a:ln>
                <a:noFill/>
              </a:ln>
            </p:spPr>
          </p:sp>
          <p:sp>
            <p:nvSpPr>
              <p:cNvPr id="550" name="Google Shape;550;p49"/>
              <p:cNvSpPr/>
              <p:nvPr/>
            </p:nvSpPr>
            <p:spPr>
              <a:xfrm>
                <a:off x="3719525" y="2432450"/>
                <a:ext cx="79750" cy="89900"/>
              </a:xfrm>
              <a:custGeom>
                <a:rect b="b" l="l" r="r" t="t"/>
                <a:pathLst>
                  <a:path extrusionOk="0" h="3596" w="3190">
                    <a:moveTo>
                      <a:pt x="0" y="167"/>
                    </a:moveTo>
                    <a:lnTo>
                      <a:pt x="261" y="0"/>
                    </a:lnTo>
                    <a:lnTo>
                      <a:pt x="1619" y="1095"/>
                    </a:lnTo>
                    <a:lnTo>
                      <a:pt x="2381" y="1286"/>
                    </a:lnTo>
                    <a:lnTo>
                      <a:pt x="3190" y="1429"/>
                    </a:lnTo>
                    <a:lnTo>
                      <a:pt x="2809" y="2595"/>
                    </a:lnTo>
                    <a:lnTo>
                      <a:pt x="2071" y="2429"/>
                    </a:lnTo>
                    <a:lnTo>
                      <a:pt x="1524" y="3596"/>
                    </a:lnTo>
                    <a:close/>
                  </a:path>
                </a:pathLst>
              </a:custGeom>
              <a:solidFill>
                <a:srgbClr val="FFE599"/>
              </a:solidFill>
              <a:ln>
                <a:noFill/>
              </a:ln>
            </p:spPr>
          </p:sp>
        </p:grpSp>
        <p:grpSp>
          <p:nvGrpSpPr>
            <p:cNvPr id="551" name="Google Shape;551;p49"/>
            <p:cNvGrpSpPr/>
            <p:nvPr/>
          </p:nvGrpSpPr>
          <p:grpSpPr>
            <a:xfrm>
              <a:off x="3561536" y="2585450"/>
              <a:ext cx="61539" cy="99045"/>
              <a:chOff x="3561536" y="2585450"/>
              <a:chExt cx="61539" cy="99045"/>
            </a:xfrm>
          </p:grpSpPr>
          <p:sp>
            <p:nvSpPr>
              <p:cNvPr id="552" name="Google Shape;552;p49"/>
              <p:cNvSpPr/>
              <p:nvPr/>
            </p:nvSpPr>
            <p:spPr>
              <a:xfrm rot="192277">
                <a:off x="3564002" y="2593849"/>
                <a:ext cx="44498" cy="89472"/>
              </a:xfrm>
              <a:custGeom>
                <a:rect b="b" l="l" r="r" t="t"/>
                <a:pathLst>
                  <a:path extrusionOk="0" h="3579" w="178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9"/>
              <p:cNvSpPr/>
              <p:nvPr/>
            </p:nvSpPr>
            <p:spPr>
              <a:xfrm>
                <a:off x="3580800" y="2585450"/>
                <a:ext cx="42275" cy="93450"/>
              </a:xfrm>
              <a:custGeom>
                <a:rect b="b" l="l" r="r" t="t"/>
                <a:pathLst>
                  <a:path extrusionOk="0" h="3738" w="1691">
                    <a:moveTo>
                      <a:pt x="453" y="0"/>
                    </a:moveTo>
                    <a:lnTo>
                      <a:pt x="0" y="547"/>
                    </a:lnTo>
                    <a:lnTo>
                      <a:pt x="0" y="3429"/>
                    </a:lnTo>
                    <a:lnTo>
                      <a:pt x="429" y="3738"/>
                    </a:lnTo>
                    <a:lnTo>
                      <a:pt x="1691" y="2714"/>
                    </a:lnTo>
                    <a:lnTo>
                      <a:pt x="1691" y="500"/>
                    </a:lnTo>
                    <a:close/>
                  </a:path>
                </a:pathLst>
              </a:custGeom>
              <a:solidFill>
                <a:srgbClr val="FFE599"/>
              </a:solidFill>
              <a:ln>
                <a:noFill/>
              </a:ln>
            </p:spPr>
          </p:sp>
        </p:grpSp>
        <p:grpSp>
          <p:nvGrpSpPr>
            <p:cNvPr id="554" name="Google Shape;554;p49"/>
            <p:cNvGrpSpPr/>
            <p:nvPr/>
          </p:nvGrpSpPr>
          <p:grpSpPr>
            <a:xfrm>
              <a:off x="3906325" y="1984500"/>
              <a:ext cx="156075" cy="262825"/>
              <a:chOff x="3906325" y="1984500"/>
              <a:chExt cx="156075" cy="262825"/>
            </a:xfrm>
          </p:grpSpPr>
          <p:sp>
            <p:nvSpPr>
              <p:cNvPr id="555" name="Google Shape;555;p49"/>
              <p:cNvSpPr/>
              <p:nvPr/>
            </p:nvSpPr>
            <p:spPr>
              <a:xfrm>
                <a:off x="3906325" y="1984500"/>
                <a:ext cx="100825" cy="124200"/>
              </a:xfrm>
              <a:custGeom>
                <a:rect b="b" l="l" r="r" t="t"/>
                <a:pathLst>
                  <a:path extrusionOk="0" h="4968" w="4033">
                    <a:moveTo>
                      <a:pt x="2901" y="4968"/>
                    </a:moveTo>
                    <a:lnTo>
                      <a:pt x="1524" y="4673"/>
                    </a:lnTo>
                    <a:lnTo>
                      <a:pt x="0" y="1771"/>
                    </a:lnTo>
                    <a:lnTo>
                      <a:pt x="737" y="886"/>
                    </a:lnTo>
                    <a:lnTo>
                      <a:pt x="2508" y="1181"/>
                    </a:lnTo>
                    <a:lnTo>
                      <a:pt x="2655" y="345"/>
                    </a:lnTo>
                    <a:lnTo>
                      <a:pt x="3442" y="0"/>
                    </a:lnTo>
                    <a:lnTo>
                      <a:pt x="4033" y="443"/>
                    </a:lnTo>
                    <a:close/>
                  </a:path>
                </a:pathLst>
              </a:custGeom>
              <a:solidFill>
                <a:srgbClr val="FFE599"/>
              </a:solidFill>
              <a:ln>
                <a:noFill/>
              </a:ln>
            </p:spPr>
          </p:sp>
          <p:sp>
            <p:nvSpPr>
              <p:cNvPr id="556" name="Google Shape;556;p49"/>
              <p:cNvSpPr/>
              <p:nvPr/>
            </p:nvSpPr>
            <p:spPr>
              <a:xfrm>
                <a:off x="3919575" y="1989950"/>
                <a:ext cx="142825" cy="257375"/>
              </a:xfrm>
              <a:custGeom>
                <a:rect b="b" l="l" r="r" t="t"/>
                <a:pathLst>
                  <a:path extrusionOk="0" h="10295" w="5713">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49"/>
            <p:cNvGrpSpPr/>
            <p:nvPr/>
          </p:nvGrpSpPr>
          <p:grpSpPr>
            <a:xfrm>
              <a:off x="1397225" y="1637375"/>
              <a:ext cx="1401575" cy="1228250"/>
              <a:chOff x="1397225" y="1637375"/>
              <a:chExt cx="1401575" cy="1228250"/>
            </a:xfrm>
          </p:grpSpPr>
          <p:sp>
            <p:nvSpPr>
              <p:cNvPr id="558" name="Google Shape;558;p49"/>
              <p:cNvSpPr/>
              <p:nvPr/>
            </p:nvSpPr>
            <p:spPr>
              <a:xfrm>
                <a:off x="2050925" y="2362200"/>
                <a:ext cx="747875" cy="497225"/>
              </a:xfrm>
              <a:custGeom>
                <a:rect b="b" l="l" r="r" t="t"/>
                <a:pathLst>
                  <a:path extrusionOk="0" h="19889" w="29915">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rgbClr val="FFE599"/>
              </a:solidFill>
              <a:ln>
                <a:noFill/>
              </a:ln>
            </p:spPr>
          </p:sp>
          <p:grpSp>
            <p:nvGrpSpPr>
              <p:cNvPr id="559" name="Google Shape;559;p49"/>
              <p:cNvGrpSpPr/>
              <p:nvPr/>
            </p:nvGrpSpPr>
            <p:grpSpPr>
              <a:xfrm>
                <a:off x="1397225" y="1637375"/>
                <a:ext cx="1398775" cy="1228250"/>
                <a:chOff x="1397225" y="1637375"/>
                <a:chExt cx="1398775" cy="1228250"/>
              </a:xfrm>
            </p:grpSpPr>
            <p:sp>
              <p:nvSpPr>
                <p:cNvPr id="560" name="Google Shape;560;p49"/>
                <p:cNvSpPr/>
                <p:nvPr/>
              </p:nvSpPr>
              <p:spPr>
                <a:xfrm>
                  <a:off x="1397225" y="1637375"/>
                  <a:ext cx="692600" cy="594250"/>
                </a:xfrm>
                <a:custGeom>
                  <a:rect b="b" l="l" r="r" t="t"/>
                  <a:pathLst>
                    <a:path extrusionOk="0" h="23770" w="27704">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9"/>
                <p:cNvSpPr/>
                <p:nvPr/>
              </p:nvSpPr>
              <p:spPr>
                <a:xfrm>
                  <a:off x="1979950" y="2384350"/>
                  <a:ext cx="816050" cy="481275"/>
                </a:xfrm>
                <a:custGeom>
                  <a:rect b="b" l="l" r="r" t="t"/>
                  <a:pathLst>
                    <a:path extrusionOk="0" h="19251" w="32642">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62" name="Google Shape;562;p49"/>
            <p:cNvGrpSpPr/>
            <p:nvPr/>
          </p:nvGrpSpPr>
          <p:grpSpPr>
            <a:xfrm>
              <a:off x="2605700" y="3152850"/>
              <a:ext cx="594125" cy="616250"/>
              <a:chOff x="2605700" y="3152850"/>
              <a:chExt cx="594125" cy="616250"/>
            </a:xfrm>
          </p:grpSpPr>
          <p:sp>
            <p:nvSpPr>
              <p:cNvPr id="563" name="Google Shape;563;p49"/>
              <p:cNvSpPr/>
              <p:nvPr/>
            </p:nvSpPr>
            <p:spPr>
              <a:xfrm>
                <a:off x="2605700" y="3152850"/>
                <a:ext cx="379825" cy="616250"/>
              </a:xfrm>
              <a:custGeom>
                <a:rect b="b" l="l" r="r" t="t"/>
                <a:pathLst>
                  <a:path extrusionOk="0" h="24650" w="15193">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rgbClr val="FFE599"/>
              </a:solidFill>
              <a:ln>
                <a:noFill/>
              </a:ln>
            </p:spPr>
          </p:sp>
          <p:sp>
            <p:nvSpPr>
              <p:cNvPr id="564" name="Google Shape;564;p49"/>
              <p:cNvSpPr/>
              <p:nvPr/>
            </p:nvSpPr>
            <p:spPr>
              <a:xfrm>
                <a:off x="2632775" y="3168475"/>
                <a:ext cx="567050" cy="590050"/>
              </a:xfrm>
              <a:custGeom>
                <a:rect b="b" l="l" r="r" t="t"/>
                <a:pathLst>
                  <a:path extrusionOk="0" h="23602" w="22682">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49"/>
            <p:cNvGrpSpPr/>
            <p:nvPr/>
          </p:nvGrpSpPr>
          <p:grpSpPr>
            <a:xfrm>
              <a:off x="2680375" y="3423800"/>
              <a:ext cx="182975" cy="761050"/>
              <a:chOff x="2680375" y="3423800"/>
              <a:chExt cx="182975" cy="761050"/>
            </a:xfrm>
          </p:grpSpPr>
          <p:sp>
            <p:nvSpPr>
              <p:cNvPr id="566" name="Google Shape;566;p49"/>
              <p:cNvSpPr/>
              <p:nvPr/>
            </p:nvSpPr>
            <p:spPr>
              <a:xfrm>
                <a:off x="2698650" y="3423800"/>
                <a:ext cx="164700" cy="703875"/>
              </a:xfrm>
              <a:custGeom>
                <a:rect b="b" l="l" r="r" t="t"/>
                <a:pathLst>
                  <a:path extrusionOk="0" h="28155" w="6588">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rgbClr val="FFE599"/>
              </a:solidFill>
              <a:ln>
                <a:noFill/>
              </a:ln>
            </p:spPr>
          </p:sp>
          <p:sp>
            <p:nvSpPr>
              <p:cNvPr id="567" name="Google Shape;567;p49"/>
              <p:cNvSpPr/>
              <p:nvPr/>
            </p:nvSpPr>
            <p:spPr>
              <a:xfrm>
                <a:off x="2680375" y="3510050"/>
                <a:ext cx="137075" cy="674800"/>
              </a:xfrm>
              <a:custGeom>
                <a:rect b="b" l="l" r="r" t="t"/>
                <a:pathLst>
                  <a:path extrusionOk="0" h="26992" w="5483">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49"/>
            <p:cNvGrpSpPr/>
            <p:nvPr/>
          </p:nvGrpSpPr>
          <p:grpSpPr>
            <a:xfrm>
              <a:off x="3918000" y="3561900"/>
              <a:ext cx="236225" cy="207100"/>
              <a:chOff x="3918000" y="3561900"/>
              <a:chExt cx="236225" cy="207100"/>
            </a:xfrm>
          </p:grpSpPr>
          <p:sp>
            <p:nvSpPr>
              <p:cNvPr id="569" name="Google Shape;569;p49"/>
              <p:cNvSpPr/>
              <p:nvPr/>
            </p:nvSpPr>
            <p:spPr>
              <a:xfrm>
                <a:off x="3925800" y="3561900"/>
                <a:ext cx="228425" cy="170000"/>
              </a:xfrm>
              <a:custGeom>
                <a:rect b="b" l="l" r="r" t="t"/>
                <a:pathLst>
                  <a:path extrusionOk="0" h="6800" w="9137">
                    <a:moveTo>
                      <a:pt x="0" y="4356"/>
                    </a:moveTo>
                    <a:lnTo>
                      <a:pt x="1381" y="1594"/>
                    </a:lnTo>
                    <a:lnTo>
                      <a:pt x="7012" y="0"/>
                    </a:lnTo>
                    <a:lnTo>
                      <a:pt x="9137" y="532"/>
                    </a:lnTo>
                    <a:lnTo>
                      <a:pt x="8500" y="2444"/>
                    </a:lnTo>
                    <a:lnTo>
                      <a:pt x="6906" y="5206"/>
                    </a:lnTo>
                    <a:lnTo>
                      <a:pt x="3719" y="6800"/>
                    </a:lnTo>
                    <a:close/>
                  </a:path>
                </a:pathLst>
              </a:custGeom>
              <a:solidFill>
                <a:srgbClr val="FFE599"/>
              </a:solidFill>
              <a:ln>
                <a:noFill/>
              </a:ln>
            </p:spPr>
          </p:sp>
          <p:sp>
            <p:nvSpPr>
              <p:cNvPr id="570" name="Google Shape;570;p49"/>
              <p:cNvSpPr/>
              <p:nvPr/>
            </p:nvSpPr>
            <p:spPr>
              <a:xfrm>
                <a:off x="3918000" y="3569675"/>
                <a:ext cx="229150" cy="199325"/>
              </a:xfrm>
              <a:custGeom>
                <a:rect b="b" l="l" r="r" t="t"/>
                <a:pathLst>
                  <a:path extrusionOk="0" h="7973" w="9166">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49"/>
            <p:cNvSpPr/>
            <p:nvPr/>
          </p:nvSpPr>
          <p:spPr>
            <a:xfrm>
              <a:off x="2736350" y="2969700"/>
              <a:ext cx="39250" cy="12050"/>
            </a:xfrm>
            <a:custGeom>
              <a:rect b="b" l="l" r="r" t="t"/>
              <a:pathLst>
                <a:path extrusionOk="0" h="482" w="157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9"/>
            <p:cNvSpPr/>
            <p:nvPr/>
          </p:nvSpPr>
          <p:spPr>
            <a:xfrm>
              <a:off x="2668350" y="2948250"/>
              <a:ext cx="55475" cy="36625"/>
            </a:xfrm>
            <a:custGeom>
              <a:rect b="b" l="l" r="r" t="t"/>
              <a:pathLst>
                <a:path extrusionOk="0" h="1465" w="2219">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9"/>
            <p:cNvSpPr/>
            <p:nvPr/>
          </p:nvSpPr>
          <p:spPr>
            <a:xfrm>
              <a:off x="2980100" y="1451675"/>
              <a:ext cx="608375" cy="778925"/>
            </a:xfrm>
            <a:custGeom>
              <a:rect b="b" l="l" r="r" t="t"/>
              <a:pathLst>
                <a:path extrusionOk="0" h="31157" w="24335">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4" name="Google Shape;574;p49"/>
            <p:cNvGrpSpPr/>
            <p:nvPr/>
          </p:nvGrpSpPr>
          <p:grpSpPr>
            <a:xfrm>
              <a:off x="1922950" y="1410350"/>
              <a:ext cx="1252825" cy="1162875"/>
              <a:chOff x="1922950" y="1410350"/>
              <a:chExt cx="1252825" cy="1162875"/>
            </a:xfrm>
          </p:grpSpPr>
          <p:sp>
            <p:nvSpPr>
              <p:cNvPr id="575" name="Google Shape;575;p49"/>
              <p:cNvSpPr/>
              <p:nvPr/>
            </p:nvSpPr>
            <p:spPr>
              <a:xfrm>
                <a:off x="1988325" y="2333100"/>
                <a:ext cx="52325" cy="65925"/>
              </a:xfrm>
              <a:custGeom>
                <a:rect b="b" l="l" r="r" t="t"/>
                <a:pathLst>
                  <a:path extrusionOk="0" h="2637" w="2093">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9"/>
              <p:cNvSpPr/>
              <p:nvPr/>
            </p:nvSpPr>
            <p:spPr>
              <a:xfrm>
                <a:off x="1953800" y="2242075"/>
                <a:ext cx="23050" cy="54425"/>
              </a:xfrm>
              <a:custGeom>
                <a:rect b="b" l="l" r="r" t="t"/>
                <a:pathLst>
                  <a:path extrusionOk="0" h="2177" w="922">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9"/>
              <p:cNvSpPr/>
              <p:nvPr/>
            </p:nvSpPr>
            <p:spPr>
              <a:xfrm>
                <a:off x="2552225" y="1885325"/>
                <a:ext cx="48150" cy="48675"/>
              </a:xfrm>
              <a:custGeom>
                <a:rect b="b" l="l" r="r" t="t"/>
                <a:pathLst>
                  <a:path extrusionOk="0" h="1947" w="1926">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9"/>
              <p:cNvSpPr/>
              <p:nvPr/>
            </p:nvSpPr>
            <p:spPr>
              <a:xfrm>
                <a:off x="2722750" y="1634775"/>
                <a:ext cx="145950" cy="133925"/>
              </a:xfrm>
              <a:custGeom>
                <a:rect b="b" l="l" r="r" t="t"/>
                <a:pathLst>
                  <a:path extrusionOk="0" h="5357" w="5838">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9"/>
              <p:cNvSpPr/>
              <p:nvPr/>
            </p:nvSpPr>
            <p:spPr>
              <a:xfrm>
                <a:off x="2687175" y="1694400"/>
                <a:ext cx="33500" cy="37675"/>
              </a:xfrm>
              <a:custGeom>
                <a:rect b="b" l="l" r="r" t="t"/>
                <a:pathLst>
                  <a:path extrusionOk="0" h="1507" w="134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9"/>
              <p:cNvSpPr/>
              <p:nvPr/>
            </p:nvSpPr>
            <p:spPr>
              <a:xfrm>
                <a:off x="2605050" y="1520200"/>
                <a:ext cx="42400" cy="26175"/>
              </a:xfrm>
              <a:custGeom>
                <a:rect b="b" l="l" r="r" t="t"/>
                <a:pathLst>
                  <a:path extrusionOk="0" h="1047" w="1696">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9"/>
              <p:cNvSpPr/>
              <p:nvPr/>
            </p:nvSpPr>
            <p:spPr>
              <a:xfrm>
                <a:off x="2443425" y="1547400"/>
                <a:ext cx="109875" cy="60700"/>
              </a:xfrm>
              <a:custGeom>
                <a:rect b="b" l="l" r="r" t="t"/>
                <a:pathLst>
                  <a:path extrusionOk="0" h="2428" w="4395">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9"/>
              <p:cNvSpPr/>
              <p:nvPr/>
            </p:nvSpPr>
            <p:spPr>
              <a:xfrm>
                <a:off x="2580975" y="1547400"/>
                <a:ext cx="48150" cy="32475"/>
              </a:xfrm>
              <a:custGeom>
                <a:rect b="b" l="l" r="r" t="t"/>
                <a:pathLst>
                  <a:path extrusionOk="0" h="1299" w="1926">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9"/>
              <p:cNvSpPr/>
              <p:nvPr/>
            </p:nvSpPr>
            <p:spPr>
              <a:xfrm>
                <a:off x="2474800" y="1600250"/>
                <a:ext cx="142825" cy="88425"/>
              </a:xfrm>
              <a:custGeom>
                <a:rect b="b" l="l" r="r" t="t"/>
                <a:pathLst>
                  <a:path extrusionOk="0" h="3537" w="5713">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9"/>
              <p:cNvSpPr/>
              <p:nvPr/>
            </p:nvSpPr>
            <p:spPr>
              <a:xfrm>
                <a:off x="2638000" y="1637900"/>
                <a:ext cx="69075" cy="67500"/>
              </a:xfrm>
              <a:custGeom>
                <a:rect b="b" l="l" r="r" t="t"/>
                <a:pathLst>
                  <a:path extrusionOk="0" h="2700" w="2763">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9"/>
              <p:cNvSpPr/>
              <p:nvPr/>
            </p:nvSpPr>
            <p:spPr>
              <a:xfrm>
                <a:off x="2686125" y="1510800"/>
                <a:ext cx="62275" cy="87900"/>
              </a:xfrm>
              <a:custGeom>
                <a:rect b="b" l="l" r="r" t="t"/>
                <a:pathLst>
                  <a:path extrusionOk="0" h="3516" w="2491">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9"/>
              <p:cNvSpPr/>
              <p:nvPr/>
            </p:nvSpPr>
            <p:spPr>
              <a:xfrm>
                <a:off x="2799125" y="1455875"/>
                <a:ext cx="96775" cy="158525"/>
              </a:xfrm>
              <a:custGeom>
                <a:rect b="b" l="l" r="r" t="t"/>
                <a:pathLst>
                  <a:path extrusionOk="0" h="6341" w="3871">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9"/>
              <p:cNvSpPr/>
              <p:nvPr/>
            </p:nvSpPr>
            <p:spPr>
              <a:xfrm>
                <a:off x="2744725" y="1557875"/>
                <a:ext cx="36625" cy="48150"/>
              </a:xfrm>
              <a:custGeom>
                <a:rect b="b" l="l" r="r" t="t"/>
                <a:pathLst>
                  <a:path extrusionOk="0" h="1926" w="1465">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9"/>
              <p:cNvSpPr/>
              <p:nvPr/>
            </p:nvSpPr>
            <p:spPr>
              <a:xfrm>
                <a:off x="2789175" y="1410350"/>
                <a:ext cx="386600" cy="302375"/>
              </a:xfrm>
              <a:custGeom>
                <a:rect b="b" l="l" r="r" t="t"/>
                <a:pathLst>
                  <a:path extrusionOk="0" h="12095" w="15464">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9"/>
              <p:cNvSpPr/>
              <p:nvPr/>
            </p:nvSpPr>
            <p:spPr>
              <a:xfrm>
                <a:off x="2905300" y="2401625"/>
                <a:ext cx="91575" cy="98875"/>
              </a:xfrm>
              <a:custGeom>
                <a:rect b="b" l="l" r="r" t="t"/>
                <a:pathLst>
                  <a:path extrusionOk="0" h="3955" w="3663">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9"/>
              <p:cNvSpPr/>
              <p:nvPr/>
            </p:nvSpPr>
            <p:spPr>
              <a:xfrm>
                <a:off x="1922950" y="1659350"/>
                <a:ext cx="1050900" cy="913875"/>
              </a:xfrm>
              <a:custGeom>
                <a:rect b="b" l="l" r="r" t="t"/>
                <a:pathLst>
                  <a:path extrusionOk="0" h="36555" w="42036">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49"/>
            <p:cNvSpPr/>
            <p:nvPr/>
          </p:nvSpPr>
          <p:spPr>
            <a:xfrm>
              <a:off x="2577325" y="2970225"/>
              <a:ext cx="32450" cy="13100"/>
            </a:xfrm>
            <a:custGeom>
              <a:rect b="b" l="l" r="r" t="t"/>
              <a:pathLst>
                <a:path extrusionOk="0" h="524" w="1298">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9"/>
            <p:cNvSpPr/>
            <p:nvPr/>
          </p:nvSpPr>
          <p:spPr>
            <a:xfrm>
              <a:off x="2632250" y="2947725"/>
              <a:ext cx="41350" cy="29325"/>
            </a:xfrm>
            <a:custGeom>
              <a:rect b="b" l="l" r="r" t="t"/>
              <a:pathLst>
                <a:path extrusionOk="0" h="1173" w="1654">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9"/>
            <p:cNvSpPr/>
            <p:nvPr/>
          </p:nvSpPr>
          <p:spPr>
            <a:xfrm>
              <a:off x="2485775" y="2895925"/>
              <a:ext cx="153825" cy="54950"/>
            </a:xfrm>
            <a:custGeom>
              <a:rect b="b" l="l" r="r" t="t"/>
              <a:pathLst>
                <a:path extrusionOk="0" h="2198" w="6153">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9"/>
            <p:cNvSpPr/>
            <p:nvPr/>
          </p:nvSpPr>
          <p:spPr>
            <a:xfrm>
              <a:off x="2901125" y="4083350"/>
              <a:ext cx="39250" cy="22525"/>
            </a:xfrm>
            <a:custGeom>
              <a:rect b="b" l="l" r="r" t="t"/>
              <a:pathLst>
                <a:path extrusionOk="0" h="901" w="157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9"/>
            <p:cNvSpPr/>
            <p:nvPr/>
          </p:nvSpPr>
          <p:spPr>
            <a:xfrm>
              <a:off x="2506700" y="3102550"/>
              <a:ext cx="80075" cy="36650"/>
            </a:xfrm>
            <a:custGeom>
              <a:rect b="b" l="l" r="r" t="t"/>
              <a:pathLst>
                <a:path extrusionOk="0" h="1466" w="3203">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9"/>
            <p:cNvSpPr/>
            <p:nvPr/>
          </p:nvSpPr>
          <p:spPr>
            <a:xfrm>
              <a:off x="2464350" y="3080075"/>
              <a:ext cx="48650" cy="45525"/>
            </a:xfrm>
            <a:custGeom>
              <a:rect b="b" l="l" r="r" t="t"/>
              <a:pathLst>
                <a:path extrusionOk="0" h="1821" w="1946">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9"/>
            <p:cNvSpPr/>
            <p:nvPr/>
          </p:nvSpPr>
          <p:spPr>
            <a:xfrm>
              <a:off x="2438700" y="3020425"/>
              <a:ext cx="67500" cy="66975"/>
            </a:xfrm>
            <a:custGeom>
              <a:rect b="b" l="l" r="r" t="t"/>
              <a:pathLst>
                <a:path extrusionOk="0" h="2679" w="270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9"/>
            <p:cNvSpPr/>
            <p:nvPr/>
          </p:nvSpPr>
          <p:spPr>
            <a:xfrm>
              <a:off x="2416725" y="3006825"/>
              <a:ext cx="91575" cy="46050"/>
            </a:xfrm>
            <a:custGeom>
              <a:rect b="b" l="l" r="r" t="t"/>
              <a:pathLst>
                <a:path extrusionOk="0" h="1842" w="3663">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9"/>
            <p:cNvSpPr/>
            <p:nvPr/>
          </p:nvSpPr>
          <p:spPr>
            <a:xfrm>
              <a:off x="2404175" y="3031950"/>
              <a:ext cx="36125" cy="20925"/>
            </a:xfrm>
            <a:custGeom>
              <a:rect b="b" l="l" r="r" t="t"/>
              <a:pathLst>
                <a:path extrusionOk="0" h="837" w="1445">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9"/>
            <p:cNvSpPr/>
            <p:nvPr/>
          </p:nvSpPr>
          <p:spPr>
            <a:xfrm>
              <a:off x="2420400" y="2972825"/>
              <a:ext cx="16750" cy="36650"/>
            </a:xfrm>
            <a:custGeom>
              <a:rect b="b" l="l" r="r" t="t"/>
              <a:pathLst>
                <a:path extrusionOk="0" h="1466" w="67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9"/>
            <p:cNvSpPr/>
            <p:nvPr/>
          </p:nvSpPr>
          <p:spPr>
            <a:xfrm>
              <a:off x="2374900" y="2981200"/>
              <a:ext cx="59650" cy="62800"/>
            </a:xfrm>
            <a:custGeom>
              <a:rect b="b" l="l" r="r" t="t"/>
              <a:pathLst>
                <a:path extrusionOk="0" h="2512" w="2386">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9"/>
            <p:cNvSpPr/>
            <p:nvPr/>
          </p:nvSpPr>
          <p:spPr>
            <a:xfrm>
              <a:off x="2050050" y="2725400"/>
              <a:ext cx="412225" cy="305525"/>
            </a:xfrm>
            <a:custGeom>
              <a:rect b="b" l="l" r="r" t="t"/>
              <a:pathLst>
                <a:path extrusionOk="0" h="12221" w="16489">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9"/>
            <p:cNvSpPr/>
            <p:nvPr/>
          </p:nvSpPr>
          <p:spPr>
            <a:xfrm>
              <a:off x="2916800" y="3161675"/>
              <a:ext cx="40825" cy="58600"/>
            </a:xfrm>
            <a:custGeom>
              <a:rect b="b" l="l" r="r" t="t"/>
              <a:pathLst>
                <a:path extrusionOk="0" h="2344" w="1633">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9"/>
            <p:cNvSpPr/>
            <p:nvPr/>
          </p:nvSpPr>
          <p:spPr>
            <a:xfrm>
              <a:off x="2866075" y="3155900"/>
              <a:ext cx="58075" cy="63325"/>
            </a:xfrm>
            <a:custGeom>
              <a:rect b="b" l="l" r="r" t="t"/>
              <a:pathLst>
                <a:path extrusionOk="0" h="2533" w="2323">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9"/>
            <p:cNvSpPr/>
            <p:nvPr/>
          </p:nvSpPr>
          <p:spPr>
            <a:xfrm>
              <a:off x="2816900" y="3119825"/>
              <a:ext cx="72725" cy="109350"/>
            </a:xfrm>
            <a:custGeom>
              <a:rect b="b" l="l" r="r" t="t"/>
              <a:pathLst>
                <a:path extrusionOk="0" h="4374" w="2909">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9"/>
            <p:cNvSpPr/>
            <p:nvPr/>
          </p:nvSpPr>
          <p:spPr>
            <a:xfrm>
              <a:off x="2646900" y="3064375"/>
              <a:ext cx="192000" cy="172650"/>
            </a:xfrm>
            <a:custGeom>
              <a:rect b="b" l="l" r="r" t="t"/>
              <a:pathLst>
                <a:path extrusionOk="0" h="6906" w="768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9"/>
            <p:cNvSpPr/>
            <p:nvPr/>
          </p:nvSpPr>
          <p:spPr>
            <a:xfrm>
              <a:off x="2561625" y="3060700"/>
              <a:ext cx="173700" cy="247450"/>
            </a:xfrm>
            <a:custGeom>
              <a:rect b="b" l="l" r="r" t="t"/>
              <a:pathLst>
                <a:path extrusionOk="0" h="9898" w="6948">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9"/>
            <p:cNvSpPr/>
            <p:nvPr/>
          </p:nvSpPr>
          <p:spPr>
            <a:xfrm>
              <a:off x="2531825" y="3224950"/>
              <a:ext cx="85800" cy="94200"/>
            </a:xfrm>
            <a:custGeom>
              <a:rect b="b" l="l" r="r" t="t"/>
              <a:pathLst>
                <a:path extrusionOk="0" h="3768" w="3432">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9"/>
            <p:cNvSpPr/>
            <p:nvPr/>
          </p:nvSpPr>
          <p:spPr>
            <a:xfrm>
              <a:off x="2527100" y="3246400"/>
              <a:ext cx="186250" cy="274650"/>
            </a:xfrm>
            <a:custGeom>
              <a:rect b="b" l="l" r="r" t="t"/>
              <a:pathLst>
                <a:path extrusionOk="0" h="10986" w="745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9"/>
            <p:cNvSpPr/>
            <p:nvPr/>
          </p:nvSpPr>
          <p:spPr>
            <a:xfrm>
              <a:off x="2700250" y="3389200"/>
              <a:ext cx="179975" cy="200900"/>
            </a:xfrm>
            <a:custGeom>
              <a:rect b="b" l="l" r="r" t="t"/>
              <a:pathLst>
                <a:path extrusionOk="0" h="8036" w="7199">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9"/>
            <p:cNvSpPr/>
            <p:nvPr/>
          </p:nvSpPr>
          <p:spPr>
            <a:xfrm>
              <a:off x="2809050" y="3531500"/>
              <a:ext cx="123475" cy="130275"/>
            </a:xfrm>
            <a:custGeom>
              <a:rect b="b" l="l" r="r" t="t"/>
              <a:pathLst>
                <a:path extrusionOk="0" h="5211" w="4939">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9"/>
            <p:cNvSpPr/>
            <p:nvPr/>
          </p:nvSpPr>
          <p:spPr>
            <a:xfrm>
              <a:off x="2884375" y="3700450"/>
              <a:ext cx="73250" cy="83200"/>
            </a:xfrm>
            <a:custGeom>
              <a:rect b="b" l="l" r="r" t="t"/>
              <a:pathLst>
                <a:path extrusionOk="0" h="3328" w="293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3" name="Google Shape;613;p49"/>
            <p:cNvGrpSpPr/>
            <p:nvPr/>
          </p:nvGrpSpPr>
          <p:grpSpPr>
            <a:xfrm>
              <a:off x="2711750" y="3572300"/>
              <a:ext cx="230725" cy="598425"/>
              <a:chOff x="2711750" y="3572300"/>
              <a:chExt cx="230725" cy="598425"/>
            </a:xfrm>
          </p:grpSpPr>
          <p:sp>
            <p:nvSpPr>
              <p:cNvPr id="614" name="Google Shape;614;p49"/>
              <p:cNvSpPr/>
              <p:nvPr/>
            </p:nvSpPr>
            <p:spPr>
              <a:xfrm>
                <a:off x="2711750" y="3572300"/>
                <a:ext cx="230725" cy="538800"/>
              </a:xfrm>
              <a:custGeom>
                <a:rect b="b" l="l" r="r" t="t"/>
                <a:pathLst>
                  <a:path extrusionOk="0" h="21552" w="9229">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9"/>
              <p:cNvSpPr/>
              <p:nvPr/>
            </p:nvSpPr>
            <p:spPr>
              <a:xfrm>
                <a:off x="2804875" y="4134625"/>
                <a:ext cx="51800" cy="36100"/>
              </a:xfrm>
              <a:custGeom>
                <a:rect b="b" l="l" r="r" t="t"/>
                <a:pathLst>
                  <a:path extrusionOk="0" h="1444" w="2072">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6" name="Google Shape;616;p49"/>
            <p:cNvSpPr/>
            <p:nvPr/>
          </p:nvSpPr>
          <p:spPr>
            <a:xfrm>
              <a:off x="5404100" y="2847275"/>
              <a:ext cx="26175" cy="61250"/>
            </a:xfrm>
            <a:custGeom>
              <a:rect b="b" l="l" r="r" t="t"/>
              <a:pathLst>
                <a:path extrusionOk="0" h="2450" w="1047">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7" name="Google Shape;617;p49"/>
            <p:cNvGrpSpPr/>
            <p:nvPr/>
          </p:nvGrpSpPr>
          <p:grpSpPr>
            <a:xfrm>
              <a:off x="3781475" y="1624825"/>
              <a:ext cx="153300" cy="166375"/>
              <a:chOff x="3781475" y="1624825"/>
              <a:chExt cx="153300" cy="166375"/>
            </a:xfrm>
          </p:grpSpPr>
          <p:sp>
            <p:nvSpPr>
              <p:cNvPr id="618" name="Google Shape;618;p49"/>
              <p:cNvSpPr/>
              <p:nvPr/>
            </p:nvSpPr>
            <p:spPr>
              <a:xfrm>
                <a:off x="3845300" y="1624825"/>
                <a:ext cx="89475" cy="60700"/>
              </a:xfrm>
              <a:custGeom>
                <a:rect b="b" l="l" r="r" t="t"/>
                <a:pathLst>
                  <a:path extrusionOk="0" h="2428" w="3579">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9"/>
              <p:cNvSpPr/>
              <p:nvPr/>
            </p:nvSpPr>
            <p:spPr>
              <a:xfrm>
                <a:off x="3875625" y="1704850"/>
                <a:ext cx="21475" cy="18350"/>
              </a:xfrm>
              <a:custGeom>
                <a:rect b="b" l="l" r="r" t="t"/>
                <a:pathLst>
                  <a:path extrusionOk="0" h="734" w="859">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9"/>
              <p:cNvSpPr/>
              <p:nvPr/>
            </p:nvSpPr>
            <p:spPr>
              <a:xfrm>
                <a:off x="3883475" y="1716375"/>
                <a:ext cx="39275" cy="43425"/>
              </a:xfrm>
              <a:custGeom>
                <a:rect b="b" l="l" r="r" t="t"/>
                <a:pathLst>
                  <a:path extrusionOk="0" h="1737" w="1571">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9"/>
              <p:cNvSpPr/>
              <p:nvPr/>
            </p:nvSpPr>
            <p:spPr>
              <a:xfrm>
                <a:off x="3781475" y="1649925"/>
                <a:ext cx="102550" cy="141275"/>
              </a:xfrm>
              <a:custGeom>
                <a:rect b="b" l="l" r="r" t="t"/>
                <a:pathLst>
                  <a:path extrusionOk="0" h="5651" w="4102">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2" name="Google Shape;622;p49"/>
            <p:cNvSpPr/>
            <p:nvPr/>
          </p:nvSpPr>
          <p:spPr>
            <a:xfrm>
              <a:off x="5511350" y="2436650"/>
              <a:ext cx="175250" cy="307100"/>
            </a:xfrm>
            <a:custGeom>
              <a:rect b="b" l="l" r="r" t="t"/>
              <a:pathLst>
                <a:path extrusionOk="0" h="12284" w="701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9"/>
            <p:cNvSpPr/>
            <p:nvPr/>
          </p:nvSpPr>
          <p:spPr>
            <a:xfrm>
              <a:off x="5440200" y="2597250"/>
              <a:ext cx="60175" cy="83725"/>
            </a:xfrm>
            <a:custGeom>
              <a:rect b="b" l="l" r="r" t="t"/>
              <a:pathLst>
                <a:path extrusionOk="0" h="3349" w="2407">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9"/>
            <p:cNvSpPr/>
            <p:nvPr/>
          </p:nvSpPr>
          <p:spPr>
            <a:xfrm>
              <a:off x="5410900" y="2501000"/>
              <a:ext cx="68550" cy="117725"/>
            </a:xfrm>
            <a:custGeom>
              <a:rect b="b" l="l" r="r" t="t"/>
              <a:pathLst>
                <a:path extrusionOk="0" h="4709" w="2742">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9"/>
            <p:cNvSpPr/>
            <p:nvPr/>
          </p:nvSpPr>
          <p:spPr>
            <a:xfrm>
              <a:off x="4855375" y="2348250"/>
              <a:ext cx="444650" cy="209800"/>
            </a:xfrm>
            <a:custGeom>
              <a:rect b="b" l="l" r="r" t="t"/>
              <a:pathLst>
                <a:path extrusionOk="0" h="8392" w="17786">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9"/>
            <p:cNvSpPr/>
            <p:nvPr/>
          </p:nvSpPr>
          <p:spPr>
            <a:xfrm>
              <a:off x="5730000" y="3287725"/>
              <a:ext cx="141250" cy="120875"/>
            </a:xfrm>
            <a:custGeom>
              <a:rect b="b" l="l" r="r" t="t"/>
              <a:pathLst>
                <a:path extrusionOk="0" h="4835" w="565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9"/>
            <p:cNvSpPr/>
            <p:nvPr/>
          </p:nvSpPr>
          <p:spPr>
            <a:xfrm>
              <a:off x="5413525" y="2961325"/>
              <a:ext cx="115100" cy="200900"/>
            </a:xfrm>
            <a:custGeom>
              <a:rect b="b" l="l" r="r" t="t"/>
              <a:pathLst>
                <a:path extrusionOk="0" h="8036" w="4604">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9"/>
            <p:cNvSpPr/>
            <p:nvPr/>
          </p:nvSpPr>
          <p:spPr>
            <a:xfrm>
              <a:off x="5472625" y="3375600"/>
              <a:ext cx="56000" cy="29325"/>
            </a:xfrm>
            <a:custGeom>
              <a:rect b="b" l="l" r="r" t="t"/>
              <a:pathLst>
                <a:path extrusionOk="0" h="1173" w="224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9" name="Google Shape;629;p49"/>
            <p:cNvGrpSpPr/>
            <p:nvPr/>
          </p:nvGrpSpPr>
          <p:grpSpPr>
            <a:xfrm>
              <a:off x="5068275" y="3161675"/>
              <a:ext cx="664875" cy="222850"/>
              <a:chOff x="5068275" y="3161675"/>
              <a:chExt cx="664875" cy="222850"/>
            </a:xfrm>
          </p:grpSpPr>
          <p:sp>
            <p:nvSpPr>
              <p:cNvPr id="630" name="Google Shape;630;p49"/>
              <p:cNvSpPr/>
              <p:nvPr/>
            </p:nvSpPr>
            <p:spPr>
              <a:xfrm>
                <a:off x="5408300" y="3224425"/>
                <a:ext cx="96775" cy="107800"/>
              </a:xfrm>
              <a:custGeom>
                <a:rect b="b" l="l" r="r" t="t"/>
                <a:pathLst>
                  <a:path extrusionOk="0" h="4312" w="3871">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9"/>
              <p:cNvSpPr/>
              <p:nvPr/>
            </p:nvSpPr>
            <p:spPr>
              <a:xfrm>
                <a:off x="5587700" y="3253200"/>
                <a:ext cx="145450" cy="131325"/>
              </a:xfrm>
              <a:custGeom>
                <a:rect b="b" l="l" r="r" t="t"/>
                <a:pathLst>
                  <a:path extrusionOk="0" h="5253" w="5818">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9"/>
              <p:cNvSpPr/>
              <p:nvPr/>
            </p:nvSpPr>
            <p:spPr>
              <a:xfrm>
                <a:off x="5268100" y="3181025"/>
                <a:ext cx="143350" cy="129750"/>
              </a:xfrm>
              <a:custGeom>
                <a:rect b="b" l="l" r="r" t="t"/>
                <a:pathLst>
                  <a:path extrusionOk="0" h="5190" w="5734">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9"/>
              <p:cNvSpPr/>
              <p:nvPr/>
            </p:nvSpPr>
            <p:spPr>
              <a:xfrm>
                <a:off x="5068275" y="3161675"/>
                <a:ext cx="431050" cy="221800"/>
              </a:xfrm>
              <a:custGeom>
                <a:rect b="b" l="l" r="r" t="t"/>
                <a:pathLst>
                  <a:path extrusionOk="0" h="8872" w="17242">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49"/>
            <p:cNvSpPr/>
            <p:nvPr/>
          </p:nvSpPr>
          <p:spPr>
            <a:xfrm>
              <a:off x="5139425" y="3145975"/>
              <a:ext cx="62800" cy="82150"/>
            </a:xfrm>
            <a:custGeom>
              <a:rect b="b" l="l" r="r" t="t"/>
              <a:pathLst>
                <a:path extrusionOk="0" h="3286" w="2512">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9"/>
            <p:cNvSpPr/>
            <p:nvPr/>
          </p:nvSpPr>
          <p:spPr>
            <a:xfrm>
              <a:off x="5279075" y="3142825"/>
              <a:ext cx="137075" cy="92625"/>
            </a:xfrm>
            <a:custGeom>
              <a:rect b="b" l="l" r="r" t="t"/>
              <a:pathLst>
                <a:path extrusionOk="0" h="3705" w="5483">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9"/>
            <p:cNvSpPr/>
            <p:nvPr/>
          </p:nvSpPr>
          <p:spPr>
            <a:xfrm>
              <a:off x="5150925" y="2887575"/>
              <a:ext cx="119300" cy="230700"/>
            </a:xfrm>
            <a:custGeom>
              <a:rect b="b" l="l" r="r" t="t"/>
              <a:pathLst>
                <a:path extrusionOk="0" h="9228" w="4772">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9"/>
            <p:cNvSpPr/>
            <p:nvPr/>
          </p:nvSpPr>
          <p:spPr>
            <a:xfrm>
              <a:off x="5166625" y="3025150"/>
              <a:ext cx="75875" cy="65400"/>
            </a:xfrm>
            <a:custGeom>
              <a:rect b="b" l="l" r="r" t="t"/>
              <a:pathLst>
                <a:path extrusionOk="0" h="2616" w="3035">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9"/>
            <p:cNvSpPr/>
            <p:nvPr/>
          </p:nvSpPr>
          <p:spPr>
            <a:xfrm>
              <a:off x="5123725" y="2903250"/>
              <a:ext cx="117200" cy="135525"/>
            </a:xfrm>
            <a:custGeom>
              <a:rect b="b" l="l" r="r" t="t"/>
              <a:pathLst>
                <a:path extrusionOk="0" h="5421" w="4688">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9"/>
            <p:cNvSpPr/>
            <p:nvPr/>
          </p:nvSpPr>
          <p:spPr>
            <a:xfrm>
              <a:off x="5089200" y="2934650"/>
              <a:ext cx="121900" cy="227050"/>
            </a:xfrm>
            <a:custGeom>
              <a:rect b="b" l="l" r="r" t="t"/>
              <a:pathLst>
                <a:path extrusionOk="0" h="9082" w="4876">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9"/>
            <p:cNvSpPr/>
            <p:nvPr/>
          </p:nvSpPr>
          <p:spPr>
            <a:xfrm>
              <a:off x="5009700" y="2810675"/>
              <a:ext cx="128175" cy="288250"/>
            </a:xfrm>
            <a:custGeom>
              <a:rect b="b" l="l" r="r" t="t"/>
              <a:pathLst>
                <a:path extrusionOk="0" h="11530" w="5127">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9"/>
            <p:cNvSpPr/>
            <p:nvPr/>
          </p:nvSpPr>
          <p:spPr>
            <a:xfrm>
              <a:off x="4941700" y="2836825"/>
              <a:ext cx="74300" cy="95750"/>
            </a:xfrm>
            <a:custGeom>
              <a:rect b="b" l="l" r="r" t="t"/>
              <a:pathLst>
                <a:path extrusionOk="0" h="3830" w="2972">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9"/>
            <p:cNvSpPr/>
            <p:nvPr/>
          </p:nvSpPr>
          <p:spPr>
            <a:xfrm>
              <a:off x="3787225" y="2293850"/>
              <a:ext cx="55475" cy="68025"/>
            </a:xfrm>
            <a:custGeom>
              <a:rect b="b" l="l" r="r" t="t"/>
              <a:pathLst>
                <a:path extrusionOk="0" h="2721" w="2219">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9"/>
            <p:cNvSpPr/>
            <p:nvPr/>
          </p:nvSpPr>
          <p:spPr>
            <a:xfrm>
              <a:off x="3743300" y="1958025"/>
              <a:ext cx="290325" cy="337425"/>
            </a:xfrm>
            <a:custGeom>
              <a:rect b="b" l="l" r="r" t="t"/>
              <a:pathLst>
                <a:path extrusionOk="0" h="13497" w="11613">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9"/>
            <p:cNvSpPr/>
            <p:nvPr/>
          </p:nvSpPr>
          <p:spPr>
            <a:xfrm>
              <a:off x="3823325" y="2021850"/>
              <a:ext cx="143875" cy="324875"/>
            </a:xfrm>
            <a:custGeom>
              <a:rect b="b" l="l" r="r" t="t"/>
              <a:pathLst>
                <a:path extrusionOk="0" h="12995" w="5755">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9"/>
            <p:cNvSpPr/>
            <p:nvPr/>
          </p:nvSpPr>
          <p:spPr>
            <a:xfrm>
              <a:off x="3976075" y="2250975"/>
              <a:ext cx="57550" cy="52325"/>
            </a:xfrm>
            <a:custGeom>
              <a:rect b="b" l="l" r="r" t="t"/>
              <a:pathLst>
                <a:path extrusionOk="0" h="2093" w="2302">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9"/>
            <p:cNvSpPr/>
            <p:nvPr/>
          </p:nvSpPr>
          <p:spPr>
            <a:xfrm>
              <a:off x="3949400" y="2288625"/>
              <a:ext cx="91550" cy="49725"/>
            </a:xfrm>
            <a:custGeom>
              <a:rect b="b" l="l" r="r" t="t"/>
              <a:pathLst>
                <a:path extrusionOk="0" h="1989" w="3662">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9"/>
            <p:cNvSpPr/>
            <p:nvPr/>
          </p:nvSpPr>
          <p:spPr>
            <a:xfrm>
              <a:off x="3952525" y="2322625"/>
              <a:ext cx="71175" cy="52325"/>
            </a:xfrm>
            <a:custGeom>
              <a:rect b="b" l="l" r="r" t="t"/>
              <a:pathLst>
                <a:path extrusionOk="0" h="2093" w="2847">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9"/>
            <p:cNvSpPr/>
            <p:nvPr/>
          </p:nvSpPr>
          <p:spPr>
            <a:xfrm>
              <a:off x="3986525" y="2326300"/>
              <a:ext cx="120875" cy="93650"/>
            </a:xfrm>
            <a:custGeom>
              <a:rect b="b" l="l" r="r" t="t"/>
              <a:pathLst>
                <a:path extrusionOk="0" h="3746" w="4835">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9"/>
            <p:cNvSpPr/>
            <p:nvPr/>
          </p:nvSpPr>
          <p:spPr>
            <a:xfrm>
              <a:off x="3903350" y="2478500"/>
              <a:ext cx="83200" cy="53900"/>
            </a:xfrm>
            <a:custGeom>
              <a:rect b="b" l="l" r="r" t="t"/>
              <a:pathLst>
                <a:path extrusionOk="0" h="2156" w="3328">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9"/>
            <p:cNvSpPr/>
            <p:nvPr/>
          </p:nvSpPr>
          <p:spPr>
            <a:xfrm>
              <a:off x="3910150" y="2462825"/>
              <a:ext cx="71700" cy="31400"/>
            </a:xfrm>
            <a:custGeom>
              <a:rect b="b" l="l" r="r" t="t"/>
              <a:pathLst>
                <a:path extrusionOk="0" h="1256" w="2868">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9"/>
            <p:cNvSpPr/>
            <p:nvPr/>
          </p:nvSpPr>
          <p:spPr>
            <a:xfrm>
              <a:off x="3947825" y="2585750"/>
              <a:ext cx="27225" cy="52325"/>
            </a:xfrm>
            <a:custGeom>
              <a:rect b="b" l="l" r="r" t="t"/>
              <a:pathLst>
                <a:path extrusionOk="0" h="2093" w="1089">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9"/>
            <p:cNvSpPr/>
            <p:nvPr/>
          </p:nvSpPr>
          <p:spPr>
            <a:xfrm>
              <a:off x="3934750" y="2566400"/>
              <a:ext cx="26175" cy="32975"/>
            </a:xfrm>
            <a:custGeom>
              <a:rect b="b" l="l" r="r" t="t"/>
              <a:pathLst>
                <a:path extrusionOk="0" h="1319" w="1047">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9"/>
            <p:cNvSpPr/>
            <p:nvPr/>
          </p:nvSpPr>
          <p:spPr>
            <a:xfrm>
              <a:off x="3895525" y="2538675"/>
              <a:ext cx="54425" cy="47625"/>
            </a:xfrm>
            <a:custGeom>
              <a:rect b="b" l="l" r="r" t="t"/>
              <a:pathLst>
                <a:path extrusionOk="0" h="1905" w="2177">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9"/>
            <p:cNvSpPr/>
            <p:nvPr/>
          </p:nvSpPr>
          <p:spPr>
            <a:xfrm>
              <a:off x="3865700" y="2510950"/>
              <a:ext cx="42400" cy="26700"/>
            </a:xfrm>
            <a:custGeom>
              <a:rect b="b" l="l" r="r" t="t"/>
              <a:pathLst>
                <a:path extrusionOk="0" h="1068" w="1696">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9"/>
            <p:cNvSpPr/>
            <p:nvPr/>
          </p:nvSpPr>
          <p:spPr>
            <a:xfrm>
              <a:off x="3811300" y="2470650"/>
              <a:ext cx="99925" cy="48150"/>
            </a:xfrm>
            <a:custGeom>
              <a:rect b="b" l="l" r="r" t="t"/>
              <a:pathLst>
                <a:path extrusionOk="0" h="1926" w="3997">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9"/>
            <p:cNvSpPr/>
            <p:nvPr/>
          </p:nvSpPr>
          <p:spPr>
            <a:xfrm>
              <a:off x="3867800" y="2355575"/>
              <a:ext cx="132350" cy="111450"/>
            </a:xfrm>
            <a:custGeom>
              <a:rect b="b" l="l" r="r" t="t"/>
              <a:pathLst>
                <a:path extrusionOk="0" h="4458" w="5294">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9"/>
            <p:cNvSpPr/>
            <p:nvPr/>
          </p:nvSpPr>
          <p:spPr>
            <a:xfrm>
              <a:off x="3841625" y="2432475"/>
              <a:ext cx="105700" cy="46050"/>
            </a:xfrm>
            <a:custGeom>
              <a:rect b="b" l="l" r="r" t="t"/>
              <a:pathLst>
                <a:path extrusionOk="0" h="1842" w="4228">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9"/>
            <p:cNvSpPr/>
            <p:nvPr/>
          </p:nvSpPr>
          <p:spPr>
            <a:xfrm>
              <a:off x="3759500" y="2356100"/>
              <a:ext cx="120350" cy="143875"/>
            </a:xfrm>
            <a:custGeom>
              <a:rect b="b" l="l" r="r" t="t"/>
              <a:pathLst>
                <a:path extrusionOk="0" h="5755" w="4814">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9"/>
            <p:cNvSpPr/>
            <p:nvPr/>
          </p:nvSpPr>
          <p:spPr>
            <a:xfrm>
              <a:off x="3727600" y="2387500"/>
              <a:ext cx="51800" cy="47100"/>
            </a:xfrm>
            <a:custGeom>
              <a:rect b="b" l="l" r="r" t="t"/>
              <a:pathLst>
                <a:path extrusionOk="0" h="1884" w="2072">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9"/>
            <p:cNvSpPr/>
            <p:nvPr/>
          </p:nvSpPr>
          <p:spPr>
            <a:xfrm>
              <a:off x="3722900" y="2426200"/>
              <a:ext cx="40825" cy="35075"/>
            </a:xfrm>
            <a:custGeom>
              <a:rect b="b" l="l" r="r" t="t"/>
              <a:pathLst>
                <a:path extrusionOk="0" h="1403" w="1633">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9"/>
            <p:cNvSpPr/>
            <p:nvPr/>
          </p:nvSpPr>
          <p:spPr>
            <a:xfrm>
              <a:off x="3758475" y="2449750"/>
              <a:ext cx="9950" cy="14125"/>
            </a:xfrm>
            <a:custGeom>
              <a:rect b="b" l="l" r="r" t="t"/>
              <a:pathLst>
                <a:path extrusionOk="0" h="565" w="398">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9"/>
            <p:cNvSpPr/>
            <p:nvPr/>
          </p:nvSpPr>
          <p:spPr>
            <a:xfrm>
              <a:off x="3552375" y="2346700"/>
              <a:ext cx="58075" cy="76900"/>
            </a:xfrm>
            <a:custGeom>
              <a:rect b="b" l="l" r="r" t="t"/>
              <a:pathLst>
                <a:path extrusionOk="0" h="3076" w="2323">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3" name="Google Shape;663;p49"/>
            <p:cNvGrpSpPr/>
            <p:nvPr/>
          </p:nvGrpSpPr>
          <p:grpSpPr>
            <a:xfrm>
              <a:off x="3586375" y="2281300"/>
              <a:ext cx="125025" cy="175275"/>
              <a:chOff x="3586375" y="2281300"/>
              <a:chExt cx="125025" cy="175275"/>
            </a:xfrm>
          </p:grpSpPr>
          <p:sp>
            <p:nvSpPr>
              <p:cNvPr id="664" name="Google Shape;664;p49"/>
              <p:cNvSpPr/>
              <p:nvPr/>
            </p:nvSpPr>
            <p:spPr>
              <a:xfrm>
                <a:off x="3609900" y="2281300"/>
                <a:ext cx="101500" cy="175275"/>
              </a:xfrm>
              <a:custGeom>
                <a:rect b="b" l="l" r="r" t="t"/>
                <a:pathLst>
                  <a:path extrusionOk="0" h="7011" w="406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9"/>
              <p:cNvSpPr/>
              <p:nvPr/>
            </p:nvSpPr>
            <p:spPr>
              <a:xfrm>
                <a:off x="3586375" y="2350350"/>
                <a:ext cx="31925" cy="25125"/>
              </a:xfrm>
              <a:custGeom>
                <a:rect b="b" l="l" r="r" t="t"/>
                <a:pathLst>
                  <a:path extrusionOk="0" h="1005" w="1277">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6" name="Google Shape;666;p49"/>
            <p:cNvSpPr/>
            <p:nvPr/>
          </p:nvSpPr>
          <p:spPr>
            <a:xfrm>
              <a:off x="4300900" y="3419025"/>
              <a:ext cx="109875" cy="205600"/>
            </a:xfrm>
            <a:custGeom>
              <a:rect b="b" l="l" r="r" t="t"/>
              <a:pathLst>
                <a:path extrusionOk="0" h="8224" w="4395">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7" name="Google Shape;667;p49"/>
            <p:cNvGrpSpPr/>
            <p:nvPr/>
          </p:nvGrpSpPr>
          <p:grpSpPr>
            <a:xfrm>
              <a:off x="5298975" y="3412225"/>
              <a:ext cx="576450" cy="616225"/>
              <a:chOff x="5298975" y="3412225"/>
              <a:chExt cx="576450" cy="616225"/>
            </a:xfrm>
          </p:grpSpPr>
          <p:sp>
            <p:nvSpPr>
              <p:cNvPr id="668" name="Google Shape;668;p49"/>
              <p:cNvSpPr/>
              <p:nvPr/>
            </p:nvSpPr>
            <p:spPr>
              <a:xfrm>
                <a:off x="5298975" y="3412225"/>
                <a:ext cx="576450" cy="515275"/>
              </a:xfrm>
              <a:custGeom>
                <a:rect b="b" l="l" r="r" t="t"/>
                <a:pathLst>
                  <a:path extrusionOk="0" h="20611" w="23058">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9"/>
              <p:cNvSpPr/>
              <p:nvPr/>
            </p:nvSpPr>
            <p:spPr>
              <a:xfrm>
                <a:off x="5683950" y="3957275"/>
                <a:ext cx="54950" cy="71175"/>
              </a:xfrm>
              <a:custGeom>
                <a:rect b="b" l="l" r="r" t="t"/>
                <a:pathLst>
                  <a:path extrusionOk="0" h="2847" w="2198">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0" name="Google Shape;670;p49"/>
            <p:cNvGrpSpPr/>
            <p:nvPr/>
          </p:nvGrpSpPr>
          <p:grpSpPr>
            <a:xfrm>
              <a:off x="5952300" y="3852150"/>
              <a:ext cx="231225" cy="287200"/>
              <a:chOff x="5952300" y="3852150"/>
              <a:chExt cx="231225" cy="287200"/>
            </a:xfrm>
          </p:grpSpPr>
          <p:sp>
            <p:nvSpPr>
              <p:cNvPr id="671" name="Google Shape;671;p49"/>
              <p:cNvSpPr/>
              <p:nvPr/>
            </p:nvSpPr>
            <p:spPr>
              <a:xfrm>
                <a:off x="5952300" y="3996525"/>
                <a:ext cx="145450" cy="142825"/>
              </a:xfrm>
              <a:custGeom>
                <a:rect b="b" l="l" r="r" t="t"/>
                <a:pathLst>
                  <a:path extrusionOk="0" h="5713" w="5818">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9"/>
              <p:cNvSpPr/>
              <p:nvPr/>
            </p:nvSpPr>
            <p:spPr>
              <a:xfrm>
                <a:off x="6101375" y="3852150"/>
                <a:ext cx="82150" cy="171075"/>
              </a:xfrm>
              <a:custGeom>
                <a:rect b="b" l="l" r="r" t="t"/>
                <a:pathLst>
                  <a:path extrusionOk="0" h="6843" w="3286">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3" name="Google Shape;673;p49"/>
            <p:cNvSpPr/>
            <p:nvPr/>
          </p:nvSpPr>
          <p:spPr>
            <a:xfrm>
              <a:off x="3399625" y="2088800"/>
              <a:ext cx="127125" cy="77450"/>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9"/>
            <p:cNvSpPr/>
            <p:nvPr/>
          </p:nvSpPr>
          <p:spPr>
            <a:xfrm>
              <a:off x="4616850" y="2275025"/>
              <a:ext cx="885625" cy="661225"/>
            </a:xfrm>
            <a:custGeom>
              <a:rect b="b" l="l" r="r" t="t"/>
              <a:pathLst>
                <a:path extrusionOk="0" h="26449" w="35425">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9"/>
            <p:cNvSpPr/>
            <p:nvPr/>
          </p:nvSpPr>
          <p:spPr>
            <a:xfrm>
              <a:off x="5150925" y="2903250"/>
              <a:ext cx="1600" cy="2125"/>
            </a:xfrm>
            <a:custGeom>
              <a:rect b="b" l="l" r="r" t="t"/>
              <a:pathLst>
                <a:path extrusionOk="0" h="85" w="64">
                  <a:moveTo>
                    <a:pt x="63" y="85"/>
                  </a:moveTo>
                  <a:lnTo>
                    <a:pt x="1" y="1"/>
                  </a:lnTo>
                  <a:lnTo>
                    <a:pt x="1"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9"/>
            <p:cNvSpPr/>
            <p:nvPr/>
          </p:nvSpPr>
          <p:spPr>
            <a:xfrm>
              <a:off x="5134200" y="2918425"/>
              <a:ext cx="2625" cy="2650"/>
            </a:xfrm>
            <a:custGeom>
              <a:rect b="b" l="l" r="r" t="t"/>
              <a:pathLst>
                <a:path extrusionOk="0" h="106" w="105">
                  <a:moveTo>
                    <a:pt x="0" y="105"/>
                  </a:moveTo>
                  <a:lnTo>
                    <a:pt x="105" y="1"/>
                  </a:lnTo>
                  <a:lnTo>
                    <a:pt x="10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9"/>
            <p:cNvSpPr/>
            <p:nvPr/>
          </p:nvSpPr>
          <p:spPr>
            <a:xfrm>
              <a:off x="4608475" y="2660550"/>
              <a:ext cx="5275" cy="1600"/>
            </a:xfrm>
            <a:custGeom>
              <a:rect b="b" l="l" r="r" t="t"/>
              <a:pathLst>
                <a:path extrusionOk="0" h="64" w="211">
                  <a:moveTo>
                    <a:pt x="210" y="0"/>
                  </a:moveTo>
                  <a:lnTo>
                    <a:pt x="1" y="63"/>
                  </a:lnTo>
                  <a:lnTo>
                    <a:pt x="22" y="63"/>
                  </a:lnTo>
                  <a:lnTo>
                    <a:pt x="210"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9"/>
            <p:cNvSpPr/>
            <p:nvPr/>
          </p:nvSpPr>
          <p:spPr>
            <a:xfrm>
              <a:off x="4302475" y="2310075"/>
              <a:ext cx="547700" cy="287725"/>
            </a:xfrm>
            <a:custGeom>
              <a:rect b="b" l="l" r="r" t="t"/>
              <a:pathLst>
                <a:path extrusionOk="0" h="11509" w="21908">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9"/>
            <p:cNvSpPr/>
            <p:nvPr/>
          </p:nvSpPr>
          <p:spPr>
            <a:xfrm>
              <a:off x="4443200" y="2520875"/>
              <a:ext cx="231750" cy="144400"/>
            </a:xfrm>
            <a:custGeom>
              <a:rect b="b" l="l" r="r" t="t"/>
              <a:pathLst>
                <a:path extrusionOk="0" h="5776" w="927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9"/>
            <p:cNvSpPr/>
            <p:nvPr/>
          </p:nvSpPr>
          <p:spPr>
            <a:xfrm>
              <a:off x="4401875" y="2571100"/>
              <a:ext cx="207150" cy="130275"/>
            </a:xfrm>
            <a:custGeom>
              <a:rect b="b" l="l" r="r" t="t"/>
              <a:pathLst>
                <a:path extrusionOk="0" h="5211" w="8286">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1" name="Google Shape;681;p49"/>
            <p:cNvGrpSpPr/>
            <p:nvPr/>
          </p:nvGrpSpPr>
          <p:grpSpPr>
            <a:xfrm>
              <a:off x="4842300" y="3099950"/>
              <a:ext cx="31425" cy="59650"/>
              <a:chOff x="4842300" y="3099950"/>
              <a:chExt cx="31425" cy="59650"/>
            </a:xfrm>
          </p:grpSpPr>
          <p:sp>
            <p:nvSpPr>
              <p:cNvPr id="682" name="Google Shape;682;p49"/>
              <p:cNvSpPr/>
              <p:nvPr/>
            </p:nvSpPr>
            <p:spPr>
              <a:xfrm>
                <a:off x="4842300" y="3122950"/>
                <a:ext cx="2125" cy="6825"/>
              </a:xfrm>
              <a:custGeom>
                <a:rect b="b" l="l" r="r" t="t"/>
                <a:pathLst>
                  <a:path extrusionOk="0" h="273" w="85">
                    <a:moveTo>
                      <a:pt x="84" y="1"/>
                    </a:moveTo>
                    <a:lnTo>
                      <a:pt x="1" y="22"/>
                    </a:lnTo>
                    <a:lnTo>
                      <a:pt x="43" y="126"/>
                    </a:lnTo>
                    <a:lnTo>
                      <a:pt x="1" y="273"/>
                    </a:lnTo>
                    <a:lnTo>
                      <a:pt x="64" y="126"/>
                    </a:lnTo>
                    <a:lnTo>
                      <a:pt x="43" y="22"/>
                    </a:lnTo>
                    <a:lnTo>
                      <a:pt x="84" y="22"/>
                    </a:lnTo>
                    <a:lnTo>
                      <a:pt x="84"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9"/>
              <p:cNvSpPr/>
              <p:nvPr/>
            </p:nvSpPr>
            <p:spPr>
              <a:xfrm>
                <a:off x="4842300" y="3106225"/>
                <a:ext cx="31425" cy="53375"/>
              </a:xfrm>
              <a:custGeom>
                <a:rect b="b" l="l" r="r" t="t"/>
                <a:pathLst>
                  <a:path extrusionOk="0" h="2135" w="1257">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9"/>
              <p:cNvSpPr/>
              <p:nvPr/>
            </p:nvSpPr>
            <p:spPr>
              <a:xfrm>
                <a:off x="4844400" y="3099950"/>
                <a:ext cx="5250" cy="4725"/>
              </a:xfrm>
              <a:custGeom>
                <a:rect b="b" l="l" r="r" t="t"/>
                <a:pathLst>
                  <a:path extrusionOk="0" h="189" w="210">
                    <a:moveTo>
                      <a:pt x="189" y="0"/>
                    </a:moveTo>
                    <a:lnTo>
                      <a:pt x="0" y="42"/>
                    </a:lnTo>
                    <a:lnTo>
                      <a:pt x="0" y="105"/>
                    </a:lnTo>
                    <a:lnTo>
                      <a:pt x="126" y="188"/>
                    </a:lnTo>
                    <a:lnTo>
                      <a:pt x="126" y="147"/>
                    </a:lnTo>
                    <a:lnTo>
                      <a:pt x="168" y="147"/>
                    </a:lnTo>
                    <a:lnTo>
                      <a:pt x="210" y="42"/>
                    </a:lnTo>
                    <a:lnTo>
                      <a:pt x="189"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9"/>
              <p:cNvSpPr/>
              <p:nvPr/>
            </p:nvSpPr>
            <p:spPr>
              <a:xfrm>
                <a:off x="4849625" y="3101500"/>
                <a:ext cx="7875" cy="6300"/>
              </a:xfrm>
              <a:custGeom>
                <a:rect b="b" l="l" r="r" t="t"/>
                <a:pathLst>
                  <a:path extrusionOk="0" h="252" w="315">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6" name="Google Shape;686;p49"/>
            <p:cNvSpPr/>
            <p:nvPr/>
          </p:nvSpPr>
          <p:spPr>
            <a:xfrm>
              <a:off x="4663400" y="2731150"/>
              <a:ext cx="405425" cy="396025"/>
            </a:xfrm>
            <a:custGeom>
              <a:rect b="b" l="l" r="r" t="t"/>
              <a:pathLst>
                <a:path extrusionOk="0" h="15841" w="16217">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9"/>
            <p:cNvSpPr/>
            <p:nvPr/>
          </p:nvSpPr>
          <p:spPr>
            <a:xfrm>
              <a:off x="4822425" y="2778250"/>
              <a:ext cx="119300" cy="63825"/>
            </a:xfrm>
            <a:custGeom>
              <a:rect b="b" l="l" r="r" t="t"/>
              <a:pathLst>
                <a:path extrusionOk="0" h="2553" w="4772">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9"/>
            <p:cNvSpPr/>
            <p:nvPr/>
          </p:nvSpPr>
          <p:spPr>
            <a:xfrm>
              <a:off x="4547800" y="2671000"/>
              <a:ext cx="200375" cy="220775"/>
            </a:xfrm>
            <a:custGeom>
              <a:rect b="b" l="l" r="r" t="t"/>
              <a:pathLst>
                <a:path extrusionOk="0" h="8831" w="8015">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9"/>
            <p:cNvSpPr/>
            <p:nvPr/>
          </p:nvSpPr>
          <p:spPr>
            <a:xfrm>
              <a:off x="4533150" y="2640675"/>
              <a:ext cx="191475" cy="159550"/>
            </a:xfrm>
            <a:custGeom>
              <a:rect b="b" l="l" r="r" t="t"/>
              <a:pathLst>
                <a:path extrusionOk="0" h="6382" w="7659">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9"/>
            <p:cNvSpPr/>
            <p:nvPr/>
          </p:nvSpPr>
          <p:spPr>
            <a:xfrm>
              <a:off x="3978150" y="2401100"/>
              <a:ext cx="237525" cy="148050"/>
            </a:xfrm>
            <a:custGeom>
              <a:rect b="b" l="l" r="r" t="t"/>
              <a:pathLst>
                <a:path extrusionOk="0" h="5922" w="9501">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9"/>
            <p:cNvSpPr/>
            <p:nvPr/>
          </p:nvSpPr>
          <p:spPr>
            <a:xfrm>
              <a:off x="4036750" y="2474325"/>
              <a:ext cx="49725" cy="55475"/>
            </a:xfrm>
            <a:custGeom>
              <a:rect b="b" l="l" r="r" t="t"/>
              <a:pathLst>
                <a:path extrusionOk="0" h="2219" w="1989">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9"/>
            <p:cNvSpPr/>
            <p:nvPr/>
          </p:nvSpPr>
          <p:spPr>
            <a:xfrm>
              <a:off x="3957250" y="2483750"/>
              <a:ext cx="127650" cy="81625"/>
            </a:xfrm>
            <a:custGeom>
              <a:rect b="b" l="l" r="r" t="t"/>
              <a:pathLst>
                <a:path extrusionOk="0" h="3265" w="5106">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9"/>
            <p:cNvSpPr/>
            <p:nvPr/>
          </p:nvSpPr>
          <p:spPr>
            <a:xfrm>
              <a:off x="3989150" y="2555400"/>
              <a:ext cx="83725" cy="52850"/>
            </a:xfrm>
            <a:custGeom>
              <a:rect b="b" l="l" r="r" t="t"/>
              <a:pathLst>
                <a:path extrusionOk="0" h="2114" w="3349">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4" name="Google Shape;694;p49"/>
            <p:cNvGrpSpPr/>
            <p:nvPr/>
          </p:nvGrpSpPr>
          <p:grpSpPr>
            <a:xfrm>
              <a:off x="3866750" y="2520350"/>
              <a:ext cx="78475" cy="60700"/>
              <a:chOff x="3866750" y="2520350"/>
              <a:chExt cx="78475" cy="60700"/>
            </a:xfrm>
          </p:grpSpPr>
          <p:sp>
            <p:nvSpPr>
              <p:cNvPr id="695" name="Google Shape;695;p49"/>
              <p:cNvSpPr/>
              <p:nvPr/>
            </p:nvSpPr>
            <p:spPr>
              <a:xfrm>
                <a:off x="3877200" y="2546500"/>
                <a:ext cx="4725" cy="6300"/>
              </a:xfrm>
              <a:custGeom>
                <a:rect b="b" l="l" r="r" t="t"/>
                <a:pathLst>
                  <a:path extrusionOk="0" h="252" w="189">
                    <a:moveTo>
                      <a:pt x="1" y="1"/>
                    </a:moveTo>
                    <a:lnTo>
                      <a:pt x="84" y="126"/>
                    </a:lnTo>
                    <a:lnTo>
                      <a:pt x="63" y="147"/>
                    </a:lnTo>
                    <a:lnTo>
                      <a:pt x="168" y="252"/>
                    </a:lnTo>
                    <a:lnTo>
                      <a:pt x="189" y="252"/>
                    </a:lnTo>
                    <a:lnTo>
                      <a:pt x="168" y="106"/>
                    </a:lnTo>
                    <a:lnTo>
                      <a:pt x="1"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9"/>
              <p:cNvSpPr/>
              <p:nvPr/>
            </p:nvSpPr>
            <p:spPr>
              <a:xfrm>
                <a:off x="3882425" y="2554350"/>
                <a:ext cx="2650" cy="3175"/>
              </a:xfrm>
              <a:custGeom>
                <a:rect b="b" l="l" r="r" t="t"/>
                <a:pathLst>
                  <a:path extrusionOk="0" h="127" w="106">
                    <a:moveTo>
                      <a:pt x="1" y="1"/>
                    </a:moveTo>
                    <a:lnTo>
                      <a:pt x="106" y="126"/>
                    </a:lnTo>
                    <a:lnTo>
                      <a:pt x="85" y="43"/>
                    </a:lnTo>
                    <a:lnTo>
                      <a:pt x="1"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9"/>
              <p:cNvSpPr/>
              <p:nvPr/>
            </p:nvSpPr>
            <p:spPr>
              <a:xfrm>
                <a:off x="3866750" y="2520350"/>
                <a:ext cx="78475" cy="60700"/>
              </a:xfrm>
              <a:custGeom>
                <a:rect b="b" l="l" r="r" t="t"/>
                <a:pathLst>
                  <a:path extrusionOk="0" h="2428" w="3139">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9"/>
              <p:cNvSpPr/>
              <p:nvPr/>
            </p:nvSpPr>
            <p:spPr>
              <a:xfrm>
                <a:off x="3886100" y="2558550"/>
                <a:ext cx="3675" cy="5250"/>
              </a:xfrm>
              <a:custGeom>
                <a:rect b="b" l="l" r="r" t="t"/>
                <a:pathLst>
                  <a:path extrusionOk="0" h="210" w="147">
                    <a:moveTo>
                      <a:pt x="0" y="0"/>
                    </a:moveTo>
                    <a:lnTo>
                      <a:pt x="147" y="209"/>
                    </a:lnTo>
                    <a:lnTo>
                      <a:pt x="126" y="105"/>
                    </a:lnTo>
                    <a:lnTo>
                      <a:pt x="0"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9" name="Google Shape;699;p49"/>
            <p:cNvSpPr/>
            <p:nvPr/>
          </p:nvSpPr>
          <p:spPr>
            <a:xfrm>
              <a:off x="3799775" y="2577900"/>
              <a:ext cx="14675" cy="29325"/>
            </a:xfrm>
            <a:custGeom>
              <a:rect b="b" l="l" r="r" t="t"/>
              <a:pathLst>
                <a:path extrusionOk="0" h="1173" w="587">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9"/>
            <p:cNvSpPr/>
            <p:nvPr/>
          </p:nvSpPr>
          <p:spPr>
            <a:xfrm>
              <a:off x="3567525" y="2564825"/>
              <a:ext cx="160625" cy="134450"/>
            </a:xfrm>
            <a:custGeom>
              <a:rect b="b" l="l" r="r" t="t"/>
              <a:pathLst>
                <a:path extrusionOk="0" h="5378" w="6425">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9"/>
            <p:cNvSpPr/>
            <p:nvPr/>
          </p:nvSpPr>
          <p:spPr>
            <a:xfrm>
              <a:off x="4298300" y="2628625"/>
              <a:ext cx="25125" cy="19925"/>
            </a:xfrm>
            <a:custGeom>
              <a:rect b="b" l="l" r="r" t="t"/>
              <a:pathLst>
                <a:path extrusionOk="0" h="797" w="1005">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9"/>
            <p:cNvSpPr/>
            <p:nvPr/>
          </p:nvSpPr>
          <p:spPr>
            <a:xfrm>
              <a:off x="4292025" y="2631250"/>
              <a:ext cx="295050" cy="237500"/>
            </a:xfrm>
            <a:custGeom>
              <a:rect b="b" l="l" r="r" t="t"/>
              <a:pathLst>
                <a:path extrusionOk="0" h="9500" w="11802">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9"/>
            <p:cNvSpPr/>
            <p:nvPr/>
          </p:nvSpPr>
          <p:spPr>
            <a:xfrm>
              <a:off x="4277375" y="2602475"/>
              <a:ext cx="51800" cy="43975"/>
            </a:xfrm>
            <a:custGeom>
              <a:rect b="b" l="l" r="r" t="t"/>
              <a:pathLst>
                <a:path extrusionOk="0" h="1759" w="2072">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9"/>
            <p:cNvSpPr/>
            <p:nvPr/>
          </p:nvSpPr>
          <p:spPr>
            <a:xfrm>
              <a:off x="4044600" y="2592025"/>
              <a:ext cx="260525" cy="107250"/>
            </a:xfrm>
            <a:custGeom>
              <a:rect b="b" l="l" r="r" t="t"/>
              <a:pathLst>
                <a:path extrusionOk="0" h="4290" w="10421">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9"/>
            <p:cNvSpPr/>
            <p:nvPr/>
          </p:nvSpPr>
          <p:spPr>
            <a:xfrm>
              <a:off x="4041450" y="2592550"/>
              <a:ext cx="39775" cy="35075"/>
            </a:xfrm>
            <a:custGeom>
              <a:rect b="b" l="l" r="r" t="t"/>
              <a:pathLst>
                <a:path extrusionOk="0" h="1403" w="1591">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9"/>
            <p:cNvSpPr/>
            <p:nvPr/>
          </p:nvSpPr>
          <p:spPr>
            <a:xfrm>
              <a:off x="4231325" y="2673625"/>
              <a:ext cx="139700" cy="134450"/>
            </a:xfrm>
            <a:custGeom>
              <a:rect b="b" l="l" r="r" t="t"/>
              <a:pathLst>
                <a:path extrusionOk="0" h="5378" w="5588">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9"/>
            <p:cNvSpPr/>
            <p:nvPr/>
          </p:nvSpPr>
          <p:spPr>
            <a:xfrm>
              <a:off x="4345375" y="2791325"/>
              <a:ext cx="25125" cy="25650"/>
            </a:xfrm>
            <a:custGeom>
              <a:rect b="b" l="l" r="r" t="t"/>
              <a:pathLst>
                <a:path extrusionOk="0" h="1026" w="1005">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9"/>
            <p:cNvSpPr/>
            <p:nvPr/>
          </p:nvSpPr>
          <p:spPr>
            <a:xfrm>
              <a:off x="4136125" y="2704475"/>
              <a:ext cx="32475" cy="18350"/>
            </a:xfrm>
            <a:custGeom>
              <a:rect b="b" l="l" r="r" t="t"/>
              <a:pathLst>
                <a:path extrusionOk="0" h="734" w="1299">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9"/>
            <p:cNvSpPr/>
            <p:nvPr/>
          </p:nvSpPr>
          <p:spPr>
            <a:xfrm>
              <a:off x="4184250" y="2677275"/>
              <a:ext cx="90000" cy="80075"/>
            </a:xfrm>
            <a:custGeom>
              <a:rect b="b" l="l" r="r" t="t"/>
              <a:pathLst>
                <a:path extrusionOk="0" h="3203" w="360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9"/>
            <p:cNvSpPr/>
            <p:nvPr/>
          </p:nvSpPr>
          <p:spPr>
            <a:xfrm>
              <a:off x="4165950" y="2741625"/>
              <a:ext cx="22000" cy="63850"/>
            </a:xfrm>
            <a:custGeom>
              <a:rect b="b" l="l" r="r" t="t"/>
              <a:pathLst>
                <a:path extrusionOk="0" h="2554" w="88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9"/>
            <p:cNvSpPr/>
            <p:nvPr/>
          </p:nvSpPr>
          <p:spPr>
            <a:xfrm>
              <a:off x="4185300" y="2741625"/>
              <a:ext cx="5775" cy="13100"/>
            </a:xfrm>
            <a:custGeom>
              <a:rect b="b" l="l" r="r" t="t"/>
              <a:pathLst>
                <a:path extrusionOk="0" h="524" w="231">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9"/>
            <p:cNvSpPr/>
            <p:nvPr/>
          </p:nvSpPr>
          <p:spPr>
            <a:xfrm>
              <a:off x="4179025" y="2755750"/>
              <a:ext cx="7875" cy="18325"/>
            </a:xfrm>
            <a:custGeom>
              <a:rect b="b" l="l" r="r" t="t"/>
              <a:pathLst>
                <a:path extrusionOk="0" h="733" w="315">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9"/>
            <p:cNvSpPr/>
            <p:nvPr/>
          </p:nvSpPr>
          <p:spPr>
            <a:xfrm>
              <a:off x="4179025" y="2721750"/>
              <a:ext cx="18850" cy="23550"/>
            </a:xfrm>
            <a:custGeom>
              <a:rect b="b" l="l" r="r" t="t"/>
              <a:pathLst>
                <a:path extrusionOk="0" h="942" w="754">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9"/>
            <p:cNvSpPr/>
            <p:nvPr/>
          </p:nvSpPr>
          <p:spPr>
            <a:xfrm>
              <a:off x="4180075" y="2740050"/>
              <a:ext cx="58075" cy="71700"/>
            </a:xfrm>
            <a:custGeom>
              <a:rect b="b" l="l" r="r" t="t"/>
              <a:pathLst>
                <a:path extrusionOk="0" h="2868" w="2323">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9"/>
            <p:cNvSpPr/>
            <p:nvPr/>
          </p:nvSpPr>
          <p:spPr>
            <a:xfrm>
              <a:off x="4179025" y="2758875"/>
              <a:ext cx="299225" cy="252175"/>
            </a:xfrm>
            <a:custGeom>
              <a:rect b="b" l="l" r="r" t="t"/>
              <a:pathLst>
                <a:path extrusionOk="0" h="10087" w="11969">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9"/>
            <p:cNvSpPr/>
            <p:nvPr/>
          </p:nvSpPr>
          <p:spPr>
            <a:xfrm>
              <a:off x="4409700" y="2852525"/>
              <a:ext cx="11025" cy="24075"/>
            </a:xfrm>
            <a:custGeom>
              <a:rect b="b" l="l" r="r" t="t"/>
              <a:pathLst>
                <a:path extrusionOk="0" h="963" w="441">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9"/>
            <p:cNvSpPr/>
            <p:nvPr/>
          </p:nvSpPr>
          <p:spPr>
            <a:xfrm>
              <a:off x="4421225" y="2854100"/>
              <a:ext cx="69075" cy="54425"/>
            </a:xfrm>
            <a:custGeom>
              <a:rect b="b" l="l" r="r" t="t"/>
              <a:pathLst>
                <a:path extrusionOk="0" h="2177" w="2763">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9"/>
            <p:cNvSpPr/>
            <p:nvPr/>
          </p:nvSpPr>
          <p:spPr>
            <a:xfrm>
              <a:off x="4434300" y="2866125"/>
              <a:ext cx="108300" cy="133400"/>
            </a:xfrm>
            <a:custGeom>
              <a:rect b="b" l="l" r="r" t="t"/>
              <a:pathLst>
                <a:path extrusionOk="0" h="5336" w="4332">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9"/>
            <p:cNvSpPr/>
            <p:nvPr/>
          </p:nvSpPr>
          <p:spPr>
            <a:xfrm>
              <a:off x="4483475" y="2847275"/>
              <a:ext cx="5775" cy="13125"/>
            </a:xfrm>
            <a:custGeom>
              <a:rect b="b" l="l" r="r" t="t"/>
              <a:pathLst>
                <a:path extrusionOk="0" h="525" w="231">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9"/>
            <p:cNvSpPr/>
            <p:nvPr/>
          </p:nvSpPr>
          <p:spPr>
            <a:xfrm>
              <a:off x="4300375" y="2959750"/>
              <a:ext cx="153825" cy="99925"/>
            </a:xfrm>
            <a:custGeom>
              <a:rect b="b" l="l" r="r" t="t"/>
              <a:pathLst>
                <a:path extrusionOk="0" h="3997" w="6153">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9"/>
            <p:cNvSpPr/>
            <p:nvPr/>
          </p:nvSpPr>
          <p:spPr>
            <a:xfrm>
              <a:off x="4035700" y="2769350"/>
              <a:ext cx="180500" cy="151725"/>
            </a:xfrm>
            <a:custGeom>
              <a:rect b="b" l="l" r="r" t="t"/>
              <a:pathLst>
                <a:path extrusionOk="0" h="6069" w="722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9"/>
            <p:cNvSpPr/>
            <p:nvPr/>
          </p:nvSpPr>
          <p:spPr>
            <a:xfrm>
              <a:off x="4003800" y="2919475"/>
              <a:ext cx="238550" cy="273600"/>
            </a:xfrm>
            <a:custGeom>
              <a:rect b="b" l="l" r="r" t="t"/>
              <a:pathLst>
                <a:path extrusionOk="0" h="10944" w="9542">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9"/>
            <p:cNvSpPr/>
            <p:nvPr/>
          </p:nvSpPr>
          <p:spPr>
            <a:xfrm>
              <a:off x="4166475" y="3025650"/>
              <a:ext cx="219725" cy="166900"/>
            </a:xfrm>
            <a:custGeom>
              <a:rect b="b" l="l" r="r" t="t"/>
              <a:pathLst>
                <a:path extrusionOk="0" h="6676" w="8789">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9"/>
            <p:cNvSpPr/>
            <p:nvPr/>
          </p:nvSpPr>
          <p:spPr>
            <a:xfrm>
              <a:off x="4213550" y="2979100"/>
              <a:ext cx="96800" cy="85825"/>
            </a:xfrm>
            <a:custGeom>
              <a:rect b="b" l="l" r="r" t="t"/>
              <a:pathLst>
                <a:path extrusionOk="0" h="3433" w="3872">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9"/>
            <p:cNvSpPr/>
            <p:nvPr/>
          </p:nvSpPr>
          <p:spPr>
            <a:xfrm>
              <a:off x="4292025" y="3059150"/>
              <a:ext cx="21975" cy="26175"/>
            </a:xfrm>
            <a:custGeom>
              <a:rect b="b" l="l" r="r" t="t"/>
              <a:pathLst>
                <a:path extrusionOk="0" h="1047" w="879">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9"/>
            <p:cNvSpPr/>
            <p:nvPr/>
          </p:nvSpPr>
          <p:spPr>
            <a:xfrm>
              <a:off x="4282600" y="3069600"/>
              <a:ext cx="148050" cy="196175"/>
            </a:xfrm>
            <a:custGeom>
              <a:rect b="b" l="l" r="r" t="t"/>
              <a:pathLst>
                <a:path extrusionOk="0" h="7847" w="5922">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9"/>
            <p:cNvSpPr/>
            <p:nvPr/>
          </p:nvSpPr>
          <p:spPr>
            <a:xfrm>
              <a:off x="4175375" y="3163750"/>
              <a:ext cx="121375" cy="147025"/>
            </a:xfrm>
            <a:custGeom>
              <a:rect b="b" l="l" r="r" t="t"/>
              <a:pathLst>
                <a:path extrusionOk="0" h="5881" w="4855">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9"/>
            <p:cNvSpPr/>
            <p:nvPr/>
          </p:nvSpPr>
          <p:spPr>
            <a:xfrm>
              <a:off x="4145025" y="3258950"/>
              <a:ext cx="11000" cy="25"/>
            </a:xfrm>
            <a:custGeom>
              <a:rect b="b" l="l" r="r" t="t"/>
              <a:pathLst>
                <a:path extrusionOk="0" h="1" w="440">
                  <a:moveTo>
                    <a:pt x="1" y="1"/>
                  </a:moveTo>
                  <a:lnTo>
                    <a:pt x="210" y="1"/>
                  </a:lnTo>
                  <a:lnTo>
                    <a:pt x="440" y="1"/>
                  </a:lnTo>
                  <a:lnTo>
                    <a:pt x="2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9"/>
            <p:cNvSpPr/>
            <p:nvPr/>
          </p:nvSpPr>
          <p:spPr>
            <a:xfrm>
              <a:off x="4115200" y="3182075"/>
              <a:ext cx="83725" cy="82675"/>
            </a:xfrm>
            <a:custGeom>
              <a:rect b="b" l="l" r="r" t="t"/>
              <a:pathLst>
                <a:path extrusionOk="0" h="3307" w="3349">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9"/>
            <p:cNvSpPr/>
            <p:nvPr/>
          </p:nvSpPr>
          <p:spPr>
            <a:xfrm>
              <a:off x="3898125" y="3081625"/>
              <a:ext cx="188350" cy="127150"/>
            </a:xfrm>
            <a:custGeom>
              <a:rect b="b" l="l" r="r" t="t"/>
              <a:pathLst>
                <a:path extrusionOk="0" h="5086" w="7534">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9"/>
            <p:cNvSpPr/>
            <p:nvPr/>
          </p:nvSpPr>
          <p:spPr>
            <a:xfrm>
              <a:off x="3821225" y="2747900"/>
              <a:ext cx="223400" cy="207700"/>
            </a:xfrm>
            <a:custGeom>
              <a:rect b="b" l="l" r="r" t="t"/>
              <a:pathLst>
                <a:path extrusionOk="0" h="8308" w="8936">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9"/>
            <p:cNvSpPr/>
            <p:nvPr/>
          </p:nvSpPr>
          <p:spPr>
            <a:xfrm>
              <a:off x="3792975" y="2679900"/>
              <a:ext cx="57050" cy="111450"/>
            </a:xfrm>
            <a:custGeom>
              <a:rect b="b" l="l" r="r" t="t"/>
              <a:pathLst>
                <a:path extrusionOk="0" h="4458" w="2282">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9"/>
            <p:cNvSpPr/>
            <p:nvPr/>
          </p:nvSpPr>
          <p:spPr>
            <a:xfrm>
              <a:off x="3568575" y="2683550"/>
              <a:ext cx="289825" cy="280400"/>
            </a:xfrm>
            <a:custGeom>
              <a:rect b="b" l="l" r="r" t="t"/>
              <a:pathLst>
                <a:path extrusionOk="0" h="11216" w="11593">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9"/>
            <p:cNvSpPr/>
            <p:nvPr/>
          </p:nvSpPr>
          <p:spPr>
            <a:xfrm>
              <a:off x="3511050" y="2702400"/>
              <a:ext cx="167400" cy="132350"/>
            </a:xfrm>
            <a:custGeom>
              <a:rect b="b" l="l" r="r" t="t"/>
              <a:pathLst>
                <a:path extrusionOk="0" h="5294" w="6696">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9"/>
            <p:cNvSpPr/>
            <p:nvPr/>
          </p:nvSpPr>
          <p:spPr>
            <a:xfrm>
              <a:off x="3450875" y="2834200"/>
              <a:ext cx="118775" cy="95225"/>
            </a:xfrm>
            <a:custGeom>
              <a:rect b="b" l="l" r="r" t="t"/>
              <a:pathLst>
                <a:path extrusionOk="0" h="3809" w="4751">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9"/>
            <p:cNvSpPr/>
            <p:nvPr/>
          </p:nvSpPr>
          <p:spPr>
            <a:xfrm>
              <a:off x="3450375" y="2838400"/>
              <a:ext cx="170550" cy="187800"/>
            </a:xfrm>
            <a:custGeom>
              <a:rect b="b" l="l" r="r" t="t"/>
              <a:pathLst>
                <a:path extrusionOk="0" h="7512" w="6822">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9"/>
            <p:cNvSpPr/>
            <p:nvPr/>
          </p:nvSpPr>
          <p:spPr>
            <a:xfrm>
              <a:off x="3518375" y="2873975"/>
              <a:ext cx="235400" cy="218150"/>
            </a:xfrm>
            <a:custGeom>
              <a:rect b="b" l="l" r="r" t="t"/>
              <a:pathLst>
                <a:path extrusionOk="0" h="8726" w="9416">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9"/>
            <p:cNvSpPr/>
            <p:nvPr/>
          </p:nvSpPr>
          <p:spPr>
            <a:xfrm>
              <a:off x="3617750" y="3020950"/>
              <a:ext cx="108825" cy="79025"/>
            </a:xfrm>
            <a:custGeom>
              <a:rect b="b" l="l" r="r" t="t"/>
              <a:pathLst>
                <a:path extrusionOk="0" h="3161" w="4353">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9"/>
            <p:cNvSpPr/>
            <p:nvPr/>
          </p:nvSpPr>
          <p:spPr>
            <a:xfrm>
              <a:off x="3442525" y="2997925"/>
              <a:ext cx="93125" cy="68050"/>
            </a:xfrm>
            <a:custGeom>
              <a:rect b="b" l="l" r="r" t="t"/>
              <a:pathLst>
                <a:path extrusionOk="0" h="2722" w="3725">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9"/>
            <p:cNvSpPr/>
            <p:nvPr/>
          </p:nvSpPr>
          <p:spPr>
            <a:xfrm>
              <a:off x="3452975" y="3056525"/>
              <a:ext cx="44500" cy="26700"/>
            </a:xfrm>
            <a:custGeom>
              <a:rect b="b" l="l" r="r" t="t"/>
              <a:pathLst>
                <a:path extrusionOk="0" h="1068" w="178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1" name="Google Shape;741;p49"/>
            <p:cNvGrpSpPr/>
            <p:nvPr/>
          </p:nvGrpSpPr>
          <p:grpSpPr>
            <a:xfrm>
              <a:off x="3450375" y="3038225"/>
              <a:ext cx="132875" cy="99400"/>
              <a:chOff x="3450375" y="3038225"/>
              <a:chExt cx="132875" cy="99400"/>
            </a:xfrm>
          </p:grpSpPr>
          <p:sp>
            <p:nvSpPr>
              <p:cNvPr id="742" name="Google Shape;742;p49"/>
              <p:cNvSpPr/>
              <p:nvPr/>
            </p:nvSpPr>
            <p:spPr>
              <a:xfrm>
                <a:off x="3450375" y="3038225"/>
                <a:ext cx="46050" cy="13625"/>
              </a:xfrm>
              <a:custGeom>
                <a:rect b="b" l="l" r="r" t="t"/>
                <a:pathLst>
                  <a:path extrusionOk="0" h="545" w="1842">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9"/>
              <p:cNvSpPr/>
              <p:nvPr/>
            </p:nvSpPr>
            <p:spPr>
              <a:xfrm>
                <a:off x="3481225" y="3056525"/>
                <a:ext cx="102025" cy="81100"/>
              </a:xfrm>
              <a:custGeom>
                <a:rect b="b" l="l" r="r" t="t"/>
                <a:pathLst>
                  <a:path extrusionOk="0" h="3244" w="4081">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4" name="Google Shape;744;p49"/>
            <p:cNvSpPr/>
            <p:nvPr/>
          </p:nvSpPr>
          <p:spPr>
            <a:xfrm>
              <a:off x="3503200" y="3095750"/>
              <a:ext cx="40300" cy="48150"/>
            </a:xfrm>
            <a:custGeom>
              <a:rect b="b" l="l" r="r" t="t"/>
              <a:pathLst>
                <a:path extrusionOk="0" h="1926" w="1612">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9"/>
            <p:cNvSpPr/>
            <p:nvPr/>
          </p:nvSpPr>
          <p:spPr>
            <a:xfrm>
              <a:off x="3529350" y="3117725"/>
              <a:ext cx="58600" cy="62800"/>
            </a:xfrm>
            <a:custGeom>
              <a:rect b="b" l="l" r="r" t="t"/>
              <a:pathLst>
                <a:path extrusionOk="0" h="2512" w="2344">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9"/>
            <p:cNvSpPr/>
            <p:nvPr/>
          </p:nvSpPr>
          <p:spPr>
            <a:xfrm>
              <a:off x="3570150" y="3086875"/>
              <a:ext cx="89475" cy="94175"/>
            </a:xfrm>
            <a:custGeom>
              <a:rect b="b" l="l" r="r" t="t"/>
              <a:pathLst>
                <a:path extrusionOk="0" h="3767" w="3579">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9"/>
            <p:cNvSpPr/>
            <p:nvPr/>
          </p:nvSpPr>
          <p:spPr>
            <a:xfrm>
              <a:off x="3647050" y="3079025"/>
              <a:ext cx="61225" cy="95750"/>
            </a:xfrm>
            <a:custGeom>
              <a:rect b="b" l="l" r="r" t="t"/>
              <a:pathLst>
                <a:path extrusionOk="0" h="3830" w="2449">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9"/>
            <p:cNvSpPr/>
            <p:nvPr/>
          </p:nvSpPr>
          <p:spPr>
            <a:xfrm>
              <a:off x="3689950" y="3079025"/>
              <a:ext cx="29300" cy="77950"/>
            </a:xfrm>
            <a:custGeom>
              <a:rect b="b" l="l" r="r" t="t"/>
              <a:pathLst>
                <a:path extrusionOk="0" h="3118" w="1172">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9"/>
            <p:cNvSpPr/>
            <p:nvPr/>
          </p:nvSpPr>
          <p:spPr>
            <a:xfrm>
              <a:off x="3705625" y="3059150"/>
              <a:ext cx="45025" cy="94175"/>
            </a:xfrm>
            <a:custGeom>
              <a:rect b="b" l="l" r="r" t="t"/>
              <a:pathLst>
                <a:path extrusionOk="0" h="3767" w="1801">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9"/>
            <p:cNvSpPr/>
            <p:nvPr/>
          </p:nvSpPr>
          <p:spPr>
            <a:xfrm>
              <a:off x="3881925" y="2896975"/>
              <a:ext cx="150650" cy="239600"/>
            </a:xfrm>
            <a:custGeom>
              <a:rect b="b" l="l" r="r" t="t"/>
              <a:pathLst>
                <a:path extrusionOk="0" h="9584" w="6026">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9"/>
            <p:cNvSpPr/>
            <p:nvPr/>
          </p:nvSpPr>
          <p:spPr>
            <a:xfrm>
              <a:off x="3863600" y="3051825"/>
              <a:ext cx="4725" cy="2625"/>
            </a:xfrm>
            <a:custGeom>
              <a:rect b="b" l="l" r="r" t="t"/>
              <a:pathLst>
                <a:path extrusionOk="0" h="105" w="189">
                  <a:moveTo>
                    <a:pt x="189" y="0"/>
                  </a:moveTo>
                  <a:lnTo>
                    <a:pt x="1" y="42"/>
                  </a:lnTo>
                  <a:lnTo>
                    <a:pt x="63" y="105"/>
                  </a:lnTo>
                  <a:lnTo>
                    <a:pt x="168" y="84"/>
                  </a:lnTo>
                  <a:lnTo>
                    <a:pt x="189"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9"/>
            <p:cNvSpPr/>
            <p:nvPr/>
          </p:nvSpPr>
          <p:spPr>
            <a:xfrm>
              <a:off x="3695700" y="2900125"/>
              <a:ext cx="220250" cy="171075"/>
            </a:xfrm>
            <a:custGeom>
              <a:rect b="b" l="l" r="r" t="t"/>
              <a:pathLst>
                <a:path extrusionOk="0" h="6843" w="881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9"/>
            <p:cNvSpPr/>
            <p:nvPr/>
          </p:nvSpPr>
          <p:spPr>
            <a:xfrm>
              <a:off x="3732825" y="3041350"/>
              <a:ext cx="165325" cy="141775"/>
            </a:xfrm>
            <a:custGeom>
              <a:rect b="b" l="l" r="r" t="t"/>
              <a:pathLst>
                <a:path extrusionOk="0" h="5671" w="6613">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9"/>
            <p:cNvSpPr/>
            <p:nvPr/>
          </p:nvSpPr>
          <p:spPr>
            <a:xfrm>
              <a:off x="3813400" y="3053900"/>
              <a:ext cx="109850" cy="164800"/>
            </a:xfrm>
            <a:custGeom>
              <a:rect b="b" l="l" r="r" t="t"/>
              <a:pathLst>
                <a:path extrusionOk="0" h="6592" w="4394">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9"/>
            <p:cNvSpPr/>
            <p:nvPr/>
          </p:nvSpPr>
          <p:spPr>
            <a:xfrm>
              <a:off x="3813900" y="3211875"/>
              <a:ext cx="82675" cy="89475"/>
            </a:xfrm>
            <a:custGeom>
              <a:rect b="b" l="l" r="r" t="t"/>
              <a:pathLst>
                <a:path extrusionOk="0" h="3579" w="3307">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9"/>
            <p:cNvSpPr/>
            <p:nvPr/>
          </p:nvSpPr>
          <p:spPr>
            <a:xfrm>
              <a:off x="3821750" y="3213450"/>
              <a:ext cx="29325" cy="18850"/>
            </a:xfrm>
            <a:custGeom>
              <a:rect b="b" l="l" r="r" t="t"/>
              <a:pathLst>
                <a:path extrusionOk="0" h="754" w="1173">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9"/>
            <p:cNvSpPr/>
            <p:nvPr/>
          </p:nvSpPr>
          <p:spPr>
            <a:xfrm>
              <a:off x="3848425" y="3188875"/>
              <a:ext cx="110925" cy="129750"/>
            </a:xfrm>
            <a:custGeom>
              <a:rect b="b" l="l" r="r" t="t"/>
              <a:pathLst>
                <a:path extrusionOk="0" h="5190" w="4437">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9"/>
            <p:cNvSpPr/>
            <p:nvPr/>
          </p:nvSpPr>
          <p:spPr>
            <a:xfrm>
              <a:off x="3860475" y="3308125"/>
              <a:ext cx="15700" cy="21475"/>
            </a:xfrm>
            <a:custGeom>
              <a:rect b="b" l="l" r="r" t="t"/>
              <a:pathLst>
                <a:path extrusionOk="0" h="859" w="628">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9"/>
            <p:cNvSpPr/>
            <p:nvPr/>
          </p:nvSpPr>
          <p:spPr>
            <a:xfrm>
              <a:off x="4111550" y="3257925"/>
              <a:ext cx="161650" cy="164775"/>
            </a:xfrm>
            <a:custGeom>
              <a:rect b="b" l="l" r="r" t="t"/>
              <a:pathLst>
                <a:path extrusionOk="0" h="6591" w="6466">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9"/>
            <p:cNvSpPr/>
            <p:nvPr/>
          </p:nvSpPr>
          <p:spPr>
            <a:xfrm>
              <a:off x="4106850" y="3261050"/>
              <a:ext cx="29300" cy="24100"/>
            </a:xfrm>
            <a:custGeom>
              <a:rect b="b" l="l" r="r" t="t"/>
              <a:pathLst>
                <a:path extrusionOk="0" h="964" w="1172">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9"/>
            <p:cNvSpPr/>
            <p:nvPr/>
          </p:nvSpPr>
          <p:spPr>
            <a:xfrm>
              <a:off x="4106850" y="3275175"/>
              <a:ext cx="28775" cy="35075"/>
            </a:xfrm>
            <a:custGeom>
              <a:rect b="b" l="l" r="r" t="t"/>
              <a:pathLst>
                <a:path extrusionOk="0" h="1403" w="1151">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9"/>
            <p:cNvSpPr/>
            <p:nvPr/>
          </p:nvSpPr>
          <p:spPr>
            <a:xfrm>
              <a:off x="3862550" y="3166900"/>
              <a:ext cx="275700" cy="273075"/>
            </a:xfrm>
            <a:custGeom>
              <a:rect b="b" l="l" r="r" t="t"/>
              <a:pathLst>
                <a:path extrusionOk="0" h="10923" w="11028">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9"/>
            <p:cNvSpPr/>
            <p:nvPr/>
          </p:nvSpPr>
          <p:spPr>
            <a:xfrm>
              <a:off x="4159150" y="3380850"/>
              <a:ext cx="46050" cy="116150"/>
            </a:xfrm>
            <a:custGeom>
              <a:rect b="b" l="l" r="r" t="t"/>
              <a:pathLst>
                <a:path extrusionOk="0" h="4646" w="1842">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9"/>
            <p:cNvSpPr/>
            <p:nvPr/>
          </p:nvSpPr>
          <p:spPr>
            <a:xfrm>
              <a:off x="4001175" y="3363575"/>
              <a:ext cx="170550" cy="145450"/>
            </a:xfrm>
            <a:custGeom>
              <a:rect b="b" l="l" r="r" t="t"/>
              <a:pathLst>
                <a:path extrusionOk="0" h="5818" w="6822">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9"/>
            <p:cNvSpPr/>
            <p:nvPr/>
          </p:nvSpPr>
          <p:spPr>
            <a:xfrm>
              <a:off x="3852625" y="3330100"/>
              <a:ext cx="181000" cy="178925"/>
            </a:xfrm>
            <a:custGeom>
              <a:rect b="b" l="l" r="r" t="t"/>
              <a:pathLst>
                <a:path extrusionOk="0" h="7157" w="724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9"/>
            <p:cNvSpPr/>
            <p:nvPr/>
          </p:nvSpPr>
          <p:spPr>
            <a:xfrm>
              <a:off x="4046675" y="3472375"/>
              <a:ext cx="113025" cy="103075"/>
            </a:xfrm>
            <a:custGeom>
              <a:rect b="b" l="l" r="r" t="t"/>
              <a:pathLst>
                <a:path extrusionOk="0" h="4123" w="4521">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9"/>
            <p:cNvSpPr/>
            <p:nvPr/>
          </p:nvSpPr>
          <p:spPr>
            <a:xfrm>
              <a:off x="3968750" y="3504300"/>
              <a:ext cx="135500" cy="135500"/>
            </a:xfrm>
            <a:custGeom>
              <a:rect b="b" l="l" r="r" t="t"/>
              <a:pathLst>
                <a:path extrusionOk="0" h="5420" w="542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9"/>
            <p:cNvSpPr/>
            <p:nvPr/>
          </p:nvSpPr>
          <p:spPr>
            <a:xfrm>
              <a:off x="3853150" y="3491725"/>
              <a:ext cx="193550" cy="182075"/>
            </a:xfrm>
            <a:custGeom>
              <a:rect b="b" l="l" r="r" t="t"/>
              <a:pathLst>
                <a:path extrusionOk="0" h="7283" w="7742">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9"/>
            <p:cNvSpPr/>
            <p:nvPr/>
          </p:nvSpPr>
          <p:spPr>
            <a:xfrm>
              <a:off x="4123050" y="3397575"/>
              <a:ext cx="150675" cy="242750"/>
            </a:xfrm>
            <a:custGeom>
              <a:rect b="b" l="l" r="r" t="t"/>
              <a:pathLst>
                <a:path extrusionOk="0" h="9710" w="6027">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9"/>
            <p:cNvSpPr/>
            <p:nvPr/>
          </p:nvSpPr>
          <p:spPr>
            <a:xfrm>
              <a:off x="4120450" y="3622500"/>
              <a:ext cx="20950" cy="23575"/>
            </a:xfrm>
            <a:custGeom>
              <a:rect b="b" l="l" r="r" t="t"/>
              <a:pathLst>
                <a:path extrusionOk="0" h="943" w="838">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9"/>
            <p:cNvSpPr/>
            <p:nvPr/>
          </p:nvSpPr>
          <p:spPr>
            <a:xfrm>
              <a:off x="4064475" y="3669050"/>
              <a:ext cx="33500" cy="31425"/>
            </a:xfrm>
            <a:custGeom>
              <a:rect b="b" l="l" r="r" t="t"/>
              <a:pathLst>
                <a:path extrusionOk="0" h="1257" w="134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9"/>
            <p:cNvSpPr/>
            <p:nvPr/>
          </p:nvSpPr>
          <p:spPr>
            <a:xfrm>
              <a:off x="4697400" y="2660025"/>
              <a:ext cx="105175" cy="86850"/>
            </a:xfrm>
            <a:custGeom>
              <a:rect b="b" l="l" r="r" t="t"/>
              <a:pathLst>
                <a:path extrusionOk="0" h="3474" w="4207">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9"/>
            <p:cNvSpPr/>
            <p:nvPr/>
          </p:nvSpPr>
          <p:spPr>
            <a:xfrm>
              <a:off x="4697400" y="2660025"/>
              <a:ext cx="105175" cy="86850"/>
            </a:xfrm>
            <a:custGeom>
              <a:rect b="b" l="l" r="r" t="t"/>
              <a:pathLst>
                <a:path extrusionOk="0" h="3474" w="4207">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9"/>
            <p:cNvSpPr/>
            <p:nvPr/>
          </p:nvSpPr>
          <p:spPr>
            <a:xfrm>
              <a:off x="4252775" y="2586800"/>
              <a:ext cx="70650" cy="19900"/>
            </a:xfrm>
            <a:custGeom>
              <a:rect b="b" l="l" r="r" t="t"/>
              <a:pathLst>
                <a:path extrusionOk="0" h="796" w="2826">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9"/>
            <p:cNvSpPr/>
            <p:nvPr/>
          </p:nvSpPr>
          <p:spPr>
            <a:xfrm>
              <a:off x="4298825" y="2603000"/>
              <a:ext cx="2625" cy="2650"/>
            </a:xfrm>
            <a:custGeom>
              <a:rect b="b" l="l" r="r" t="t"/>
              <a:pathLst>
                <a:path extrusionOk="0" fill="none" h="106" w="105">
                  <a:moveTo>
                    <a:pt x="105" y="105"/>
                  </a:moveTo>
                  <a:lnTo>
                    <a:pt x="0" y="1"/>
                  </a:lnTo>
                </a:path>
              </a:pathLst>
            </a:custGeom>
            <a:solidFill>
              <a:srgbClr val="FFE599"/>
            </a:solidFill>
            <a:ln cap="rnd" cmpd="sng" w="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9"/>
            <p:cNvSpPr/>
            <p:nvPr/>
          </p:nvSpPr>
          <p:spPr>
            <a:xfrm>
              <a:off x="4949025" y="2811200"/>
              <a:ext cx="44475" cy="26175"/>
            </a:xfrm>
            <a:custGeom>
              <a:rect b="b" l="l" r="r" t="t"/>
              <a:pathLst>
                <a:path extrusionOk="0" h="1047" w="1779">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9"/>
            <p:cNvSpPr/>
            <p:nvPr/>
          </p:nvSpPr>
          <p:spPr>
            <a:xfrm>
              <a:off x="3967175" y="2589925"/>
              <a:ext cx="35075" cy="29850"/>
            </a:xfrm>
            <a:custGeom>
              <a:rect b="b" l="l" r="r" t="t"/>
              <a:pathLst>
                <a:path extrusionOk="0" h="1194" w="1403">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9"/>
            <p:cNvSpPr/>
            <p:nvPr/>
          </p:nvSpPr>
          <p:spPr>
            <a:xfrm>
              <a:off x="3938400" y="2522975"/>
              <a:ext cx="58625" cy="76925"/>
            </a:xfrm>
            <a:custGeom>
              <a:rect b="b" l="l" r="r" t="t"/>
              <a:pathLst>
                <a:path extrusionOk="0" h="3077" w="2345">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9" name="Google Shape;779;p49"/>
          <p:cNvSpPr txBox="1"/>
          <p:nvPr>
            <p:ph idx="2" type="subTitle"/>
          </p:nvPr>
        </p:nvSpPr>
        <p:spPr>
          <a:xfrm>
            <a:off x="676275" y="3117325"/>
            <a:ext cx="3443700" cy="396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of target market belong to the identified segments</a:t>
            </a:r>
            <a:endParaRPr/>
          </a:p>
        </p:txBody>
      </p:sp>
      <p:sp>
        <p:nvSpPr>
          <p:cNvPr id="780" name="Google Shape;780;p49"/>
          <p:cNvSpPr/>
          <p:nvPr/>
        </p:nvSpPr>
        <p:spPr>
          <a:xfrm>
            <a:off x="2050600" y="3513625"/>
            <a:ext cx="695400" cy="656100"/>
          </a:xfrm>
          <a:prstGeom prst="downArrow">
            <a:avLst>
              <a:gd fmla="val 50000" name="adj1"/>
              <a:gd fmla="val 50000" name="adj2"/>
            </a:avLst>
          </a:prstGeom>
          <a:solidFill>
            <a:srgbClr val="FFE599"/>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9"/>
          <p:cNvSpPr txBox="1"/>
          <p:nvPr>
            <p:ph idx="2" type="subTitle"/>
          </p:nvPr>
        </p:nvSpPr>
        <p:spPr>
          <a:xfrm>
            <a:off x="676450" y="4536825"/>
            <a:ext cx="3443700" cy="396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Potential customer in target market</a:t>
            </a:r>
            <a:endParaRPr/>
          </a:p>
        </p:txBody>
      </p:sp>
      <p:sp>
        <p:nvSpPr>
          <p:cNvPr id="782" name="Google Shape;782;p49"/>
          <p:cNvSpPr/>
          <p:nvPr/>
        </p:nvSpPr>
        <p:spPr>
          <a:xfrm>
            <a:off x="3533775" y="1219500"/>
            <a:ext cx="1883664" cy="1561675"/>
          </a:xfrm>
          <a:custGeom>
            <a:rect b="b" l="l" r="r" t="t"/>
            <a:pathLst>
              <a:path extrusionOk="0" h="62467" w="73152">
                <a:moveTo>
                  <a:pt x="0" y="13542"/>
                </a:moveTo>
                <a:cubicBezTo>
                  <a:pt x="3341" y="20224"/>
                  <a:pt x="5629" y="33295"/>
                  <a:pt x="12954" y="31830"/>
                </a:cubicBezTo>
                <a:cubicBezTo>
                  <a:pt x="18917" y="30637"/>
                  <a:pt x="20350" y="21754"/>
                  <a:pt x="21717" y="15828"/>
                </a:cubicBezTo>
                <a:cubicBezTo>
                  <a:pt x="22893" y="10730"/>
                  <a:pt x="25156" y="-1447"/>
                  <a:pt x="20193" y="207"/>
                </a:cubicBezTo>
                <a:cubicBezTo>
                  <a:pt x="15505" y="1770"/>
                  <a:pt x="13017" y="8650"/>
                  <a:pt x="13716" y="13542"/>
                </a:cubicBezTo>
                <a:cubicBezTo>
                  <a:pt x="14730" y="20637"/>
                  <a:pt x="20828" y="25988"/>
                  <a:pt x="24384" y="32211"/>
                </a:cubicBezTo>
                <a:cubicBezTo>
                  <a:pt x="30048" y="42123"/>
                  <a:pt x="32073" y="56927"/>
                  <a:pt x="42672" y="61167"/>
                </a:cubicBezTo>
                <a:cubicBezTo>
                  <a:pt x="52316" y="65025"/>
                  <a:pt x="63862" y="59335"/>
                  <a:pt x="73152" y="54690"/>
                </a:cubicBezTo>
              </a:path>
            </a:pathLst>
          </a:custGeom>
          <a:noFill/>
          <a:ln cap="flat" cmpd="sng" w="19050">
            <a:solidFill>
              <a:srgbClr val="434343"/>
            </a:solidFill>
            <a:prstDash val="lgDash"/>
            <a:round/>
            <a:headEnd len="med" w="med" type="none"/>
            <a:tailEnd len="med" w="med" type="none"/>
          </a:ln>
        </p:spPr>
      </p:sp>
      <p:grpSp>
        <p:nvGrpSpPr>
          <p:cNvPr id="783" name="Google Shape;783;p49"/>
          <p:cNvGrpSpPr/>
          <p:nvPr/>
        </p:nvGrpSpPr>
        <p:grpSpPr>
          <a:xfrm>
            <a:off x="5362012" y="2440930"/>
            <a:ext cx="113422" cy="191539"/>
            <a:chOff x="2449920" y="988408"/>
            <a:chExt cx="1134216" cy="1892676"/>
          </a:xfrm>
        </p:grpSpPr>
        <p:sp>
          <p:nvSpPr>
            <p:cNvPr id="784" name="Google Shape;784;p49"/>
            <p:cNvSpPr/>
            <p:nvPr/>
          </p:nvSpPr>
          <p:spPr>
            <a:xfrm>
              <a:off x="2449920" y="988408"/>
              <a:ext cx="1134216" cy="1598250"/>
            </a:xfrm>
            <a:custGeom>
              <a:rect b="b" l="l" r="r" t="t"/>
              <a:pathLst>
                <a:path extrusionOk="0" h="3697" w="2847">
                  <a:moveTo>
                    <a:pt x="1402" y="290"/>
                  </a:moveTo>
                  <a:cubicBezTo>
                    <a:pt x="1667" y="290"/>
                    <a:pt x="1936" y="387"/>
                    <a:pt x="2157" y="604"/>
                  </a:cubicBezTo>
                  <a:cubicBezTo>
                    <a:pt x="2847" y="1294"/>
                    <a:pt x="2354" y="2465"/>
                    <a:pt x="1393" y="2465"/>
                  </a:cubicBezTo>
                  <a:cubicBezTo>
                    <a:pt x="789" y="2465"/>
                    <a:pt x="296" y="1984"/>
                    <a:pt x="296" y="1393"/>
                  </a:cubicBezTo>
                  <a:cubicBezTo>
                    <a:pt x="296" y="730"/>
                    <a:pt x="838" y="290"/>
                    <a:pt x="1402" y="290"/>
                  </a:cubicBezTo>
                  <a:close/>
                  <a:moveTo>
                    <a:pt x="1380" y="0"/>
                  </a:moveTo>
                  <a:cubicBezTo>
                    <a:pt x="617" y="0"/>
                    <a:pt x="1" y="641"/>
                    <a:pt x="25" y="1405"/>
                  </a:cubicBezTo>
                  <a:cubicBezTo>
                    <a:pt x="25" y="2452"/>
                    <a:pt x="1220" y="3561"/>
                    <a:pt x="1368" y="3697"/>
                  </a:cubicBezTo>
                  <a:lnTo>
                    <a:pt x="1405" y="3697"/>
                  </a:lnTo>
                  <a:cubicBezTo>
                    <a:pt x="1565" y="3549"/>
                    <a:pt x="2748" y="2502"/>
                    <a:pt x="2748" y="1405"/>
                  </a:cubicBezTo>
                  <a:cubicBezTo>
                    <a:pt x="2773" y="641"/>
                    <a:pt x="2157" y="0"/>
                    <a:pt x="1380" y="0"/>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9"/>
            <p:cNvSpPr/>
            <p:nvPr/>
          </p:nvSpPr>
          <p:spPr>
            <a:xfrm>
              <a:off x="2867040" y="2586248"/>
              <a:ext cx="275287" cy="294835"/>
            </a:xfrm>
            <a:custGeom>
              <a:rect b="b" l="l" r="r" t="t"/>
              <a:pathLst>
                <a:path extrusionOk="0" h="682" w="691">
                  <a:moveTo>
                    <a:pt x="342" y="160"/>
                  </a:moveTo>
                  <a:cubicBezTo>
                    <a:pt x="436" y="160"/>
                    <a:pt x="527" y="235"/>
                    <a:pt x="518" y="346"/>
                  </a:cubicBezTo>
                  <a:cubicBezTo>
                    <a:pt x="506" y="432"/>
                    <a:pt x="444" y="494"/>
                    <a:pt x="358" y="506"/>
                  </a:cubicBezTo>
                  <a:cubicBezTo>
                    <a:pt x="353" y="506"/>
                    <a:pt x="349" y="506"/>
                    <a:pt x="344" y="506"/>
                  </a:cubicBezTo>
                  <a:cubicBezTo>
                    <a:pt x="193" y="506"/>
                    <a:pt x="115" y="318"/>
                    <a:pt x="223" y="210"/>
                  </a:cubicBezTo>
                  <a:cubicBezTo>
                    <a:pt x="257" y="176"/>
                    <a:pt x="300" y="160"/>
                    <a:pt x="342" y="160"/>
                  </a:cubicBezTo>
                  <a:close/>
                  <a:moveTo>
                    <a:pt x="321" y="1"/>
                  </a:moveTo>
                  <a:cubicBezTo>
                    <a:pt x="173" y="1"/>
                    <a:pt x="50" y="112"/>
                    <a:pt x="13" y="259"/>
                  </a:cubicBezTo>
                  <a:cubicBezTo>
                    <a:pt x="13" y="284"/>
                    <a:pt x="1" y="309"/>
                    <a:pt x="1" y="333"/>
                  </a:cubicBezTo>
                  <a:cubicBezTo>
                    <a:pt x="1" y="370"/>
                    <a:pt x="13" y="395"/>
                    <a:pt x="25" y="432"/>
                  </a:cubicBezTo>
                  <a:cubicBezTo>
                    <a:pt x="69" y="598"/>
                    <a:pt x="210" y="681"/>
                    <a:pt x="352" y="681"/>
                  </a:cubicBezTo>
                  <a:cubicBezTo>
                    <a:pt x="494" y="681"/>
                    <a:pt x="635" y="598"/>
                    <a:pt x="678" y="432"/>
                  </a:cubicBezTo>
                  <a:cubicBezTo>
                    <a:pt x="691" y="395"/>
                    <a:pt x="691" y="370"/>
                    <a:pt x="691" y="333"/>
                  </a:cubicBezTo>
                  <a:cubicBezTo>
                    <a:pt x="691" y="309"/>
                    <a:pt x="691" y="284"/>
                    <a:pt x="678" y="259"/>
                  </a:cubicBezTo>
                  <a:cubicBezTo>
                    <a:pt x="642" y="99"/>
                    <a:pt x="506" y="1"/>
                    <a:pt x="358" y="1"/>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conomy Thesis by Slidesgo">
  <a:themeElements>
    <a:clrScheme name="Simple Light">
      <a:dk1>
        <a:srgbClr val="EFEFEF"/>
      </a:dk1>
      <a:lt1>
        <a:srgbClr val="FFF2CC"/>
      </a:lt1>
      <a:dk2>
        <a:srgbClr val="FFE599"/>
      </a:dk2>
      <a:lt2>
        <a:srgbClr val="FFD966"/>
      </a:lt2>
      <a:accent1>
        <a:srgbClr val="F1C232"/>
      </a:accent1>
      <a:accent2>
        <a:srgbClr val="BF9000"/>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