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85" r:id="rId12"/>
    <p:sldId id="286" r:id="rId13"/>
    <p:sldId id="287" r:id="rId14"/>
    <p:sldId id="289" r:id="rId15"/>
    <p:sldId id="263" r:id="rId16"/>
    <p:sldId id="264" r:id="rId17"/>
    <p:sldId id="265" r:id="rId18"/>
    <p:sldId id="266" r:id="rId19"/>
    <p:sldId id="267" r:id="rId20"/>
    <p:sldId id="269" r:id="rId21"/>
    <p:sldId id="268" r:id="rId22"/>
    <p:sldId id="280" r:id="rId23"/>
    <p:sldId id="270" r:id="rId24"/>
    <p:sldId id="271" r:id="rId25"/>
    <p:sldId id="281" r:id="rId26"/>
    <p:sldId id="272" r:id="rId27"/>
    <p:sldId id="282" r:id="rId28"/>
    <p:sldId id="283" r:id="rId29"/>
    <p:sldId id="277" r:id="rId30"/>
    <p:sldId id="278" r:id="rId31"/>
    <p:sldId id="279" r:id="rId32"/>
    <p:sldId id="288" r:id="rId33"/>
    <p:sldId id="290" r:id="rId34"/>
    <p:sldId id="291" r:id="rId35"/>
    <p:sldId id="307" r:id="rId36"/>
    <p:sldId id="308" r:id="rId37"/>
    <p:sldId id="284" r:id="rId38"/>
    <p:sldId id="292" r:id="rId39"/>
    <p:sldId id="293" r:id="rId40"/>
    <p:sldId id="294" r:id="rId41"/>
    <p:sldId id="301" r:id="rId42"/>
    <p:sldId id="295" r:id="rId43"/>
    <p:sldId id="296" r:id="rId44"/>
    <p:sldId id="297" r:id="rId45"/>
    <p:sldId id="298" r:id="rId46"/>
    <p:sldId id="299" r:id="rId47"/>
    <p:sldId id="300" r:id="rId48"/>
    <p:sldId id="302" r:id="rId49"/>
    <p:sldId id="303" r:id="rId50"/>
    <p:sldId id="304" r:id="rId51"/>
    <p:sldId id="305" r:id="rId52"/>
    <p:sldId id="306" r:id="rId53"/>
    <p:sldId id="309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6" autoAdjust="0"/>
    <p:restoredTop sz="82118" autoAdjust="0"/>
  </p:normalViewPr>
  <p:slideViewPr>
    <p:cSldViewPr>
      <p:cViewPr varScale="1">
        <p:scale>
          <a:sx n="78" d="100"/>
          <a:sy n="78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0A622-360D-4A67-84FC-ADCA6398936D}" type="datetimeFigureOut">
              <a:rPr lang="pt-BR" smtClean="0"/>
              <a:pPr/>
              <a:t>06/08/2009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70DE1-EC24-4873-973B-A21E4252B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30347"/>
            <a:ext cx="7772400" cy="1470025"/>
          </a:xfrm>
          <a:noFill/>
          <a:ln>
            <a:noFill/>
          </a:ln>
        </p:spPr>
        <p:txBody>
          <a:bodyPr/>
          <a:lstStyle>
            <a:lvl1pPr algn="ctr">
              <a:defRPr sz="32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143512"/>
            <a:ext cx="6400800" cy="128588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06/08/2009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06/08/2009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AF1C-F897-4DCF-AC0E-37D48DC243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89599" y="682457"/>
            <a:ext cx="7000924" cy="307018"/>
          </a:xfrm>
          <a:prstGeom prst="rect">
            <a:avLst/>
          </a:prstGeom>
          <a:solidFill>
            <a:schemeClr val="bg2">
              <a:lumMod val="75000"/>
              <a:alpha val="42000"/>
            </a:schemeClr>
          </a:solidFill>
          <a:ln>
            <a:solidFill>
              <a:schemeClr val="tx1">
                <a:lumMod val="50000"/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3016" y="1235688"/>
            <a:ext cx="8736702" cy="513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38174" y="6553999"/>
            <a:ext cx="990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pt-BR" smtClean="0"/>
              <a:t>06/08/2009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43966" y="6564337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fld id="{37A87527-08A3-423E-BAA5-42E77CEBD9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go@diogocezar.com" TargetMode="External"/><Relationship Id="rId2" Type="http://schemas.openxmlformats.org/officeDocument/2006/relationships/hyperlink" Target="http://inf.cp.utfpr.edu.br/diog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apostilas.fok.com.br/manual-do-php/language.operators.arithmetic.php" TargetMode="External"/><Relationship Id="rId13" Type="http://schemas.openxmlformats.org/officeDocument/2006/relationships/hyperlink" Target="http://apostilas.fok.com.br/manual-do-php/language.operators.comparison.php#language.operators.comparison.ternary" TargetMode="External"/><Relationship Id="rId3" Type="http://schemas.openxmlformats.org/officeDocument/2006/relationships/hyperlink" Target="http://apostilas.fok.com.br/manual-do-php/language.oop5.basic.php#language.oop5.basic.new" TargetMode="External"/><Relationship Id="rId7" Type="http://schemas.openxmlformats.org/officeDocument/2006/relationships/hyperlink" Target="http://apostilas.fok.com.br/manual-do-php/language.operators.logical.php" TargetMode="External"/><Relationship Id="rId12" Type="http://schemas.openxmlformats.org/officeDocument/2006/relationships/hyperlink" Target="http://apostilas.fok.com.br/manual-do-php/language.references.php" TargetMode="External"/><Relationship Id="rId2" Type="http://schemas.openxmlformats.org/officeDocument/2006/relationships/hyperlink" Target="http://apostilas.fok.com.br/manual-do-php/language.oop5.cloning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ostilas.fok.com.br/manual-do-php/language.types.php" TargetMode="External"/><Relationship Id="rId11" Type="http://schemas.openxmlformats.org/officeDocument/2006/relationships/hyperlink" Target="http://apostilas.fok.com.br/manual-do-php/language.operators.comparison.php" TargetMode="External"/><Relationship Id="rId5" Type="http://schemas.openxmlformats.org/officeDocument/2006/relationships/hyperlink" Target="http://apostilas.fok.com.br/manual-do-php/language.operators.increment.php" TargetMode="External"/><Relationship Id="rId10" Type="http://schemas.openxmlformats.org/officeDocument/2006/relationships/hyperlink" Target="http://apostilas.fok.com.br/manual-do-php/language.operators.bitwise.php" TargetMode="External"/><Relationship Id="rId4" Type="http://schemas.openxmlformats.org/officeDocument/2006/relationships/hyperlink" Target="http://apostilas.fok.com.br/manual-do-php/function.array.php" TargetMode="External"/><Relationship Id="rId9" Type="http://schemas.openxmlformats.org/officeDocument/2006/relationships/hyperlink" Target="http://apostilas.fok.com.br/manual-do-php/language.operators.string.php" TargetMode="External"/><Relationship Id="rId14" Type="http://schemas.openxmlformats.org/officeDocument/2006/relationships/hyperlink" Target="http://apostilas.fok.com.br/manual-do-php/language.operators.assignment.ph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pt_BR/function.count.php" TargetMode="External"/><Relationship Id="rId2" Type="http://schemas.openxmlformats.org/officeDocument/2006/relationships/hyperlink" Target="http://www.php.net/manual/pt_BR/function.sort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hp.net/manual/pt_BR/function.in-array.php" TargetMode="External"/><Relationship Id="rId4" Type="http://schemas.openxmlformats.org/officeDocument/2006/relationships/hyperlink" Target="http://www.php.net/manual/pt_BR/function.shuffle.ph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pt_BR/function.stripos.php" TargetMode="External"/><Relationship Id="rId2" Type="http://schemas.openxmlformats.org/officeDocument/2006/relationships/hyperlink" Target="http://www.php.net/manual/pt_BR/function.strrchr.ph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PHP – PARTE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DIOGO CEZAR TEIXEIRA BATISTA</a:t>
            </a:r>
          </a:p>
          <a:p>
            <a:r>
              <a:rPr lang="en-US" dirty="0" smtClean="0">
                <a:hlinkClick r:id="rId2"/>
              </a:rPr>
              <a:t>http://inf.cp.utfpr.edu.br/diogo</a:t>
            </a:r>
            <a:endParaRPr lang="en-US" dirty="0" smtClean="0"/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diogo@diogocezar.com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você quiser </a:t>
            </a:r>
            <a:r>
              <a:rPr lang="pt-BR" i="1" dirty="0" smtClean="0"/>
              <a:t>FORÇAR</a:t>
            </a:r>
            <a:r>
              <a:rPr lang="pt-BR" b="1" dirty="0" smtClean="0"/>
              <a:t> </a:t>
            </a:r>
            <a:r>
              <a:rPr lang="pt-BR" dirty="0" smtClean="0"/>
              <a:t>a conversão de uma variável para um certo tipo, você pode moldar (</a:t>
            </a:r>
            <a:r>
              <a:rPr lang="pt-BR" dirty="0" err="1" smtClean="0"/>
              <a:t>casting</a:t>
            </a:r>
            <a:r>
              <a:rPr lang="pt-BR" dirty="0" smtClean="0"/>
              <a:t>) a variável ou usar a função </a:t>
            </a:r>
            <a:r>
              <a:rPr lang="pt-BR" dirty="0" err="1" smtClean="0"/>
              <a:t>settype</a:t>
            </a:r>
            <a:r>
              <a:rPr lang="pt-BR" dirty="0" smtClean="0"/>
              <a:t>() nela: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857496"/>
            <a:ext cx="7786742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 = "5bar"; // string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$bar = 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   // 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settype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 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"); // 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 é agora 5   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settype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($bar, "string");  // $bar é agora "1" (string)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</a:t>
            </a:r>
            <a:r>
              <a:rPr lang="pt-BR" dirty="0" smtClean="0"/>
              <a:t>m </a:t>
            </a:r>
            <a:r>
              <a:rPr lang="pt-BR" dirty="0" err="1" smtClean="0"/>
              <a:t>array</a:t>
            </a:r>
            <a:r>
              <a:rPr lang="pt-BR" dirty="0" smtClean="0"/>
              <a:t> (vetor) pode armazenar vários valores ao mesmo tempo;</a:t>
            </a:r>
          </a:p>
          <a:p>
            <a:r>
              <a:rPr lang="pt-BR" dirty="0" smtClean="0"/>
              <a:t>p</a:t>
            </a:r>
            <a:r>
              <a:rPr lang="pt-BR" dirty="0" smtClean="0"/>
              <a:t>ossui </a:t>
            </a:r>
            <a:r>
              <a:rPr lang="pt-BR" dirty="0" smtClean="0"/>
              <a:t>um identificador, e além disso um índice associado (que pode ser número ou texto) e um valor para cada </a:t>
            </a:r>
            <a:r>
              <a:rPr lang="pt-BR" dirty="0" smtClean="0"/>
              <a:t>índice.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00166" y="3929066"/>
            <a:ext cx="6083717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$carro =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(‘cor’ =&gt; ‘verde’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ano; =&gt; 2005);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132" y="5572140"/>
            <a:ext cx="1378070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identificador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61118" y="5572140"/>
            <a:ext cx="747320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índice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429388" y="5559998"/>
            <a:ext cx="785818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valor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em curva 9"/>
          <p:cNvCxnSpPr>
            <a:stCxn id="6" idx="0"/>
          </p:cNvCxnSpPr>
          <p:nvPr/>
        </p:nvCxnSpPr>
        <p:spPr>
          <a:xfrm rot="5400000" flipH="1" flipV="1">
            <a:off x="1164977" y="4665448"/>
            <a:ext cx="1285883" cy="527502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7" idx="0"/>
          </p:cNvCxnSpPr>
          <p:nvPr/>
        </p:nvCxnSpPr>
        <p:spPr>
          <a:xfrm rot="5400000" flipH="1" flipV="1">
            <a:off x="3810448" y="4739150"/>
            <a:ext cx="1357321" cy="308661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ector em curva 13"/>
          <p:cNvCxnSpPr>
            <a:stCxn id="8" idx="0"/>
          </p:cNvCxnSpPr>
          <p:nvPr/>
        </p:nvCxnSpPr>
        <p:spPr>
          <a:xfrm rot="16200000" flipV="1">
            <a:off x="6167567" y="4905267"/>
            <a:ext cx="987990" cy="321471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Forma 15"/>
          <p:cNvCxnSpPr>
            <a:stCxn id="8" idx="3"/>
          </p:cNvCxnSpPr>
          <p:nvPr/>
        </p:nvCxnSpPr>
        <p:spPr>
          <a:xfrm flipH="1" flipV="1">
            <a:off x="7000892" y="4202676"/>
            <a:ext cx="214314" cy="1541988"/>
          </a:xfrm>
          <a:prstGeom prst="curvedConnector4">
            <a:avLst>
              <a:gd name="adj1" fmla="val -106666"/>
              <a:gd name="adj2" fmla="val 55988"/>
            </a:avLst>
          </a:prstGeom>
          <a:ln w="28575"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em curva 14"/>
          <p:cNvCxnSpPr/>
          <p:nvPr/>
        </p:nvCxnSpPr>
        <p:spPr>
          <a:xfrm rot="5400000" flipH="1" flipV="1">
            <a:off x="4250530" y="4964916"/>
            <a:ext cx="928694" cy="285754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smtClean="0"/>
              <a:t>indicar a indexação do </a:t>
            </a:r>
            <a:r>
              <a:rPr lang="pt-BR" dirty="0" err="1" smtClean="0"/>
              <a:t>array</a:t>
            </a:r>
            <a:r>
              <a:rPr lang="pt-BR" dirty="0" smtClean="0"/>
              <a:t> utilizamos colchetes []: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</a:t>
            </a:r>
            <a:r>
              <a:rPr lang="pt-BR" dirty="0" smtClean="0"/>
              <a:t>s </a:t>
            </a:r>
            <a:r>
              <a:rPr lang="pt-BR" dirty="0" smtClean="0"/>
              <a:t>índices podem arrumar valores inteiros ou strings, enquanto que os valores podem assumir qualquer valor.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28662" y="2357430"/>
            <a:ext cx="737413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” =&gt; “bar”,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                   12    =&gt;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[“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”]; // bar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[12]; // 1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401080" cy="5286412"/>
          </a:xfrm>
        </p:spPr>
        <p:txBody>
          <a:bodyPr>
            <a:normAutofit/>
          </a:bodyPr>
          <a:lstStyle/>
          <a:p>
            <a:r>
              <a:rPr lang="pt-BR" dirty="0" smtClean="0"/>
              <a:t>a</a:t>
            </a:r>
            <a:r>
              <a:rPr lang="pt-BR" dirty="0" smtClean="0"/>
              <a:t>o </a:t>
            </a:r>
            <a:r>
              <a:rPr lang="pt-BR" dirty="0" smtClean="0"/>
              <a:t>omitir o índice quando informar um novo valor, o PHP entenderá que o novo índice é o valor antigo + 1: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</a:t>
            </a:r>
            <a:r>
              <a:rPr lang="pt-BR" dirty="0" smtClean="0"/>
              <a:t>e </a:t>
            </a:r>
            <a:r>
              <a:rPr lang="pt-BR" dirty="0" smtClean="0"/>
              <a:t>você especificar uma chave que já possui um valor assumido, então ele será sobrescrito.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28860" y="3286124"/>
            <a:ext cx="541686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(5 =&gt; 43, 32, 56, “b” =&gt; 12);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4429132"/>
            <a:ext cx="680186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(5 =&gt; 43, 6=&gt; 32, 7 =&gt; 56, “b” =&gt; 12);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Forma 11"/>
          <p:cNvCxnSpPr>
            <a:stCxn id="5" idx="2"/>
            <a:endCxn id="6" idx="0"/>
          </p:cNvCxnSpPr>
          <p:nvPr/>
        </p:nvCxnSpPr>
        <p:spPr>
          <a:xfrm rot="5400000">
            <a:off x="4219119" y="3510957"/>
            <a:ext cx="742898" cy="1093453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</a:t>
            </a:r>
            <a:r>
              <a:rPr lang="pt-BR" dirty="0" smtClean="0"/>
              <a:t>tilizar </a:t>
            </a:r>
            <a:r>
              <a:rPr lang="pt-BR" dirty="0" err="1" smtClean="0"/>
              <a:t>true</a:t>
            </a:r>
            <a:r>
              <a:rPr lang="pt-BR" dirty="0" smtClean="0"/>
              <a:t> ou </a:t>
            </a:r>
            <a:r>
              <a:rPr lang="pt-BR" dirty="0" err="1" smtClean="0"/>
              <a:t>false</a:t>
            </a:r>
            <a:r>
              <a:rPr lang="pt-BR" dirty="0" smtClean="0"/>
              <a:t> no índice de um </a:t>
            </a:r>
            <a:r>
              <a:rPr lang="pt-BR" dirty="0" err="1" smtClean="0"/>
              <a:t>array</a:t>
            </a:r>
            <a:r>
              <a:rPr lang="pt-BR" dirty="0" smtClean="0"/>
              <a:t> será interpretado como 1 ou 0;</a:t>
            </a:r>
          </a:p>
          <a:p>
            <a:r>
              <a:rPr lang="pt-BR" dirty="0" smtClean="0"/>
              <a:t>v</a:t>
            </a:r>
            <a:r>
              <a:rPr lang="pt-BR" dirty="0" smtClean="0"/>
              <a:t>ocê </a:t>
            </a:r>
            <a:r>
              <a:rPr lang="pt-BR" dirty="0" smtClean="0"/>
              <a:t>pode também modificar um </a:t>
            </a:r>
            <a:r>
              <a:rPr lang="pt-BR" dirty="0" err="1" smtClean="0"/>
              <a:t>array</a:t>
            </a:r>
            <a:r>
              <a:rPr lang="pt-BR" dirty="0" smtClean="0"/>
              <a:t> existente explicitamente assimilando valores nele.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71472" y="3857628"/>
            <a:ext cx="8032968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(5 =&gt; 1, 12 =&gt; 2);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[] = 56; // isso é o mesmo que 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[13] = 56;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[“x”] = 42; // isso acrescenta um novo elemento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unset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[5]); // isso remove um elemento do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unset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 // isso apaga todo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3016" y="1235688"/>
            <a:ext cx="8950984" cy="5132903"/>
          </a:xfrm>
        </p:spPr>
        <p:txBody>
          <a:bodyPr/>
          <a:lstStyle/>
          <a:p>
            <a:r>
              <a:rPr lang="pt-BR" dirty="0" smtClean="0"/>
              <a:t>c</a:t>
            </a:r>
            <a:r>
              <a:rPr lang="pt-BR" dirty="0" smtClean="0"/>
              <a:t>onstantes </a:t>
            </a:r>
            <a:r>
              <a:rPr lang="pt-BR" dirty="0" smtClean="0"/>
              <a:t>são identificadores para valores </a:t>
            </a:r>
            <a:r>
              <a:rPr lang="pt-BR" dirty="0" smtClean="0"/>
              <a:t>simples;</a:t>
            </a:r>
            <a:endParaRPr lang="pt-BR" dirty="0" smtClean="0"/>
          </a:p>
          <a:p>
            <a:r>
              <a:rPr lang="pt-BR" dirty="0" smtClean="0"/>
              <a:t>o</a:t>
            </a:r>
            <a:r>
              <a:rPr lang="pt-BR" dirty="0" smtClean="0"/>
              <a:t> </a:t>
            </a:r>
            <a:r>
              <a:rPr lang="pt-BR" dirty="0" smtClean="0"/>
              <a:t>seu conteúdo não muda durante a execução do </a:t>
            </a:r>
            <a:r>
              <a:rPr lang="pt-BR" dirty="0" smtClean="0"/>
              <a:t>código;</a:t>
            </a:r>
            <a:endParaRPr lang="pt-BR" dirty="0" smtClean="0"/>
          </a:p>
          <a:p>
            <a:r>
              <a:rPr lang="pt-BR" dirty="0" smtClean="0"/>
              <a:t>e</a:t>
            </a:r>
            <a:r>
              <a:rPr lang="pt-BR" dirty="0" smtClean="0"/>
              <a:t>las </a:t>
            </a:r>
            <a:r>
              <a:rPr lang="pt-BR" dirty="0" smtClean="0"/>
              <a:t>são criadas com a função define e, por convenção, são escritas com letras MAIÚSCULAS e não usam o cifrão no início.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42976" y="4463015"/>
            <a:ext cx="6715172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define("CONSTANTE", "Alô mundo.");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CONSTANTE;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</a:t>
            </a:r>
            <a:r>
              <a:rPr lang="pt-BR" dirty="0" smtClean="0"/>
              <a:t> </a:t>
            </a:r>
            <a:r>
              <a:rPr lang="pt-BR" dirty="0" smtClean="0"/>
              <a:t>PHP implementa algumas constantes, a maioria são matemáticas. O código seguinte demonstra o uso da constante M_PI.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85852" y="3071810"/>
            <a:ext cx="6715172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calculaAreaCirculo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($raio){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return M_PI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raio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2);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meuRaio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calculaAreaCirculo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meuRaio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"&lt;b&gt;Raio&lt;/b&gt; = 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meuRaio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"&lt;b&gt;Área&lt;/b&gt; = 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</a:t>
            </a:r>
            <a:r>
              <a:rPr lang="pt-BR" dirty="0" smtClean="0"/>
              <a:t>udo </a:t>
            </a:r>
            <a:r>
              <a:rPr lang="pt-BR" dirty="0" smtClean="0"/>
              <a:t>que tem um valor pode ser considerado uma expressão: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3171554"/>
            <a:ext cx="6715172" cy="190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$b = ($a = 5);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"O valor de 'b' é $b";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</a:t>
            </a:r>
            <a:r>
              <a:rPr lang="pt-BR" dirty="0" smtClean="0"/>
              <a:t>xpressões </a:t>
            </a:r>
            <a:r>
              <a:rPr lang="pt-BR" dirty="0" smtClean="0"/>
              <a:t>de comparação retornam valores booleanos, sendo vazio (‘’) representando </a:t>
            </a:r>
            <a:r>
              <a:rPr lang="pt-BR" i="1" dirty="0" smtClean="0"/>
              <a:t>falso</a:t>
            </a:r>
            <a:r>
              <a:rPr lang="pt-BR" b="1" dirty="0" smtClean="0"/>
              <a:t> </a:t>
            </a:r>
            <a:r>
              <a:rPr lang="pt-BR" dirty="0" smtClean="0"/>
              <a:t>e um (1) representando </a:t>
            </a:r>
            <a:r>
              <a:rPr lang="pt-BR" i="1" dirty="0" smtClean="0"/>
              <a:t>verdadeiro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a</a:t>
            </a:r>
            <a:r>
              <a:rPr lang="pt-BR" dirty="0" smtClean="0"/>
              <a:t>s </a:t>
            </a:r>
            <a:r>
              <a:rPr lang="pt-BR" dirty="0" smtClean="0"/>
              <a:t>expressões de comparação são usadas em declarações condicionais (</a:t>
            </a:r>
            <a:r>
              <a:rPr lang="pt-BR" dirty="0" err="1" smtClean="0"/>
              <a:t>if</a:t>
            </a:r>
            <a:r>
              <a:rPr lang="pt-BR" dirty="0" smtClean="0"/>
              <a:t>) para determinar se um bloco de código será executado ou não.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85852" y="4214818"/>
            <a:ext cx="6715172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$valor = (5 &lt; 10);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"O valor da expressão '5 &gt; 10' é $valor";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l</a:t>
            </a:r>
            <a:r>
              <a:rPr lang="pt-BR" sz="2000" dirty="0" smtClean="0"/>
              <a:t>embra-se </a:t>
            </a:r>
            <a:r>
              <a:rPr lang="pt-BR" sz="2000" dirty="0" smtClean="0"/>
              <a:t>da aritmética básica da escola? Estes operadores funcionam exatamente como </a:t>
            </a:r>
            <a:r>
              <a:rPr lang="pt-BR" sz="2000" dirty="0" smtClean="0"/>
              <a:t>aqueles;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19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00166" y="2357430"/>
          <a:ext cx="6096000" cy="338709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Exemplo</a:t>
                      </a:r>
                      <a:endParaRPr lang="pt-BR" b="1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Nome</a:t>
                      </a:r>
                      <a:endParaRPr lang="pt-BR" b="1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Resultado</a:t>
                      </a:r>
                      <a:endParaRPr lang="pt-BR" b="1" dirty="0"/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-$a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Negação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Oposto de $a.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$a +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Adição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Soma de $a e $b.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$a -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Subtração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Diferença entre $a e $b.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$a *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Multiplicação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Produto de $a e $b.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$a /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Divisão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Quociente de $a por $b.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$a % $b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Módulo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Resto de $a dividido por $b.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</a:t>
            </a:r>
            <a:r>
              <a:rPr lang="pt-BR" dirty="0" smtClean="0"/>
              <a:t> </a:t>
            </a:r>
            <a:r>
              <a:rPr lang="pt-BR" dirty="0" smtClean="0"/>
              <a:t>PHP suporta vários tipos de dados:</a:t>
            </a:r>
          </a:p>
          <a:p>
            <a:pPr lvl="1"/>
            <a:r>
              <a:rPr lang="pt-BR" i="1" dirty="0" smtClean="0"/>
              <a:t>i</a:t>
            </a:r>
            <a:r>
              <a:rPr lang="pt-BR" i="1" dirty="0" smtClean="0"/>
              <a:t>nteiro</a:t>
            </a:r>
            <a:r>
              <a:rPr lang="pt-BR" dirty="0" smtClean="0"/>
              <a:t> </a:t>
            </a:r>
            <a:r>
              <a:rPr lang="pt-BR" dirty="0" smtClean="0"/>
              <a:t>– Números inteiros (isto é, números sem ponto decimal);</a:t>
            </a:r>
          </a:p>
          <a:p>
            <a:pPr lvl="1"/>
            <a:r>
              <a:rPr lang="pt-BR" sz="2500" dirty="0" smtClean="0"/>
              <a:t>n</a:t>
            </a:r>
            <a:r>
              <a:rPr lang="pt-BR" sz="2500" dirty="0" smtClean="0"/>
              <a:t>úmeros </a:t>
            </a:r>
            <a:r>
              <a:rPr lang="pt-BR" sz="2500" dirty="0" smtClean="0"/>
              <a:t>de </a:t>
            </a:r>
            <a:r>
              <a:rPr lang="pt-BR" sz="2500" i="1" dirty="0" smtClean="0"/>
              <a:t>dupla precisão </a:t>
            </a:r>
            <a:r>
              <a:rPr lang="pt-BR" sz="2500" dirty="0" smtClean="0"/>
              <a:t>– Números reais (isto é, números que contêm um ponto decimal);</a:t>
            </a:r>
          </a:p>
          <a:p>
            <a:pPr lvl="1"/>
            <a:r>
              <a:rPr lang="pt-BR" i="1" dirty="0" smtClean="0"/>
              <a:t>s</a:t>
            </a:r>
            <a:r>
              <a:rPr lang="pt-BR" i="1" dirty="0" smtClean="0"/>
              <a:t>tring </a:t>
            </a:r>
            <a:r>
              <a:rPr lang="pt-BR" i="1" dirty="0" smtClean="0"/>
              <a:t>– </a:t>
            </a:r>
            <a:r>
              <a:rPr lang="pt-BR" dirty="0" smtClean="0"/>
              <a:t>Texto entre aspas simples (‘’) ou duplas (“”);</a:t>
            </a:r>
          </a:p>
          <a:p>
            <a:pPr lvl="1"/>
            <a:r>
              <a:rPr lang="pt-BR" i="1" dirty="0" smtClean="0"/>
              <a:t>b</a:t>
            </a:r>
            <a:r>
              <a:rPr lang="pt-BR" i="1" dirty="0" smtClean="0"/>
              <a:t>ooleanos</a:t>
            </a:r>
            <a:r>
              <a:rPr lang="pt-BR" dirty="0" smtClean="0"/>
              <a:t> </a:t>
            </a:r>
            <a:r>
              <a:rPr lang="pt-BR" dirty="0" smtClean="0"/>
              <a:t>– armazenam valores verdadeiros ou falsos, usados em testes de </a:t>
            </a:r>
            <a:r>
              <a:rPr lang="pt-BR" dirty="0" smtClean="0"/>
              <a:t>condições.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1619329"/>
            <a:ext cx="6715172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$x = 2;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($x + 2);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(5 - $x);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($x * 5);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($x / 5);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($x % 8);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$x++;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$x--;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$x += 10;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($x);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COMPARAÇÃO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</a:t>
            </a:r>
            <a:r>
              <a:rPr lang="pt-BR" dirty="0" smtClean="0"/>
              <a:t>ma </a:t>
            </a:r>
            <a:r>
              <a:rPr lang="pt-BR" dirty="0" smtClean="0"/>
              <a:t>comparação sempre gera um dos dois valores possíveis: </a:t>
            </a:r>
            <a:r>
              <a:rPr lang="pt-BR" i="1" dirty="0" smtClean="0"/>
              <a:t>verdadeiro</a:t>
            </a:r>
            <a:r>
              <a:rPr lang="pt-BR" dirty="0" smtClean="0"/>
              <a:t> ou </a:t>
            </a:r>
            <a:r>
              <a:rPr lang="pt-BR" i="1" dirty="0" smtClean="0"/>
              <a:t>falso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próxima tabela mostra os operadores de comparação.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COMPARAÇÃO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928661" y="1333158"/>
          <a:ext cx="7358115" cy="4953362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590944"/>
                <a:gridCol w="1590944"/>
                <a:gridCol w="4176227"/>
              </a:tblGrid>
              <a:tr h="184725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Exemplo</a:t>
                      </a:r>
                      <a:endParaRPr lang="pt-BR" sz="1600" b="1" dirty="0"/>
                    </a:p>
                  </a:txBody>
                  <a:tcPr marL="23805" marR="23805" marT="23805" marB="23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Nome</a:t>
                      </a:r>
                      <a:endParaRPr lang="pt-BR" sz="1600" b="1" dirty="0"/>
                    </a:p>
                  </a:txBody>
                  <a:tcPr marL="23805" marR="23805" marT="23805" marB="238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Resultado</a:t>
                      </a:r>
                      <a:endParaRPr lang="pt-BR" sz="1600" b="1" dirty="0"/>
                    </a:p>
                  </a:txBody>
                  <a:tcPr marL="23805" marR="23805" marT="23805" marB="23805" anchor="ctr"/>
                </a:tc>
              </a:tr>
              <a:tr h="457050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== $b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Igual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(TRUE) se $a é igual a $b.</a:t>
                      </a:r>
                    </a:p>
                  </a:txBody>
                  <a:tcPr marL="45705" marR="45705" marT="22853" marB="22853" anchor="ctr"/>
                </a:tc>
              </a:tr>
              <a:tr h="868396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=== $b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Idêntico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(TRUE) se $a é igual a $b, e eles são do mesmo tipo (introduzido no PHP4).</a:t>
                      </a:r>
                    </a:p>
                  </a:txBody>
                  <a:tcPr marL="45705" marR="45705" marT="22853" marB="22853" anchor="ctr"/>
                </a:tc>
              </a:tr>
              <a:tr h="319935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!= $b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Diferente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se $a não é igual a $b.</a:t>
                      </a:r>
                    </a:p>
                  </a:txBody>
                  <a:tcPr marL="45705" marR="45705" marT="22853" marB="22853" anchor="ctr"/>
                </a:tc>
              </a:tr>
              <a:tr h="319935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&lt;&gt; $b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Diferente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se $a não é igual a $b.</a:t>
                      </a:r>
                    </a:p>
                  </a:txBody>
                  <a:tcPr marL="45705" marR="45705" marT="22853" marB="22853" anchor="ctr"/>
                </a:tc>
              </a:tr>
              <a:tr h="868396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!== $b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Não idêntico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de $a não é igual a $b, ou eles não são do mesmo tipo (introduzido no PHP4).</a:t>
                      </a:r>
                    </a:p>
                  </a:txBody>
                  <a:tcPr marL="45705" marR="45705" marT="22853" marB="22853" anchor="ctr"/>
                </a:tc>
              </a:tr>
              <a:tr h="457050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&lt; $b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Menor que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se $a é estritamente menor que $b.</a:t>
                      </a:r>
                    </a:p>
                  </a:txBody>
                  <a:tcPr marL="45705" marR="45705" marT="22853" marB="22853" anchor="ctr"/>
                </a:tc>
              </a:tr>
              <a:tr h="457050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&gt; $b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Maior que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se $a é estritamente maior que $b.</a:t>
                      </a:r>
                    </a:p>
                  </a:txBody>
                  <a:tcPr marL="45705" marR="45705" marT="22853" marB="22853" anchor="ctr"/>
                </a:tc>
              </a:tr>
              <a:tr h="457050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&lt;= $b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Menor ou igual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se $a é menor ou igual a $b.</a:t>
                      </a:r>
                    </a:p>
                  </a:txBody>
                  <a:tcPr marL="45705" marR="45705" marT="22853" marB="22853" anchor="ctr"/>
                </a:tc>
              </a:tr>
              <a:tr h="457050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&gt;= $b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Maior ou igual</a:t>
                      </a:r>
                    </a:p>
                  </a:txBody>
                  <a:tcPr marL="45705" marR="45705" marT="22853" marB="228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Verdadeiro se $a é maior ou igual a $b.</a:t>
                      </a:r>
                    </a:p>
                  </a:txBody>
                  <a:tcPr marL="45705" marR="45705" marT="22853" marB="22853" anchor="ctr"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COMPARAÇÃO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2116289"/>
            <a:ext cx="6715172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$x = 5;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$resultado = ($x == 8);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($resultado == 1){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"verdadeiro";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"falso";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</a:t>
            </a:r>
            <a:r>
              <a:rPr lang="pt-BR" dirty="0" smtClean="0"/>
              <a:t>xistem </a:t>
            </a:r>
            <a:r>
              <a:rPr lang="pt-BR" dirty="0" smtClean="0"/>
              <a:t>ainda os operadores lógicos:</a:t>
            </a:r>
          </a:p>
          <a:p>
            <a:pPr lvl="1"/>
            <a:r>
              <a:rPr lang="pt-BR" dirty="0" smtClean="0"/>
              <a:t>u</a:t>
            </a:r>
            <a:r>
              <a:rPr lang="pt-BR" dirty="0" smtClean="0"/>
              <a:t>tilizados </a:t>
            </a:r>
            <a:r>
              <a:rPr lang="pt-BR" dirty="0" smtClean="0"/>
              <a:t>para testar se um conjunto de expressões é verdadeiro ou não.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214413" y="1357298"/>
          <a:ext cx="6858049" cy="4882887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285884"/>
                <a:gridCol w="1071570"/>
                <a:gridCol w="4500595"/>
              </a:tblGrid>
              <a:tr h="115326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Exemplo</a:t>
                      </a:r>
                      <a:endParaRPr lang="pt-BR" sz="1600" b="1" dirty="0"/>
                    </a:p>
                  </a:txBody>
                  <a:tcPr marL="36040" marR="36040" marT="36040" marB="360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Nome</a:t>
                      </a:r>
                      <a:endParaRPr lang="pt-BR" sz="1600" b="1" dirty="0"/>
                    </a:p>
                  </a:txBody>
                  <a:tcPr marL="36040" marR="36040" marT="36040" marB="360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Resultado</a:t>
                      </a:r>
                      <a:endParaRPr lang="pt-BR" sz="1600" b="1" dirty="0"/>
                    </a:p>
                  </a:txBody>
                  <a:tcPr marL="36040" marR="36040" marT="36040" marB="36040" anchor="ctr"/>
                </a:tc>
              </a:tr>
              <a:tr h="899554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and $b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E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(TRUE) se tanto $a quanto $b são verdadeiros.</a:t>
                      </a:r>
                    </a:p>
                  </a:txBody>
                  <a:tcPr marL="69196" marR="69196" marT="34598" marB="34598" anchor="ctr"/>
                </a:tc>
              </a:tr>
              <a:tr h="691965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or $b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OU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se $a ou $b são verdadeiros.</a:t>
                      </a:r>
                    </a:p>
                  </a:txBody>
                  <a:tcPr marL="69196" marR="69196" marT="34598" marB="34598" anchor="ctr"/>
                </a:tc>
              </a:tr>
              <a:tr h="899554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$a xor $b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XOR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se $a ou $b são verdadeiros, mas não ambos.</a:t>
                      </a:r>
                    </a:p>
                  </a:txBody>
                  <a:tcPr marL="69196" marR="69196" marT="34598" marB="34598" anchor="ctr"/>
                </a:tc>
              </a:tr>
              <a:tr h="484375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! $a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NÃO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se $a não é verdadeiro.</a:t>
                      </a:r>
                    </a:p>
                  </a:txBody>
                  <a:tcPr marL="69196" marR="69196" marT="34598" marB="34598" anchor="ctr"/>
                </a:tc>
              </a:tr>
              <a:tr h="89955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$a </a:t>
                      </a:r>
                      <a:r>
                        <a:rPr lang="pt-BR" sz="1600" dirty="0"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lang="pt-BR" sz="1600" dirty="0"/>
                        <a:t> $b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E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Verdadeiro se tanto $a quanto $b são verdadeiros.</a:t>
                      </a:r>
                    </a:p>
                  </a:txBody>
                  <a:tcPr marL="69196" marR="69196" marT="34598" marB="34598" anchor="ctr"/>
                </a:tc>
              </a:tr>
              <a:tr h="691965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$a |</a:t>
                      </a:r>
                      <a:r>
                        <a:rPr lang="pt-BR" sz="1600" dirty="0" err="1"/>
                        <a:t>|</a:t>
                      </a:r>
                      <a:r>
                        <a:rPr lang="pt-BR" sz="1600" dirty="0"/>
                        <a:t> $b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OU</a:t>
                      </a:r>
                    </a:p>
                  </a:txBody>
                  <a:tcPr marL="69196" marR="69196" marT="34598" marB="345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Verdadeiro se $a ou $b são verdadeiros.</a:t>
                      </a:r>
                    </a:p>
                  </a:txBody>
                  <a:tcPr marL="69196" marR="69196" marT="34598" marB="34598" anchor="ctr"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1824960"/>
            <a:ext cx="6715172" cy="3747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$x = 6;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$y = 3;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$resultado = ($x &lt; 10 &amp;&amp; $y &gt; 1);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$resultado = ($x == 5 || $y == 5);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$resultado = (!($x == $y));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$resultado;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OPERADORES DE INCREMENTE/DECREMENTO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3016" y="1235688"/>
            <a:ext cx="8736702" cy="5408022"/>
          </a:xfrm>
        </p:spPr>
        <p:txBody>
          <a:bodyPr/>
          <a:lstStyle/>
          <a:p>
            <a:r>
              <a:rPr lang="pt-BR" dirty="0" smtClean="0"/>
              <a:t>o</a:t>
            </a:r>
            <a:r>
              <a:rPr lang="pt-BR" dirty="0" smtClean="0"/>
              <a:t> </a:t>
            </a:r>
            <a:r>
              <a:rPr lang="pt-BR" dirty="0" smtClean="0"/>
              <a:t>PHP suporta operadores de pré e pós-incremento e decremento no estilo </a:t>
            </a:r>
            <a:r>
              <a:rPr lang="pt-BR" dirty="0" smtClean="0"/>
              <a:t>C;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000100" y="2293958"/>
          <a:ext cx="7215238" cy="406400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071570"/>
                <a:gridCol w="1857388"/>
                <a:gridCol w="4286280"/>
              </a:tblGrid>
              <a:tr h="349166">
                <a:tc>
                  <a:txBody>
                    <a:bodyPr/>
                    <a:lstStyle/>
                    <a:p>
                      <a:pPr algn="l"/>
                      <a:r>
                        <a:rPr lang="pt-BR" sz="1700" dirty="0"/>
                        <a:t>Exemplo</a:t>
                      </a:r>
                      <a:endParaRPr lang="pt-BR" sz="1700" b="1" dirty="0"/>
                    </a:p>
                  </a:txBody>
                  <a:tcPr marL="44996" marR="44996" marT="44996" marB="449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700"/>
                        <a:t>Nome</a:t>
                      </a:r>
                      <a:endParaRPr lang="pt-BR" sz="1700" b="1"/>
                    </a:p>
                  </a:txBody>
                  <a:tcPr marL="44996" marR="44996" marT="44996" marB="449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700" dirty="0"/>
                        <a:t>Efeito</a:t>
                      </a:r>
                      <a:endParaRPr lang="pt-BR" sz="1700" b="1" dirty="0"/>
                    </a:p>
                  </a:txBody>
                  <a:tcPr marL="44996" marR="44996" marT="44996" marB="44996" anchor="ctr"/>
                </a:tc>
              </a:tr>
              <a:tr h="863915">
                <a:tc>
                  <a:txBody>
                    <a:bodyPr/>
                    <a:lstStyle/>
                    <a:p>
                      <a:pPr algn="l"/>
                      <a:r>
                        <a:rPr lang="pt-BR" sz="1700"/>
                        <a:t>++$a</a:t>
                      </a:r>
                    </a:p>
                  </a:txBody>
                  <a:tcPr marL="86391" marR="86391" marT="43196" marB="431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700"/>
                        <a:t>Pré-incremento</a:t>
                      </a:r>
                    </a:p>
                  </a:txBody>
                  <a:tcPr marL="86391" marR="86391" marT="43196" marB="431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700" dirty="0"/>
                        <a:t>Incrementa $a em um, e então retorna $a.</a:t>
                      </a:r>
                    </a:p>
                  </a:txBody>
                  <a:tcPr marL="86391" marR="86391" marT="43196" marB="43196" anchor="ctr"/>
                </a:tc>
              </a:tr>
              <a:tr h="863915">
                <a:tc>
                  <a:txBody>
                    <a:bodyPr/>
                    <a:lstStyle/>
                    <a:p>
                      <a:pPr algn="l"/>
                      <a:r>
                        <a:rPr lang="pt-BR" sz="1700"/>
                        <a:t>$a++</a:t>
                      </a:r>
                    </a:p>
                  </a:txBody>
                  <a:tcPr marL="86391" marR="86391" marT="43196" marB="431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700"/>
                        <a:t>Pós-incremento</a:t>
                      </a:r>
                    </a:p>
                  </a:txBody>
                  <a:tcPr marL="86391" marR="86391" marT="43196" marB="431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700"/>
                        <a:t>Retorna $a, e então incrementa $a em um.</a:t>
                      </a:r>
                    </a:p>
                  </a:txBody>
                  <a:tcPr marL="86391" marR="86391" marT="43196" marB="43196" anchor="ctr"/>
                </a:tc>
              </a:tr>
              <a:tr h="863915">
                <a:tc>
                  <a:txBody>
                    <a:bodyPr/>
                    <a:lstStyle/>
                    <a:p>
                      <a:pPr algn="l"/>
                      <a:r>
                        <a:rPr lang="pt-BR" sz="1700"/>
                        <a:t>--$a</a:t>
                      </a:r>
                    </a:p>
                  </a:txBody>
                  <a:tcPr marL="86391" marR="86391" marT="43196" marB="431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700" dirty="0"/>
                        <a:t>Pré-decremento</a:t>
                      </a:r>
                    </a:p>
                  </a:txBody>
                  <a:tcPr marL="86391" marR="86391" marT="43196" marB="431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700"/>
                        <a:t>Decrementa $a em um, e então retorna $a.</a:t>
                      </a:r>
                    </a:p>
                  </a:txBody>
                  <a:tcPr marL="86391" marR="86391" marT="43196" marB="43196" anchor="ctr"/>
                </a:tc>
              </a:tr>
              <a:tr h="1123089">
                <a:tc>
                  <a:txBody>
                    <a:bodyPr/>
                    <a:lstStyle/>
                    <a:p>
                      <a:pPr algn="l"/>
                      <a:r>
                        <a:rPr lang="pt-BR" sz="1700"/>
                        <a:t>$a--</a:t>
                      </a:r>
                    </a:p>
                  </a:txBody>
                  <a:tcPr marL="86391" marR="86391" marT="43196" marB="431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700"/>
                        <a:t>Pós-decremento</a:t>
                      </a:r>
                    </a:p>
                  </a:txBody>
                  <a:tcPr marL="86391" marR="86391" marT="43196" marB="431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700" dirty="0"/>
                        <a:t>Retorna $a, e então decrementa $a em um.</a:t>
                      </a:r>
                    </a:p>
                  </a:txBody>
                  <a:tcPr marL="86391" marR="86391" marT="43196" marB="43196" anchor="ctr"/>
                </a:tc>
              </a:tr>
            </a:tbl>
          </a:graphicData>
        </a:graphic>
      </p:graphicFrame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</a:t>
            </a:r>
            <a:r>
              <a:rPr lang="pt-BR" dirty="0" smtClean="0"/>
              <a:t>TERNÁRIO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</a:t>
            </a:r>
            <a:r>
              <a:rPr lang="pt-BR" dirty="0" smtClean="0"/>
              <a:t>forma abreviada de usar o comando condicional </a:t>
            </a:r>
            <a:r>
              <a:rPr lang="pt-BR" i="1" dirty="0" err="1" smtClean="0"/>
              <a:t>if</a:t>
            </a:r>
            <a:r>
              <a:rPr lang="pt-BR" i="1" dirty="0" smtClean="0"/>
              <a:t>;</a:t>
            </a:r>
          </a:p>
          <a:p>
            <a:endParaRPr lang="pt-BR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pt-BR" i="1" dirty="0" smtClean="0"/>
          </a:p>
          <a:p>
            <a:r>
              <a:rPr lang="pt-BR" dirty="0" smtClean="0"/>
              <a:t>s</a:t>
            </a:r>
            <a:r>
              <a:rPr lang="pt-BR" dirty="0" smtClean="0"/>
              <a:t>e </a:t>
            </a:r>
            <a:r>
              <a:rPr lang="pt-BR" dirty="0" smtClean="0"/>
              <a:t>a condição for verdadeira, o valor retornado é o da exp1, caso contrário o valor retornado é o da </a:t>
            </a:r>
            <a:r>
              <a:rPr lang="pt-BR" dirty="0" smtClean="0"/>
              <a:t>exp2;</a:t>
            </a:r>
            <a:endParaRPr lang="pt-BR" dirty="0" smtClean="0"/>
          </a:p>
          <a:p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85852" y="2681583"/>
            <a:ext cx="650085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? exp1 : exp2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4282" y="5314906"/>
            <a:ext cx="864399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$nota = ($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frequencia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&gt;= 0.75) ? ($nota++) : ($nota--);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PRECEDÊNCIA DE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precedência de operadores especifica quem tem maior prioridade quando duas delas estão juntas, por exemplo:</a:t>
            </a:r>
          </a:p>
          <a:p>
            <a:endParaRPr lang="pt-BR" dirty="0" smtClean="0"/>
          </a:p>
          <a:p>
            <a:endParaRPr lang="en-US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multiplicação tem prioridade sobre a adição, então a resposta é </a:t>
            </a:r>
            <a:r>
              <a:rPr lang="pt-BR" i="1" dirty="0" smtClean="0"/>
              <a:t>16</a:t>
            </a:r>
            <a:r>
              <a:rPr lang="pt-BR" dirty="0" smtClean="0"/>
              <a:t> e não 18.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85852" y="3100328"/>
            <a:ext cx="671517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1 + 5 * 3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i="1" dirty="0" err="1" smtClean="0"/>
              <a:t>A</a:t>
            </a:r>
            <a:r>
              <a:rPr lang="pt-BR" i="1" dirty="0" err="1" smtClean="0"/>
              <a:t>rray</a:t>
            </a:r>
            <a:r>
              <a:rPr lang="pt-BR" i="1" dirty="0" smtClean="0"/>
              <a:t> </a:t>
            </a:r>
            <a:r>
              <a:rPr lang="pt-BR" i="1" dirty="0" smtClean="0"/>
              <a:t>– </a:t>
            </a:r>
            <a:r>
              <a:rPr lang="pt-BR" dirty="0" smtClean="0"/>
              <a:t>Grupo de elementos do mesmo tipo;</a:t>
            </a:r>
          </a:p>
          <a:p>
            <a:pPr lvl="1"/>
            <a:r>
              <a:rPr lang="pt-BR" i="1" dirty="0" smtClean="0"/>
              <a:t>Objeto </a:t>
            </a:r>
            <a:r>
              <a:rPr lang="pt-BR" dirty="0" smtClean="0"/>
              <a:t>– Grupo de atributos e métodos;</a:t>
            </a:r>
          </a:p>
          <a:p>
            <a:pPr lvl="1"/>
            <a:r>
              <a:rPr lang="pt-BR" i="1" dirty="0" smtClean="0"/>
              <a:t>Recurso</a:t>
            </a:r>
            <a:r>
              <a:rPr lang="pt-BR" dirty="0" smtClean="0"/>
              <a:t> – Uma origem de dados externa;</a:t>
            </a:r>
          </a:p>
          <a:p>
            <a:pPr lvl="1"/>
            <a:r>
              <a:rPr lang="pt-BR" i="1" dirty="0" smtClean="0"/>
              <a:t>Nulo</a:t>
            </a:r>
            <a:r>
              <a:rPr lang="pt-BR" dirty="0" smtClean="0"/>
              <a:t> – Nenhum valor.</a:t>
            </a:r>
          </a:p>
          <a:p>
            <a:r>
              <a:rPr lang="pt-BR" dirty="0" smtClean="0"/>
              <a:t>o</a:t>
            </a:r>
            <a:r>
              <a:rPr lang="pt-BR" dirty="0" smtClean="0"/>
              <a:t> </a:t>
            </a:r>
            <a:r>
              <a:rPr lang="pt-BR" dirty="0" smtClean="0"/>
              <a:t>tipo da variável geralmente </a:t>
            </a:r>
            <a:r>
              <a:rPr lang="pt-BR" i="1" dirty="0" smtClean="0"/>
              <a:t>não é configurado pelo programador</a:t>
            </a:r>
            <a:r>
              <a:rPr lang="pt-BR" dirty="0" smtClean="0"/>
              <a:t>: isso é decidido em tempo de execução pelo PHP, dependendo do contexto no qual a variável é usada.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30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42976" y="1285860"/>
          <a:ext cx="6929454" cy="4992923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2309818"/>
                <a:gridCol w="2309818"/>
                <a:gridCol w="2309818"/>
              </a:tblGrid>
              <a:tr h="197636"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/>
                        <a:t>Associação</a:t>
                      </a:r>
                    </a:p>
                  </a:txBody>
                  <a:tcPr marL="18241" marR="18241" marT="18241" marB="182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/>
                        <a:t>Operador</a:t>
                      </a:r>
                    </a:p>
                  </a:txBody>
                  <a:tcPr marL="18241" marR="18241" marT="18241" marB="1824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/>
                        <a:t>Informação adicional</a:t>
                      </a:r>
                    </a:p>
                  </a:txBody>
                  <a:tcPr marL="18241" marR="18241" marT="18241" marB="1824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não associativo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clone new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2" action="ppaction://hlinkfile"/>
                        </a:rPr>
                        <a:t>clone</a:t>
                      </a:r>
                      <a:r>
                        <a:rPr lang="pt-BR" sz="1100"/>
                        <a:t> e </a:t>
                      </a:r>
                      <a:r>
                        <a:rPr lang="pt-BR" sz="1100" u="none" strike="noStrike">
                          <a:hlinkClick r:id="rId3" action="ppaction://hlinkfile"/>
                        </a:rPr>
                        <a:t>new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[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4" action="ppaction://hlinkfile"/>
                        </a:rPr>
                        <a:t>array()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não associativo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++ --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5" action="ppaction://hlinkfile"/>
                        </a:rPr>
                        <a:t>incremento/decremento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365259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não associativo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~ - (int) (float) (string) (array) (object) (bool) @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6" action="ppaction://hlinkfile"/>
                        </a:rPr>
                        <a:t>tipos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não associativo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instanceof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6" action="ppaction://hlinkfile"/>
                        </a:rPr>
                        <a:t>tipos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direita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!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7" action="ppaction://hlinkfile"/>
                        </a:rPr>
                        <a:t>lógico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* / %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8" action="ppaction://hlinkfile"/>
                        </a:rPr>
                        <a:t>aritmético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+ - .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8" action="ppaction://hlinkfile"/>
                        </a:rPr>
                        <a:t>aritmético</a:t>
                      </a:r>
                      <a:r>
                        <a:rPr lang="pt-BR" sz="1100"/>
                        <a:t> e </a:t>
                      </a:r>
                      <a:r>
                        <a:rPr lang="pt-BR" sz="1100" u="none" strike="noStrike">
                          <a:hlinkClick r:id="rId9" action="ppaction://hlinkfile"/>
                        </a:rPr>
                        <a:t>string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&lt;&lt; &gt;&gt;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10" action="ppaction://hlinkfile"/>
                        </a:rPr>
                        <a:t>Bit-a-bit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não associativo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&lt; &lt;= &gt; &gt;= &lt;&gt;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11" action="ppaction://hlinkfile"/>
                        </a:rPr>
                        <a:t>comparação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não associativo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== != === !==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11" action="ppaction://hlinkfile"/>
                        </a:rPr>
                        <a:t>comparação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&amp;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10" action="ppaction://hlinkfile"/>
                        </a:rPr>
                        <a:t>Bit-a-bit</a:t>
                      </a:r>
                      <a:r>
                        <a:rPr lang="pt-BR" sz="1100"/>
                        <a:t> e </a:t>
                      </a:r>
                      <a:r>
                        <a:rPr lang="pt-BR" sz="1100" u="none" strike="noStrike">
                          <a:hlinkClick r:id="rId12" action="ppaction://hlinkfile"/>
                        </a:rPr>
                        <a:t>referências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^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10" action="ppaction://hlinkfile"/>
                        </a:rPr>
                        <a:t>Bit-a-bit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|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10" action="ppaction://hlinkfile"/>
                        </a:rPr>
                        <a:t>Bit-a-bit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&amp;&amp;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7" action="ppaction://hlinkfile"/>
                        </a:rPr>
                        <a:t>lógico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||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7" action="ppaction://hlinkfile"/>
                        </a:rPr>
                        <a:t>lógico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? :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13" action="ppaction://hlinkfile"/>
                        </a:rPr>
                        <a:t>ternário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365259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direita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= += -= *= /= .= %= &amp;= |= ^= &lt;&lt;= &gt;&gt;=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14" action="ppaction://hlinkfile"/>
                        </a:rPr>
                        <a:t>atribuição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and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7" action="ppaction://hlinkfile"/>
                        </a:rPr>
                        <a:t>lógico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xor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7" action="ppaction://hlinkfile"/>
                        </a:rPr>
                        <a:t>lógico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or</a:t>
                      </a:r>
                      <a:endParaRPr lang="pt-BR" sz="1100" dirty="0"/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u="none" strike="noStrike">
                          <a:hlinkClick r:id="rId7" action="ppaction://hlinkfile"/>
                        </a:rPr>
                        <a:t>lógico</a:t>
                      </a:r>
                      <a:endParaRPr lang="pt-BR" sz="1100"/>
                    </a:p>
                  </a:txBody>
                  <a:tcPr marL="35022" marR="35022" marT="17511" marB="17511" anchor="ctr"/>
                </a:tc>
              </a:tr>
              <a:tr h="196482"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esquerda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,</a:t>
                      </a:r>
                    </a:p>
                  </a:txBody>
                  <a:tcPr marL="35022" marR="35022" marT="17511" marB="175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muitos usos</a:t>
                      </a:r>
                    </a:p>
                  </a:txBody>
                  <a:tcPr marL="35022" marR="35022" marT="17511" marB="17511" anchor="ctr"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89599" y="682457"/>
            <a:ext cx="7000924" cy="3070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PRECEDÊNCIA DE OPERADORES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PRECEDÊNCIA DE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dirty="0" smtClean="0"/>
              <a:t>ssociatividade </a:t>
            </a:r>
            <a:r>
              <a:rPr lang="pt-BR" dirty="0" smtClean="0"/>
              <a:t>a esquerda significa que a expressão é avaliada da esquerda para direita, associatividade a direita o oposto.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>
                <a:hlinkClick r:id="rId2"/>
              </a:rPr>
              <a:t>sort</a:t>
            </a:r>
            <a:r>
              <a:rPr lang="pt-BR" dirty="0" smtClean="0">
                <a:hlinkClick r:id="rId2"/>
              </a:rPr>
              <a:t>($</a:t>
            </a:r>
            <a:r>
              <a:rPr lang="pt-BR" dirty="0" err="1" smtClean="0">
                <a:hlinkClick r:id="rId2"/>
              </a:rPr>
              <a:t>arr</a:t>
            </a:r>
            <a:r>
              <a:rPr lang="pt-BR" dirty="0" smtClean="0">
                <a:hlinkClick r:id="rId2"/>
              </a:rPr>
              <a:t>)</a:t>
            </a:r>
            <a:r>
              <a:rPr lang="pt-BR" dirty="0" smtClean="0"/>
              <a:t> - Ordena um </a:t>
            </a:r>
            <a:r>
              <a:rPr lang="pt-BR" dirty="0" err="1" smtClean="0"/>
              <a:t>array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>
                <a:hlinkClick r:id="rId3"/>
              </a:rPr>
              <a:t>count</a:t>
            </a:r>
            <a:r>
              <a:rPr lang="pt-BR" dirty="0" smtClean="0">
                <a:hlinkClick r:id="rId2"/>
              </a:rPr>
              <a:t>($</a:t>
            </a:r>
            <a:r>
              <a:rPr lang="pt-BR" dirty="0" err="1" smtClean="0">
                <a:hlinkClick r:id="rId2"/>
              </a:rPr>
              <a:t>arr</a:t>
            </a:r>
            <a:r>
              <a:rPr lang="pt-BR" dirty="0" smtClean="0">
                <a:hlinkClick r:id="rId2"/>
              </a:rPr>
              <a:t>)</a:t>
            </a:r>
            <a:r>
              <a:rPr lang="pt-BR" dirty="0" smtClean="0"/>
              <a:t> - Conta o número de elementos e retorna um inteiro;</a:t>
            </a:r>
          </a:p>
          <a:p>
            <a:pPr lvl="1"/>
            <a:r>
              <a:rPr lang="pt-BR" dirty="0" err="1" smtClean="0">
                <a:hlinkClick r:id="rId3"/>
              </a:rPr>
              <a:t>print_r</a:t>
            </a:r>
            <a:r>
              <a:rPr lang="pt-BR" dirty="0" smtClean="0">
                <a:hlinkClick r:id="rId2"/>
              </a:rPr>
              <a:t>($</a:t>
            </a:r>
            <a:r>
              <a:rPr lang="pt-BR" dirty="0" err="1" smtClean="0">
                <a:hlinkClick r:id="rId2"/>
              </a:rPr>
              <a:t>arr</a:t>
            </a:r>
            <a:r>
              <a:rPr lang="pt-BR" dirty="0" smtClean="0">
                <a:hlinkClick r:id="rId2"/>
              </a:rPr>
              <a:t>)</a:t>
            </a:r>
            <a:r>
              <a:rPr lang="pt-BR" dirty="0" smtClean="0"/>
              <a:t> - Imprime um </a:t>
            </a:r>
            <a:r>
              <a:rPr lang="pt-BR" dirty="0" err="1" smtClean="0"/>
              <a:t>array</a:t>
            </a:r>
            <a:r>
              <a:rPr lang="pt-BR" dirty="0" smtClean="0"/>
              <a:t> (índices e valores);</a:t>
            </a:r>
          </a:p>
          <a:p>
            <a:pPr lvl="1"/>
            <a:r>
              <a:rPr lang="pt-BR" dirty="0" err="1" smtClean="0">
                <a:hlinkClick r:id="rId3"/>
              </a:rPr>
              <a:t>unset</a:t>
            </a:r>
            <a:r>
              <a:rPr lang="pt-BR" dirty="0" smtClean="0">
                <a:hlinkClick r:id="rId3"/>
              </a:rPr>
              <a:t>($</a:t>
            </a:r>
            <a:r>
              <a:rPr lang="pt-BR" dirty="0" err="1" smtClean="0">
                <a:hlinkClick r:id="rId3"/>
              </a:rPr>
              <a:t>arr</a:t>
            </a:r>
            <a:r>
              <a:rPr lang="pt-BR" dirty="0" smtClean="0">
                <a:hlinkClick r:id="rId3"/>
              </a:rPr>
              <a:t>[$i])</a:t>
            </a:r>
            <a:r>
              <a:rPr lang="pt-BR" dirty="0" smtClean="0"/>
              <a:t> – Remove um elemento do </a:t>
            </a:r>
            <a:r>
              <a:rPr lang="pt-BR" dirty="0" err="1" smtClean="0"/>
              <a:t>array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>
                <a:hlinkClick r:id="rId3"/>
              </a:rPr>
              <a:t>unset</a:t>
            </a:r>
            <a:r>
              <a:rPr lang="pt-BR" dirty="0" smtClean="0">
                <a:hlinkClick r:id="rId3"/>
              </a:rPr>
              <a:t>($</a:t>
            </a:r>
            <a:r>
              <a:rPr lang="pt-BR" dirty="0" err="1" smtClean="0">
                <a:hlinkClick r:id="rId3"/>
              </a:rPr>
              <a:t>arr</a:t>
            </a:r>
            <a:r>
              <a:rPr lang="pt-BR" dirty="0" smtClean="0">
                <a:hlinkClick r:id="rId3"/>
              </a:rPr>
              <a:t>)</a:t>
            </a:r>
            <a:r>
              <a:rPr lang="pt-BR" dirty="0" smtClean="0"/>
              <a:t> – Limpa todo o </a:t>
            </a:r>
            <a:r>
              <a:rPr lang="pt-BR" dirty="0" err="1" smtClean="0"/>
              <a:t>array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>
                <a:hlinkClick r:id="rId4"/>
              </a:rPr>
              <a:t>shuffle</a:t>
            </a:r>
            <a:r>
              <a:rPr lang="pt-BR" dirty="0" smtClean="0">
                <a:hlinkClick r:id="rId2"/>
              </a:rPr>
              <a:t>($</a:t>
            </a:r>
            <a:r>
              <a:rPr lang="pt-BR" dirty="0" err="1" smtClean="0">
                <a:hlinkClick r:id="rId2"/>
              </a:rPr>
              <a:t>arr</a:t>
            </a:r>
            <a:r>
              <a:rPr lang="pt-BR" dirty="0" smtClean="0">
                <a:hlinkClick r:id="rId2"/>
              </a:rPr>
              <a:t>)</a:t>
            </a:r>
            <a:r>
              <a:rPr lang="pt-BR" dirty="0" smtClean="0"/>
              <a:t> - Mistura os elementos de um </a:t>
            </a:r>
            <a:r>
              <a:rPr lang="pt-BR" dirty="0" err="1" smtClean="0"/>
              <a:t>array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>
                <a:hlinkClick r:id="rId5"/>
              </a:rPr>
              <a:t>in_array</a:t>
            </a:r>
            <a:r>
              <a:rPr lang="pt-BR" dirty="0" smtClean="0">
                <a:hlinkClick r:id="rId2"/>
              </a:rPr>
              <a:t>(“valor”, $</a:t>
            </a:r>
            <a:r>
              <a:rPr lang="pt-BR" dirty="0" err="1" smtClean="0">
                <a:hlinkClick r:id="rId2"/>
              </a:rPr>
              <a:t>arr</a:t>
            </a:r>
            <a:r>
              <a:rPr lang="pt-BR" dirty="0" smtClean="0">
                <a:hlinkClick r:id="rId2"/>
              </a:rPr>
              <a:t>)</a:t>
            </a:r>
            <a:r>
              <a:rPr lang="pt-BR" dirty="0" smtClean="0"/>
              <a:t> - Checa se um valor existe em um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String:</a:t>
            </a:r>
          </a:p>
          <a:p>
            <a:pPr lvl="1"/>
            <a:r>
              <a:rPr lang="pt-BR" sz="2000" u="sng" dirty="0" err="1" smtClean="0">
                <a:solidFill>
                  <a:schemeClr val="tx1"/>
                </a:solidFill>
              </a:rPr>
              <a:t>substr</a:t>
            </a:r>
            <a:r>
              <a:rPr lang="pt-BR" sz="2000" u="sng" dirty="0" smtClean="0">
                <a:solidFill>
                  <a:schemeClr val="tx1"/>
                </a:solidFill>
              </a:rPr>
              <a:t>($</a:t>
            </a:r>
            <a:r>
              <a:rPr lang="pt-BR" sz="2000" u="sng" dirty="0" err="1" smtClean="0">
                <a:solidFill>
                  <a:schemeClr val="tx1"/>
                </a:solidFill>
              </a:rPr>
              <a:t>str</a:t>
            </a:r>
            <a:r>
              <a:rPr lang="pt-BR" sz="2000" u="sng" dirty="0" smtClean="0">
                <a:solidFill>
                  <a:schemeClr val="tx1"/>
                </a:solidFill>
              </a:rPr>
              <a:t>, $start, $</a:t>
            </a:r>
            <a:r>
              <a:rPr lang="pt-BR" sz="2000" u="sng" dirty="0" err="1" smtClean="0">
                <a:solidFill>
                  <a:schemeClr val="tx1"/>
                </a:solidFill>
              </a:rPr>
              <a:t>length</a:t>
            </a:r>
            <a:r>
              <a:rPr lang="pt-BR" sz="2000" u="sng" dirty="0" smtClean="0">
                <a:solidFill>
                  <a:schemeClr val="tx1"/>
                </a:solidFill>
              </a:rPr>
              <a:t>)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pt-BR" sz="2000" dirty="0" smtClean="0"/>
              <a:t>Retorna a parte de </a:t>
            </a:r>
            <a:r>
              <a:rPr lang="pt-BR" sz="2000" i="1" dirty="0" smtClean="0"/>
              <a:t>string</a:t>
            </a:r>
            <a:r>
              <a:rPr lang="pt-BR" sz="2000" dirty="0" smtClean="0"/>
              <a:t> especificada pelo parâmetro </a:t>
            </a:r>
            <a:r>
              <a:rPr lang="pt-BR" sz="2000" i="1" dirty="0" smtClean="0"/>
              <a:t>start</a:t>
            </a:r>
            <a:r>
              <a:rPr lang="pt-BR" sz="2000" dirty="0" smtClean="0"/>
              <a:t> e </a:t>
            </a:r>
            <a:r>
              <a:rPr lang="pt-BR" sz="2000" i="1" dirty="0" err="1" smtClean="0"/>
              <a:t>length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lvl="1"/>
            <a:r>
              <a:rPr lang="pt-BR" sz="2000" u="sng" dirty="0" err="1" smtClean="0">
                <a:solidFill>
                  <a:schemeClr val="tx1"/>
                </a:solidFill>
              </a:rPr>
              <a:t>strrpos</a:t>
            </a:r>
            <a:r>
              <a:rPr lang="pt-BR" sz="2000" dirty="0" smtClean="0">
                <a:hlinkClick r:id="rId2"/>
              </a:rPr>
              <a:t>($procurado, $</a:t>
            </a:r>
            <a:r>
              <a:rPr lang="pt-BR" sz="2000" dirty="0" err="1" smtClean="0">
                <a:hlinkClick r:id="rId2"/>
              </a:rPr>
              <a:t>str</a:t>
            </a:r>
            <a:r>
              <a:rPr lang="pt-BR" sz="2000" dirty="0" smtClean="0">
                <a:hlinkClick r:id="rId2"/>
              </a:rPr>
              <a:t>)</a:t>
            </a:r>
            <a:r>
              <a:rPr lang="pt-BR" sz="2000" dirty="0" smtClean="0"/>
              <a:t> - Encontra a ultima ocorrência de um caractere em uma </a:t>
            </a:r>
            <a:r>
              <a:rPr lang="pt-BR" sz="2000" dirty="0" smtClean="0"/>
              <a:t>string;</a:t>
            </a:r>
            <a:endParaRPr lang="pt-BR" sz="2000" dirty="0" smtClean="0"/>
          </a:p>
          <a:p>
            <a:pPr lvl="1"/>
            <a:r>
              <a:rPr lang="pt-BR" sz="2000" u="sng" dirty="0" err="1" smtClean="0">
                <a:solidFill>
                  <a:schemeClr val="tx1"/>
                </a:solidFill>
              </a:rPr>
              <a:t>strpos</a:t>
            </a:r>
            <a:r>
              <a:rPr lang="pt-BR" sz="2000" dirty="0" smtClean="0">
                <a:hlinkClick r:id="rId3"/>
              </a:rPr>
              <a:t>(</a:t>
            </a:r>
            <a:r>
              <a:rPr lang="pt-BR" sz="2000" dirty="0" smtClean="0">
                <a:hlinkClick r:id="rId2"/>
              </a:rPr>
              <a:t>$procurado, $</a:t>
            </a:r>
            <a:r>
              <a:rPr lang="pt-BR" sz="2000" dirty="0" err="1" smtClean="0">
                <a:hlinkClick r:id="rId2"/>
              </a:rPr>
              <a:t>str</a:t>
            </a:r>
            <a:r>
              <a:rPr lang="pt-BR" sz="2000" dirty="0" smtClean="0">
                <a:hlinkClick r:id="rId3"/>
              </a:rPr>
              <a:t>)</a:t>
            </a:r>
            <a:r>
              <a:rPr lang="pt-BR" sz="2000" dirty="0" smtClean="0"/>
              <a:t> - Encontra a posição da primeira ocorrência de uma </a:t>
            </a:r>
            <a:r>
              <a:rPr lang="pt-BR" sz="2000" dirty="0" smtClean="0"/>
              <a:t>string;</a:t>
            </a:r>
            <a:endParaRPr lang="pt-BR" sz="2000" u="sng" dirty="0" smtClean="0">
              <a:solidFill>
                <a:schemeClr val="tx1"/>
              </a:solidFill>
            </a:endParaRPr>
          </a:p>
          <a:p>
            <a:pPr lvl="1"/>
            <a:r>
              <a:rPr lang="pt-BR" sz="2000" u="sng" dirty="0" err="1" smtClean="0">
                <a:solidFill>
                  <a:schemeClr val="tx1"/>
                </a:solidFill>
              </a:rPr>
              <a:t>trim</a:t>
            </a:r>
            <a:r>
              <a:rPr lang="pt-BR" sz="2000" u="sng" dirty="0" smtClean="0">
                <a:solidFill>
                  <a:schemeClr val="tx1"/>
                </a:solidFill>
              </a:rPr>
              <a:t>($</a:t>
            </a:r>
            <a:r>
              <a:rPr lang="pt-BR" sz="2000" u="sng" dirty="0" err="1" smtClean="0">
                <a:solidFill>
                  <a:schemeClr val="tx1"/>
                </a:solidFill>
              </a:rPr>
              <a:t>str</a:t>
            </a:r>
            <a:r>
              <a:rPr lang="pt-BR" sz="2000" u="sng" dirty="0" smtClean="0">
                <a:solidFill>
                  <a:schemeClr val="tx1"/>
                </a:solidFill>
              </a:rPr>
              <a:t>)</a:t>
            </a:r>
            <a:r>
              <a:rPr lang="pt-BR" sz="2000" dirty="0" smtClean="0"/>
              <a:t> - Retira espaço no </a:t>
            </a:r>
            <a:r>
              <a:rPr lang="pt-BR" sz="2000" dirty="0" err="1" smtClean="0"/>
              <a:t>ínicio</a:t>
            </a:r>
            <a:r>
              <a:rPr lang="pt-BR" sz="2000" dirty="0" smtClean="0"/>
              <a:t> e final de uma </a:t>
            </a:r>
            <a:r>
              <a:rPr lang="pt-BR" sz="2000" dirty="0" smtClean="0"/>
              <a:t>string;</a:t>
            </a:r>
            <a:endParaRPr lang="pt-BR" sz="2000" dirty="0" smtClean="0"/>
          </a:p>
          <a:p>
            <a:pPr lvl="1"/>
            <a:r>
              <a:rPr lang="pt-BR" sz="2000" u="sng" dirty="0" err="1" smtClean="0">
                <a:solidFill>
                  <a:schemeClr val="tx1"/>
                </a:solidFill>
              </a:rPr>
              <a:t>str_replace</a:t>
            </a:r>
            <a:r>
              <a:rPr lang="pt-BR" sz="2000" u="sng" dirty="0" smtClean="0">
                <a:solidFill>
                  <a:schemeClr val="tx1"/>
                </a:solidFill>
              </a:rPr>
              <a:t>($</a:t>
            </a:r>
            <a:r>
              <a:rPr lang="pt-BR" sz="2000" u="sng" dirty="0" err="1" smtClean="0">
                <a:solidFill>
                  <a:schemeClr val="tx1"/>
                </a:solidFill>
              </a:rPr>
              <a:t>str</a:t>
            </a:r>
            <a:r>
              <a:rPr lang="pt-BR" sz="2000" u="sng" dirty="0" smtClean="0">
                <a:solidFill>
                  <a:schemeClr val="tx1"/>
                </a:solidFill>
              </a:rPr>
              <a:t>, $procurado, $alterar)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smtClean="0"/>
              <a:t>- Substitui todas as ocorrências da string de </a:t>
            </a:r>
            <a:r>
              <a:rPr lang="pt-BR" sz="2000" u="sng" dirty="0" smtClean="0"/>
              <a:t>$procurado</a:t>
            </a:r>
            <a:r>
              <a:rPr lang="pt-BR" sz="2000" dirty="0" smtClean="0"/>
              <a:t> com a string de </a:t>
            </a:r>
            <a:r>
              <a:rPr lang="pt-BR" sz="2000" u="sng" dirty="0" smtClean="0"/>
              <a:t>$alterar</a:t>
            </a:r>
          </a:p>
          <a:p>
            <a:pPr lvl="1"/>
            <a:r>
              <a:rPr lang="pt-BR" sz="2000" u="sng" dirty="0" err="1" smtClean="0">
                <a:solidFill>
                  <a:schemeClr val="tx1"/>
                </a:solidFill>
              </a:rPr>
              <a:t>str_len</a:t>
            </a:r>
            <a:r>
              <a:rPr lang="pt-BR" sz="2000" u="sng" dirty="0" smtClean="0">
                <a:solidFill>
                  <a:schemeClr val="tx1"/>
                </a:solidFill>
              </a:rPr>
              <a:t>($</a:t>
            </a:r>
            <a:r>
              <a:rPr lang="pt-BR" sz="2000" u="sng" dirty="0" err="1" smtClean="0">
                <a:solidFill>
                  <a:schemeClr val="tx1"/>
                </a:solidFill>
              </a:rPr>
              <a:t>str</a:t>
            </a:r>
            <a:r>
              <a:rPr lang="pt-BR" sz="2000" u="sng" dirty="0" smtClean="0">
                <a:solidFill>
                  <a:schemeClr val="tx1"/>
                </a:solidFill>
              </a:rPr>
              <a:t>)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smtClean="0"/>
              <a:t>– Conta o número de caracteres de $</a:t>
            </a:r>
            <a:r>
              <a:rPr lang="pt-BR" sz="2000" dirty="0" err="1" smtClean="0"/>
              <a:t>str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lvl="1"/>
            <a:r>
              <a:rPr lang="pt-BR" sz="2000" u="sng" dirty="0" err="1" smtClean="0">
                <a:solidFill>
                  <a:schemeClr val="tx1"/>
                </a:solidFill>
              </a:rPr>
              <a:t>strtolower</a:t>
            </a:r>
            <a:r>
              <a:rPr lang="pt-BR" sz="2000" u="sng" dirty="0" smtClean="0">
                <a:solidFill>
                  <a:schemeClr val="tx1"/>
                </a:solidFill>
              </a:rPr>
              <a:t>($</a:t>
            </a:r>
            <a:r>
              <a:rPr lang="pt-BR" sz="2000" u="sng" dirty="0" err="1" smtClean="0">
                <a:solidFill>
                  <a:schemeClr val="tx1"/>
                </a:solidFill>
              </a:rPr>
              <a:t>str</a:t>
            </a:r>
            <a:r>
              <a:rPr lang="pt-BR" sz="2000" u="sng" dirty="0" smtClean="0">
                <a:solidFill>
                  <a:schemeClr val="tx1"/>
                </a:solidFill>
              </a:rPr>
              <a:t>)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smtClean="0"/>
              <a:t>– Transforma todos caracteres em </a:t>
            </a:r>
            <a:r>
              <a:rPr lang="pt-BR" sz="2000" dirty="0" smtClean="0"/>
              <a:t>minúsculos;</a:t>
            </a:r>
            <a:endParaRPr lang="pt-BR" sz="2000" dirty="0" smtClean="0"/>
          </a:p>
          <a:p>
            <a:pPr lvl="1"/>
            <a:r>
              <a:rPr lang="pt-BR" sz="2000" u="sng" dirty="0" err="1" smtClean="0">
                <a:solidFill>
                  <a:schemeClr val="tx1"/>
                </a:solidFill>
              </a:rPr>
              <a:t>strtoupper</a:t>
            </a:r>
            <a:r>
              <a:rPr lang="pt-BR" sz="2000" u="sng" dirty="0" smtClean="0">
                <a:solidFill>
                  <a:schemeClr val="tx1"/>
                </a:solidFill>
              </a:rPr>
              <a:t>($</a:t>
            </a:r>
            <a:r>
              <a:rPr lang="pt-BR" sz="2000" u="sng" dirty="0" err="1" smtClean="0">
                <a:solidFill>
                  <a:schemeClr val="tx1"/>
                </a:solidFill>
              </a:rPr>
              <a:t>str</a:t>
            </a:r>
            <a:r>
              <a:rPr lang="pt-BR" sz="2000" u="sng" dirty="0" smtClean="0">
                <a:solidFill>
                  <a:schemeClr val="tx1"/>
                </a:solidFill>
              </a:rPr>
              <a:t>)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smtClean="0"/>
              <a:t>– Transforma todos caracteres em </a:t>
            </a:r>
            <a:r>
              <a:rPr lang="pt-BR" sz="2000" dirty="0" smtClean="0"/>
              <a:t>maiúsculos.</a:t>
            </a: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u="sng" dirty="0" smtClean="0">
              <a:solidFill>
                <a:schemeClr val="tx1"/>
              </a:solidFill>
            </a:endParaRPr>
          </a:p>
          <a:p>
            <a:pPr lvl="1"/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u="sng" dirty="0" err="1" smtClean="0"/>
              <a:t>empty</a:t>
            </a:r>
            <a:r>
              <a:rPr lang="pt-BR" u="sng" dirty="0" smtClean="0"/>
              <a:t>($valor)</a:t>
            </a:r>
            <a:r>
              <a:rPr lang="pt-BR" dirty="0" smtClean="0"/>
              <a:t> – verifica se determinado valor está vazio;</a:t>
            </a:r>
          </a:p>
          <a:p>
            <a:r>
              <a:rPr lang="pt-BR" u="sng" dirty="0" smtClean="0"/>
              <a:t>explode(‘.’, $string)</a:t>
            </a:r>
            <a:r>
              <a:rPr lang="pt-BR" dirty="0" smtClean="0"/>
              <a:t> – recorta a string e a transforma em um </a:t>
            </a:r>
            <a:r>
              <a:rPr lang="pt-BR" dirty="0" err="1" smtClean="0"/>
              <a:t>array</a:t>
            </a:r>
            <a:r>
              <a:rPr lang="pt-BR" dirty="0" smtClean="0"/>
              <a:t>, em todo lugar que o </a:t>
            </a:r>
            <a:r>
              <a:rPr lang="pt-BR" dirty="0" err="1" smtClean="0"/>
              <a:t>caracter</a:t>
            </a:r>
            <a:r>
              <a:rPr lang="pt-BR" dirty="0" smtClean="0"/>
              <a:t> ‘.’ for encontrado;</a:t>
            </a:r>
          </a:p>
          <a:p>
            <a:r>
              <a:rPr lang="pt-BR" u="sng" dirty="0" smtClean="0"/>
              <a:t>Implode(‘.’, $</a:t>
            </a:r>
            <a:r>
              <a:rPr lang="pt-BR" u="sng" dirty="0" err="1" smtClean="0"/>
              <a:t>array</a:t>
            </a:r>
            <a:r>
              <a:rPr lang="pt-BR" u="sng" dirty="0" smtClean="0"/>
              <a:t>)</a:t>
            </a:r>
            <a:r>
              <a:rPr lang="pt-BR" dirty="0" smtClean="0"/>
              <a:t> - Retorna uma string contendo os elementos da matriz na mesma ordem com uma </a:t>
            </a:r>
            <a:r>
              <a:rPr lang="pt-BR" u="sng" dirty="0" smtClean="0"/>
              <a:t>ligação</a:t>
            </a:r>
            <a:r>
              <a:rPr lang="pt-BR" dirty="0" smtClean="0"/>
              <a:t> entre cada elemento;</a:t>
            </a:r>
          </a:p>
          <a:p>
            <a:r>
              <a:rPr lang="pt-BR" u="sng" dirty="0" err="1" smtClean="0"/>
              <a:t>number_format</a:t>
            </a:r>
            <a:r>
              <a:rPr lang="pt-BR" u="sng" dirty="0" smtClean="0"/>
              <a:t>($valor, $</a:t>
            </a:r>
            <a:r>
              <a:rPr lang="pt-BR" u="sng" dirty="0" err="1" smtClean="0"/>
              <a:t>numCasasDecimais</a:t>
            </a:r>
            <a:r>
              <a:rPr lang="pt-BR" u="sng" dirty="0" smtClean="0"/>
              <a:t>, $ponto, $virgula)</a:t>
            </a:r>
            <a:r>
              <a:rPr lang="pt-BR" dirty="0" smtClean="0"/>
              <a:t> - Formata um número com os milhares agrupados;</a:t>
            </a:r>
          </a:p>
          <a:p>
            <a:r>
              <a:rPr lang="pt-BR" u="sng" dirty="0" err="1" smtClean="0"/>
              <a:t>rand</a:t>
            </a:r>
            <a:r>
              <a:rPr lang="pt-BR" u="sng" dirty="0" smtClean="0"/>
              <a:t>($inicio, $fim) </a:t>
            </a:r>
            <a:r>
              <a:rPr lang="pt-BR" dirty="0" smtClean="0"/>
              <a:t>- Gera um inteiro </a:t>
            </a:r>
            <a:r>
              <a:rPr lang="pt-BR" dirty="0" smtClean="0"/>
              <a:t>aleatório;</a:t>
            </a:r>
            <a:endParaRPr lang="pt-BR" dirty="0" smtClean="0"/>
          </a:p>
          <a:p>
            <a:r>
              <a:rPr lang="pt-BR" dirty="0" smtClean="0"/>
              <a:t>date(‘d/m/Y - H:i:s’) – Comando para exibição de </a:t>
            </a:r>
            <a:r>
              <a:rPr lang="pt-BR" dirty="0" smtClean="0"/>
              <a:t>data.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smtClean="0"/>
              <a:t>exibir uma data, podemos utilizar o comando date(‘</a:t>
            </a:r>
            <a:r>
              <a:rPr lang="pt-BR" dirty="0" err="1" smtClean="0"/>
              <a:t>parametros</a:t>
            </a:r>
            <a:r>
              <a:rPr lang="pt-BR" dirty="0" smtClean="0"/>
              <a:t>’, [</a:t>
            </a:r>
            <a:r>
              <a:rPr lang="pt-BR" dirty="0" err="1" smtClean="0"/>
              <a:t>timestamp</a:t>
            </a:r>
            <a:r>
              <a:rPr lang="pt-BR" dirty="0" smtClean="0"/>
              <a:t>]);</a:t>
            </a:r>
            <a:endParaRPr lang="pt-BR" dirty="0" smtClean="0"/>
          </a:p>
          <a:p>
            <a:r>
              <a:rPr lang="pt-BR" dirty="0" smtClean="0"/>
              <a:t>o</a:t>
            </a:r>
            <a:r>
              <a:rPr lang="pt-BR" dirty="0" smtClean="0"/>
              <a:t> </a:t>
            </a:r>
            <a:r>
              <a:rPr lang="pt-BR" dirty="0" smtClean="0"/>
              <a:t>segundo parâmetro é opcional, e representa a data que será exibida. Caso fique em branco, a data atual é escolhida;</a:t>
            </a:r>
          </a:p>
          <a:p>
            <a:r>
              <a:rPr lang="pt-BR" dirty="0" smtClean="0"/>
              <a:t>o</a:t>
            </a:r>
            <a:r>
              <a:rPr lang="pt-BR" dirty="0" smtClean="0"/>
              <a:t>s </a:t>
            </a:r>
            <a:r>
              <a:rPr lang="pt-BR" dirty="0" smtClean="0"/>
              <a:t>parâmetros retornam, entre outros:</a:t>
            </a:r>
          </a:p>
          <a:p>
            <a:pPr lvl="1"/>
            <a:r>
              <a:rPr lang="pt-BR" dirty="0" smtClean="0"/>
              <a:t>d </a:t>
            </a:r>
            <a:r>
              <a:rPr lang="pt-BR" dirty="0" smtClean="0">
                <a:sym typeface="Wingdings" pitchFamily="2" charset="2"/>
              </a:rPr>
              <a:t> dia;</a:t>
            </a:r>
            <a:endParaRPr lang="pt-BR" dirty="0" smtClean="0"/>
          </a:p>
          <a:p>
            <a:pPr lvl="1"/>
            <a:r>
              <a:rPr lang="pt-BR" dirty="0" smtClean="0"/>
              <a:t>m </a:t>
            </a:r>
            <a:r>
              <a:rPr lang="pt-BR" dirty="0" smtClean="0">
                <a:sym typeface="Wingdings" pitchFamily="2" charset="2"/>
              </a:rPr>
              <a:t> mês;</a:t>
            </a:r>
          </a:p>
          <a:p>
            <a:pPr lvl="1"/>
            <a:r>
              <a:rPr lang="pt-BR" dirty="0" smtClean="0"/>
              <a:t>Y </a:t>
            </a:r>
            <a:r>
              <a:rPr lang="pt-BR" dirty="0" smtClean="0">
                <a:sym typeface="Wingdings" pitchFamily="2" charset="2"/>
              </a:rPr>
              <a:t> ano;</a:t>
            </a:r>
          </a:p>
          <a:p>
            <a:pPr lvl="1"/>
            <a:r>
              <a:rPr lang="pt-BR" dirty="0" smtClean="0"/>
              <a:t>H </a:t>
            </a:r>
            <a:r>
              <a:rPr lang="pt-BR" dirty="0" smtClean="0">
                <a:sym typeface="Wingdings" pitchFamily="2" charset="2"/>
              </a:rPr>
              <a:t> hora;</a:t>
            </a:r>
          </a:p>
          <a:p>
            <a:pPr lvl="1"/>
            <a:r>
              <a:rPr lang="pt-BR" dirty="0" smtClean="0"/>
              <a:t>i </a:t>
            </a:r>
            <a:r>
              <a:rPr lang="pt-BR" dirty="0" smtClean="0">
                <a:sym typeface="Wingdings" pitchFamily="2" charset="2"/>
              </a:rPr>
              <a:t> minuto;</a:t>
            </a:r>
          </a:p>
          <a:p>
            <a:pPr lvl="1"/>
            <a:r>
              <a:rPr lang="pt-BR" dirty="0" smtClean="0"/>
              <a:t>S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>
                <a:sym typeface="Wingdings" pitchFamily="2" charset="2"/>
              </a:rPr>
              <a:t>segundo.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</a:t>
            </a:r>
            <a:r>
              <a:rPr lang="pt-BR" dirty="0" smtClean="0"/>
              <a:t> </a:t>
            </a:r>
            <a:r>
              <a:rPr lang="pt-BR" dirty="0" err="1" smtClean="0"/>
              <a:t>php</a:t>
            </a:r>
            <a:r>
              <a:rPr lang="pt-BR" dirty="0" smtClean="0"/>
              <a:t> oferece a comparação nativa de datas no formato </a:t>
            </a:r>
            <a:r>
              <a:rPr lang="pt-BR" dirty="0" err="1" smtClean="0"/>
              <a:t>timestamp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smtClean="0"/>
              <a:t>pegar um </a:t>
            </a:r>
            <a:r>
              <a:rPr lang="pt-BR" dirty="0" err="1" smtClean="0"/>
              <a:t>timestamp</a:t>
            </a:r>
            <a:r>
              <a:rPr lang="pt-BR" dirty="0" smtClean="0"/>
              <a:t> atual utiliza-se a função time();</a:t>
            </a:r>
          </a:p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smtClean="0"/>
              <a:t>pegar um </a:t>
            </a:r>
            <a:r>
              <a:rPr lang="pt-BR" dirty="0" err="1" smtClean="0"/>
              <a:t>timestamp</a:t>
            </a:r>
            <a:r>
              <a:rPr lang="pt-BR" dirty="0" smtClean="0"/>
              <a:t> específico utiliza-se a função </a:t>
            </a:r>
            <a:r>
              <a:rPr lang="pt-BR" dirty="0" err="1" smtClean="0"/>
              <a:t>mktime</a:t>
            </a:r>
            <a:r>
              <a:rPr lang="pt-BR" dirty="0" smtClean="0"/>
              <a:t>($hora, $minuto, $</a:t>
            </a:r>
            <a:r>
              <a:rPr lang="pt-BR" dirty="0" err="1" smtClean="0"/>
              <a:t>second</a:t>
            </a:r>
            <a:r>
              <a:rPr lang="pt-BR" dirty="0" smtClean="0"/>
              <a:t> $</a:t>
            </a:r>
            <a:r>
              <a:rPr lang="pt-BR" dirty="0" err="1" smtClean="0"/>
              <a:t>mes</a:t>
            </a:r>
            <a:r>
              <a:rPr lang="pt-BR" dirty="0" smtClean="0"/>
              <a:t>, $dia, $ano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7290" y="4786322"/>
            <a:ext cx="664373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$tempo1 = time();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$tempo2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mktime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(20,18,0,2,3,2005);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date(‘d/m/Y’, $tempo1); // dia, mês e hora atual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date(‘d/m/Y’, $tempo2); // 03/02/2005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pt-BR" dirty="0" smtClean="0"/>
              <a:t>s</a:t>
            </a:r>
            <a:r>
              <a:rPr lang="pt-BR" dirty="0" smtClean="0"/>
              <a:t>eu </a:t>
            </a:r>
            <a:r>
              <a:rPr lang="pt-BR" dirty="0" smtClean="0"/>
              <a:t>uso é fundamental para realizar decisões lógicas;</a:t>
            </a:r>
          </a:p>
          <a:p>
            <a:pPr marL="514350" indent="-514350"/>
            <a:r>
              <a:rPr lang="pt-BR" dirty="0" smtClean="0"/>
              <a:t>v</a:t>
            </a:r>
            <a:r>
              <a:rPr lang="pt-BR" dirty="0" smtClean="0"/>
              <a:t>eremos </a:t>
            </a:r>
            <a:r>
              <a:rPr lang="pt-BR" dirty="0" smtClean="0"/>
              <a:t>os seguintes comandos:</a:t>
            </a:r>
          </a:p>
          <a:p>
            <a:pPr marL="761238" lvl="1" indent="-514350"/>
            <a:r>
              <a:rPr lang="pt-BR" dirty="0" smtClean="0"/>
              <a:t>c</a:t>
            </a:r>
            <a:r>
              <a:rPr lang="pt-BR" dirty="0" smtClean="0"/>
              <a:t>omandos </a:t>
            </a:r>
            <a:r>
              <a:rPr lang="pt-BR" dirty="0" smtClean="0"/>
              <a:t>condicionais: </a:t>
            </a:r>
            <a:r>
              <a:rPr lang="pt-BR" dirty="0" err="1" smtClean="0"/>
              <a:t>if</a:t>
            </a:r>
            <a:r>
              <a:rPr lang="pt-BR" dirty="0" smtClean="0"/>
              <a:t> e switch;</a:t>
            </a:r>
          </a:p>
          <a:p>
            <a:pPr marL="761238" lvl="1" indent="-514350"/>
            <a:r>
              <a:rPr lang="pt-BR" dirty="0" smtClean="0"/>
              <a:t>c</a:t>
            </a:r>
            <a:r>
              <a:rPr lang="pt-BR" dirty="0" smtClean="0"/>
              <a:t>omandos </a:t>
            </a:r>
            <a:r>
              <a:rPr lang="pt-BR" dirty="0" smtClean="0"/>
              <a:t>de repetição: </a:t>
            </a:r>
            <a:r>
              <a:rPr lang="pt-BR" dirty="0" err="1" smtClean="0"/>
              <a:t>while</a:t>
            </a:r>
            <a:r>
              <a:rPr lang="pt-BR" dirty="0" smtClean="0"/>
              <a:t>, do...</a:t>
            </a:r>
            <a:r>
              <a:rPr lang="pt-BR" dirty="0" err="1" smtClean="0"/>
              <a:t>while</a:t>
            </a:r>
            <a:r>
              <a:rPr lang="pt-BR" dirty="0" smtClean="0"/>
              <a:t>, for e </a:t>
            </a:r>
            <a:r>
              <a:rPr lang="pt-BR" dirty="0" err="1" smtClean="0"/>
              <a:t>foreach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if</a:t>
            </a:r>
            <a:endParaRPr lang="pt-BR" i="1" dirty="0" smtClean="0"/>
          </a:p>
          <a:p>
            <a:pPr lvl="1"/>
            <a:r>
              <a:rPr lang="pt-BR" dirty="0" smtClean="0"/>
              <a:t>p</a:t>
            </a:r>
            <a:r>
              <a:rPr lang="pt-BR" dirty="0" smtClean="0"/>
              <a:t>ermite </a:t>
            </a:r>
            <a:r>
              <a:rPr lang="pt-BR" dirty="0" smtClean="0"/>
              <a:t>a execução condicional de fragmentos de </a:t>
            </a:r>
            <a:r>
              <a:rPr lang="pt-BR" dirty="0" smtClean="0"/>
              <a:t>código;</a:t>
            </a:r>
            <a:endParaRPr lang="pt-BR" dirty="0" smtClean="0"/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r>
              <a:rPr lang="pt-BR" dirty="0" smtClean="0"/>
              <a:t>o</a:t>
            </a:r>
            <a:r>
              <a:rPr lang="pt-BR" dirty="0" smtClean="0"/>
              <a:t> </a:t>
            </a:r>
            <a:r>
              <a:rPr lang="pt-BR" dirty="0" smtClean="0"/>
              <a:t>bloco será executado somente se a expressão tiver um retorno TRUE;</a:t>
            </a:r>
          </a:p>
          <a:p>
            <a:pPr lvl="1"/>
            <a:r>
              <a:rPr lang="pt-BR" dirty="0" smtClean="0"/>
              <a:t>c</a:t>
            </a:r>
            <a:r>
              <a:rPr lang="pt-BR" dirty="0" smtClean="0"/>
              <a:t>omandos </a:t>
            </a:r>
            <a:r>
              <a:rPr lang="pt-BR" dirty="0" err="1" smtClean="0"/>
              <a:t>if</a:t>
            </a:r>
            <a:r>
              <a:rPr lang="pt-BR" dirty="0" smtClean="0"/>
              <a:t> podem ser aninhados indefinidamente dentro de outros comandos </a:t>
            </a:r>
            <a:r>
              <a:rPr lang="pt-BR" i="1" dirty="0" err="1" smtClean="0"/>
              <a:t>if</a:t>
            </a:r>
            <a:r>
              <a:rPr lang="pt-BR" i="1" dirty="0" smtClean="0"/>
              <a:t>.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000364" y="2643182"/>
            <a:ext cx="364333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expressao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else</a:t>
            </a:r>
            <a:endParaRPr lang="pt-BR" i="1" dirty="0" smtClean="0"/>
          </a:p>
          <a:p>
            <a:pPr lvl="1"/>
            <a:r>
              <a:rPr lang="pt-BR" dirty="0" smtClean="0"/>
              <a:t>e</a:t>
            </a:r>
            <a:r>
              <a:rPr lang="pt-BR" dirty="0" smtClean="0"/>
              <a:t>stende </a:t>
            </a:r>
            <a:r>
              <a:rPr lang="pt-BR" dirty="0" smtClean="0"/>
              <a:t>um comando </a:t>
            </a:r>
            <a:r>
              <a:rPr lang="pt-BR" dirty="0" err="1" smtClean="0"/>
              <a:t>if</a:t>
            </a:r>
            <a:r>
              <a:rPr lang="pt-BR" dirty="0" smtClean="0"/>
              <a:t> para executar uma instrução caso a expressão no comando </a:t>
            </a:r>
            <a:r>
              <a:rPr lang="pt-BR" dirty="0" err="1" smtClean="0"/>
              <a:t>if</a:t>
            </a:r>
            <a:r>
              <a:rPr lang="pt-BR" dirty="0" smtClean="0"/>
              <a:t> seja avaliada como FALSE;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00298" y="3571876"/>
            <a:ext cx="3643338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expressao</a:t>
            </a:r>
            <a:r>
              <a:rPr lang="pt-BR" sz="20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0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solidFill>
                <a:schemeClr val="accent6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00" y="1609416"/>
            <a:ext cx="7239000" cy="3962724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$a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($a){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"Verdadeiro";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"Falso";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00100" y="5786454"/>
            <a:ext cx="72866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Teste o código anterior alterando o valor da variável para </a:t>
            </a:r>
            <a:r>
              <a:rPr lang="pt-BR" dirty="0" err="1" smtClean="0"/>
              <a:t>False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elseif</a:t>
            </a:r>
            <a:endParaRPr lang="pt-BR" i="1" dirty="0" smtClean="0"/>
          </a:p>
          <a:p>
            <a:pPr lvl="1"/>
            <a:r>
              <a:rPr lang="pt-BR" dirty="0" smtClean="0"/>
              <a:t>c</a:t>
            </a:r>
            <a:r>
              <a:rPr lang="pt-BR" dirty="0" smtClean="0"/>
              <a:t>omo </a:t>
            </a:r>
            <a:r>
              <a:rPr lang="pt-BR" dirty="0" smtClean="0"/>
              <a:t>o nome sugere, é uma combinação de </a:t>
            </a:r>
            <a:r>
              <a:rPr lang="pt-BR" dirty="0" err="1" smtClean="0"/>
              <a:t>if</a:t>
            </a:r>
            <a:r>
              <a:rPr lang="pt-BR" dirty="0" smtClean="0"/>
              <a:t> e </a:t>
            </a:r>
            <a:r>
              <a:rPr lang="pt-BR" dirty="0" err="1" smtClean="0"/>
              <a:t>else</a:t>
            </a:r>
            <a:r>
              <a:rPr lang="pt-BR" dirty="0" smtClean="0"/>
              <a:t>;</a:t>
            </a:r>
            <a:endParaRPr lang="pt-BR" dirty="0" smtClean="0"/>
          </a:p>
          <a:p>
            <a:pPr lvl="1"/>
            <a:r>
              <a:rPr lang="pt-BR" dirty="0" smtClean="0"/>
              <a:t>e</a:t>
            </a:r>
            <a:r>
              <a:rPr lang="pt-BR" dirty="0" smtClean="0"/>
              <a:t>stende </a:t>
            </a:r>
            <a:r>
              <a:rPr lang="pt-BR" dirty="0" smtClean="0"/>
              <a:t>um comando </a:t>
            </a:r>
            <a:r>
              <a:rPr lang="pt-BR" i="1" dirty="0" err="1" smtClean="0"/>
              <a:t>if</a:t>
            </a:r>
            <a:r>
              <a:rPr lang="pt-BR" dirty="0" smtClean="0"/>
              <a:t>, para executar uma instrução diferente, caso o </a:t>
            </a:r>
            <a:r>
              <a:rPr lang="pt-BR" i="1" dirty="0" err="1" smtClean="0"/>
              <a:t>if</a:t>
            </a:r>
            <a:r>
              <a:rPr lang="pt-BR" dirty="0" smtClean="0"/>
              <a:t> original seja avaliado como </a:t>
            </a:r>
            <a:r>
              <a:rPr lang="pt-BR" dirty="0" smtClean="0"/>
              <a:t>FALSE.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786050" y="3357562"/>
            <a:ext cx="3643338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(expressao1){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expressao</a:t>
            </a:r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2){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i="1" dirty="0" smtClean="0"/>
              <a:t>switch</a:t>
            </a:r>
          </a:p>
          <a:p>
            <a:pPr lvl="1"/>
            <a:r>
              <a:rPr lang="pt-BR" dirty="0" smtClean="0"/>
              <a:t>s</a:t>
            </a:r>
            <a:r>
              <a:rPr lang="pt-BR" dirty="0" smtClean="0"/>
              <a:t>imilar </a:t>
            </a:r>
            <a:r>
              <a:rPr lang="pt-BR" dirty="0" smtClean="0"/>
              <a:t>a uma série de instruções </a:t>
            </a:r>
            <a:r>
              <a:rPr lang="pt-BR" dirty="0" err="1" smtClean="0"/>
              <a:t>if’s</a:t>
            </a:r>
            <a:r>
              <a:rPr lang="pt-BR" dirty="0" smtClean="0"/>
              <a:t> seguidas.</a:t>
            </a:r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opção default será acionada quando nenhum valor corresponder ao testado;</a:t>
            </a:r>
          </a:p>
          <a:p>
            <a:pPr lvl="1"/>
            <a:r>
              <a:rPr lang="pt-BR" dirty="0" smtClean="0"/>
              <a:t>o</a:t>
            </a:r>
            <a:r>
              <a:rPr lang="pt-BR" dirty="0" smtClean="0"/>
              <a:t>s </a:t>
            </a:r>
            <a:r>
              <a:rPr lang="pt-BR" dirty="0" smtClean="0"/>
              <a:t>cases podem testar o valor com uma string;</a:t>
            </a:r>
          </a:p>
          <a:p>
            <a:pPr lvl="1"/>
            <a:r>
              <a:rPr lang="pt-BR" dirty="0" smtClean="0"/>
              <a:t>s</a:t>
            </a:r>
            <a:r>
              <a:rPr lang="pt-BR" dirty="0" smtClean="0"/>
              <a:t>em </a:t>
            </a:r>
            <a:r>
              <a:rPr lang="pt-BR" dirty="0" smtClean="0"/>
              <a:t>o comando </a:t>
            </a:r>
            <a:r>
              <a:rPr lang="pt-BR" dirty="0" err="1" smtClean="0"/>
              <a:t>break</a:t>
            </a:r>
            <a:r>
              <a:rPr lang="pt-BR" dirty="0" smtClean="0"/>
              <a:t>, o próximo case também é </a:t>
            </a:r>
            <a:r>
              <a:rPr lang="pt-BR" dirty="0" smtClean="0"/>
              <a:t>executado.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000232" y="2214554"/>
            <a:ext cx="464347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switch(valor){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case 0: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instrucoes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case ‘carro’: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instrucoes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default: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instrucoes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while</a:t>
            </a:r>
            <a:endParaRPr lang="pt-BR" i="1" dirty="0" smtClean="0"/>
          </a:p>
          <a:p>
            <a:pPr lvl="1"/>
            <a:r>
              <a:rPr lang="pt-BR" dirty="0" smtClean="0"/>
              <a:t>u</a:t>
            </a:r>
            <a:r>
              <a:rPr lang="pt-BR" dirty="0" smtClean="0"/>
              <a:t>tilizado </a:t>
            </a:r>
            <a:r>
              <a:rPr lang="pt-BR" dirty="0" smtClean="0"/>
              <a:t>para criar um ‘loop</a:t>
            </a:r>
            <a:r>
              <a:rPr lang="pt-BR" dirty="0" smtClean="0"/>
              <a:t>’;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</a:t>
            </a:r>
            <a:r>
              <a:rPr lang="pt-BR" dirty="0" smtClean="0"/>
              <a:t>xecuta </a:t>
            </a:r>
            <a:r>
              <a:rPr lang="pt-BR" dirty="0" smtClean="0"/>
              <a:t>as instruções enquanto a expressão for verdadeira (TRUE</a:t>
            </a:r>
            <a:r>
              <a:rPr lang="pt-BR" dirty="0" smtClean="0"/>
              <a:t>).</a:t>
            </a:r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71736" y="2571744"/>
            <a:ext cx="364333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expressao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dowhile</a:t>
            </a:r>
            <a:endParaRPr lang="pt-BR" i="1" dirty="0" smtClean="0"/>
          </a:p>
          <a:p>
            <a:pPr lvl="1"/>
            <a:r>
              <a:rPr lang="pt-BR" dirty="0" smtClean="0"/>
              <a:t>s</a:t>
            </a:r>
            <a:r>
              <a:rPr lang="pt-BR" dirty="0" smtClean="0"/>
              <a:t>imilar </a:t>
            </a:r>
            <a:r>
              <a:rPr lang="pt-BR" dirty="0" smtClean="0"/>
              <a:t>ao </a:t>
            </a:r>
            <a:r>
              <a:rPr lang="pt-BR" dirty="0" err="1" smtClean="0"/>
              <a:t>while</a:t>
            </a:r>
            <a:r>
              <a:rPr lang="pt-BR" dirty="0" smtClean="0"/>
              <a:t>, exceto pelo fato de que a condição é verificada no final de cada iteração, assim sendo, o bloco será executado pelo menos 1 vez.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786050" y="3913535"/>
            <a:ext cx="364333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do{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expressao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for</a:t>
            </a:r>
          </a:p>
          <a:p>
            <a:pPr lvl="1"/>
            <a:r>
              <a:rPr lang="pt-BR" dirty="0" smtClean="0"/>
              <a:t>u</a:t>
            </a:r>
            <a:r>
              <a:rPr lang="pt-BR" dirty="0" smtClean="0"/>
              <a:t>sado </a:t>
            </a:r>
            <a:r>
              <a:rPr lang="pt-BR" dirty="0" smtClean="0"/>
              <a:t>quando queremos executar um conjunto de instruções, por um número determinado de </a:t>
            </a:r>
            <a:r>
              <a:rPr lang="pt-BR" dirty="0" smtClean="0"/>
              <a:t>vezes;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</a:t>
            </a:r>
            <a:r>
              <a:rPr lang="pt-BR" dirty="0" smtClean="0"/>
              <a:t>nicialização</a:t>
            </a:r>
            <a:r>
              <a:rPr lang="pt-BR" dirty="0" smtClean="0"/>
              <a:t>: usado para atribuir o valor inicial das variáveis do bloco for;</a:t>
            </a:r>
          </a:p>
          <a:p>
            <a:pPr lvl="1"/>
            <a:r>
              <a:rPr lang="pt-BR" dirty="0" smtClean="0"/>
              <a:t>e</a:t>
            </a:r>
            <a:r>
              <a:rPr lang="pt-BR" dirty="0" smtClean="0"/>
              <a:t>xpressão</a:t>
            </a:r>
            <a:r>
              <a:rPr lang="pt-BR" dirty="0" smtClean="0"/>
              <a:t>: condição de parada do laço;</a:t>
            </a:r>
          </a:p>
          <a:p>
            <a:pPr lvl="1"/>
            <a:r>
              <a:rPr lang="pt-BR" dirty="0" smtClean="0"/>
              <a:t>o</a:t>
            </a:r>
            <a:r>
              <a:rPr lang="pt-BR" dirty="0" smtClean="0"/>
              <a:t>perador</a:t>
            </a:r>
            <a:r>
              <a:rPr lang="pt-BR" dirty="0" smtClean="0"/>
              <a:t>: incremento das variáveis do bloco </a:t>
            </a:r>
            <a:r>
              <a:rPr lang="pt-BR" dirty="0" smtClean="0"/>
              <a:t>for.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071670" y="2857496"/>
            <a:ext cx="4929222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inicializacao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expressao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 operador){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foreach</a:t>
            </a:r>
            <a:endParaRPr lang="pt-BR" i="1" dirty="0" smtClean="0"/>
          </a:p>
          <a:p>
            <a:pPr lvl="1"/>
            <a:r>
              <a:rPr lang="pt-BR" dirty="0" smtClean="0"/>
              <a:t>u</a:t>
            </a:r>
            <a:r>
              <a:rPr lang="pt-BR" dirty="0" smtClean="0"/>
              <a:t>sado </a:t>
            </a:r>
            <a:r>
              <a:rPr lang="pt-BR" dirty="0" smtClean="0"/>
              <a:t>para navegar entre os elementos de um </a:t>
            </a:r>
            <a:r>
              <a:rPr lang="pt-BR" dirty="0" err="1" smtClean="0"/>
              <a:t>array</a:t>
            </a:r>
            <a:r>
              <a:rPr lang="pt-BR" dirty="0" smtClean="0"/>
              <a:t>, apresenta 2 sintaxes possíveis: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 algn="ctr">
              <a:buNone/>
            </a:pPr>
            <a:r>
              <a:rPr lang="pt-BR" dirty="0" smtClean="0">
                <a:solidFill>
                  <a:schemeClr val="tx1"/>
                </a:solidFill>
              </a:rPr>
              <a:t>ou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43042" y="2819941"/>
            <a:ext cx="6072230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nome_array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as $elemento){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43042" y="4463015"/>
            <a:ext cx="607223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nome_array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as $chave =&gt; $valor){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instrucoes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primeira forma vai do primeiro ao último índice do </a:t>
            </a:r>
            <a:r>
              <a:rPr lang="pt-BR" dirty="0" err="1" smtClean="0"/>
              <a:t>array</a:t>
            </a:r>
            <a:r>
              <a:rPr lang="pt-BR" dirty="0" smtClean="0"/>
              <a:t>, e a cada iteração o valor do elemento corrente é atribuído à variável $elemento;</a:t>
            </a:r>
          </a:p>
          <a:p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segunda forma faz a mesma coisa, mas disponibiliza ainda o índice do </a:t>
            </a:r>
            <a:r>
              <a:rPr lang="pt-BR" dirty="0" err="1" smtClean="0"/>
              <a:t>array</a:t>
            </a:r>
            <a:r>
              <a:rPr lang="pt-BR" dirty="0" smtClean="0"/>
              <a:t> em $</a:t>
            </a:r>
            <a:r>
              <a:rPr lang="pt-BR" dirty="0" smtClean="0"/>
              <a:t>chave.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00" y="1500174"/>
            <a:ext cx="7239000" cy="467710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$vetor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(1, 2, 3, 4);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($vetor as $e){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$e;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$cores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(“um” =&gt; “azul”,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      “dois” =&gt; “verde”,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      “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 =&gt; “preto”);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($cores as 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=&gt; $valor){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“A cor ”.$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.“ é ”.$valor;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break</a:t>
            </a:r>
            <a:endParaRPr lang="pt-BR" i="1" dirty="0" smtClean="0"/>
          </a:p>
          <a:p>
            <a:pPr lvl="1"/>
            <a:r>
              <a:rPr lang="pt-BR" dirty="0" smtClean="0"/>
              <a:t>c</a:t>
            </a:r>
            <a:r>
              <a:rPr lang="pt-BR" dirty="0" smtClean="0"/>
              <a:t>ancela </a:t>
            </a:r>
            <a:r>
              <a:rPr lang="pt-BR" dirty="0" smtClean="0"/>
              <a:t>a execução do comando for, </a:t>
            </a:r>
            <a:r>
              <a:rPr lang="pt-BR" dirty="0" err="1" smtClean="0"/>
              <a:t>while</a:t>
            </a:r>
            <a:r>
              <a:rPr lang="pt-BR" dirty="0" smtClean="0"/>
              <a:t>, do..</a:t>
            </a:r>
            <a:r>
              <a:rPr lang="pt-BR" dirty="0" err="1" smtClean="0"/>
              <a:t>while</a:t>
            </a:r>
            <a:r>
              <a:rPr lang="pt-BR" dirty="0" smtClean="0"/>
              <a:t> ou switch atual;</a:t>
            </a:r>
          </a:p>
          <a:p>
            <a:pPr lvl="1"/>
            <a:r>
              <a:rPr lang="pt-BR" dirty="0" smtClean="0"/>
              <a:t>a</a:t>
            </a:r>
            <a:r>
              <a:rPr lang="pt-BR" dirty="0" smtClean="0"/>
              <a:t>ceita </a:t>
            </a:r>
            <a:r>
              <a:rPr lang="pt-BR" dirty="0" smtClean="0"/>
              <a:t>um argumento numérico opcional que diz a ele quantas estruturas aninhadas devem ser </a:t>
            </a:r>
            <a:r>
              <a:rPr lang="pt-BR" dirty="0" smtClean="0"/>
              <a:t>quebradas.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43042" y="3643314"/>
            <a:ext cx="607223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(++$i){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switch($i){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case 5: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1; /* Sai somente do switch */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case 10: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2; /* Sai do switch e do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continue</a:t>
            </a:r>
          </a:p>
          <a:p>
            <a:pPr lvl="1"/>
            <a:r>
              <a:rPr lang="pt-BR" dirty="0" smtClean="0"/>
              <a:t>é</a:t>
            </a:r>
            <a:r>
              <a:rPr lang="pt-BR" dirty="0" smtClean="0"/>
              <a:t> </a:t>
            </a:r>
            <a:r>
              <a:rPr lang="pt-BR" dirty="0" smtClean="0"/>
              <a:t>usado dentro de estruturas de loops para saltar o resto da iteração do loop atual e continuar a execução no início da próxima iteração;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71604" y="3869486"/>
            <a:ext cx="6072230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($i &lt; 10){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(!($i % 2)){ // pula itens pares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continue;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</a:t>
            </a:r>
            <a:r>
              <a:rPr lang="pt-BR" dirty="0" smtClean="0"/>
              <a:t>ode-se </a:t>
            </a:r>
            <a:r>
              <a:rPr lang="pt-BR" dirty="0" smtClean="0"/>
              <a:t>armazenar valores inteiros, positivos ou negativos. Pode-se usar também valores </a:t>
            </a:r>
            <a:r>
              <a:rPr lang="pt-BR" dirty="0" smtClean="0"/>
              <a:t>hexadecimais;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3071810"/>
            <a:ext cx="6715172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$a = 0x1A; //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Coresponde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ao decimal 26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$b = -16;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$c = $a + $b;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"a + b = $c";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</a:t>
            </a:r>
            <a:r>
              <a:rPr lang="pt-BR" dirty="0" smtClean="0"/>
              <a:t>aça </a:t>
            </a:r>
            <a:r>
              <a:rPr lang="pt-BR" dirty="0" smtClean="0"/>
              <a:t>um script que saúde o usuário de acordo com o horário em que a página foi acessada, utilize a função $hora = date('H'); para capturar a hora, e informe:</a:t>
            </a:r>
          </a:p>
          <a:p>
            <a:pPr lvl="1"/>
            <a:r>
              <a:rPr lang="pt-BR" dirty="0" smtClean="0"/>
              <a:t>b</a:t>
            </a:r>
            <a:r>
              <a:rPr lang="pt-BR" dirty="0" smtClean="0"/>
              <a:t>oa </a:t>
            </a:r>
            <a:r>
              <a:rPr lang="pt-BR" dirty="0" smtClean="0"/>
              <a:t>madrugada! Vai dormir. </a:t>
            </a:r>
            <a:r>
              <a:rPr lang="pt-BR" dirty="0" smtClean="0">
                <a:sym typeface="Wingdings" pitchFamily="2" charset="2"/>
              </a:rPr>
              <a:t> hora entre 00:00 e 06:00;</a:t>
            </a:r>
          </a:p>
          <a:p>
            <a:pPr lvl="1"/>
            <a:r>
              <a:rPr lang="pt-BR" dirty="0" smtClean="0"/>
              <a:t>b</a:t>
            </a:r>
            <a:r>
              <a:rPr lang="pt-BR" dirty="0" smtClean="0"/>
              <a:t>om </a:t>
            </a:r>
            <a:r>
              <a:rPr lang="pt-BR" dirty="0" smtClean="0"/>
              <a:t>dia! Acordou cedo, hein? </a:t>
            </a:r>
            <a:r>
              <a:rPr lang="pt-BR" dirty="0" smtClean="0">
                <a:sym typeface="Wingdings" pitchFamily="2" charset="2"/>
              </a:rPr>
              <a:t> hora entre 06:00 e 12:00;</a:t>
            </a:r>
          </a:p>
          <a:p>
            <a:pPr lvl="1"/>
            <a:r>
              <a:rPr lang="pt-BR" dirty="0" smtClean="0"/>
              <a:t>b</a:t>
            </a:r>
            <a:r>
              <a:rPr lang="pt-BR" dirty="0" smtClean="0"/>
              <a:t>oa </a:t>
            </a:r>
            <a:r>
              <a:rPr lang="pt-BR" dirty="0" smtClean="0"/>
              <a:t>tarde! Você já almoçou? </a:t>
            </a:r>
            <a:r>
              <a:rPr lang="pt-BR" dirty="0" smtClean="0">
                <a:sym typeface="Wingdings" pitchFamily="2" charset="2"/>
              </a:rPr>
              <a:t> entre 12:00 e </a:t>
            </a:r>
            <a:r>
              <a:rPr lang="pt-BR" dirty="0" smtClean="0">
                <a:sym typeface="Wingdings" pitchFamily="2" charset="2"/>
              </a:rPr>
              <a:t>19:00;</a:t>
            </a:r>
            <a:endParaRPr lang="pt-BR" dirty="0" smtClean="0">
              <a:sym typeface="Wingdings" pitchFamily="2" charset="2"/>
            </a:endParaRPr>
          </a:p>
          <a:p>
            <a:pPr lvl="1"/>
            <a:r>
              <a:rPr lang="pt-BR" dirty="0" smtClean="0"/>
              <a:t>b</a:t>
            </a:r>
            <a:r>
              <a:rPr lang="pt-BR" dirty="0" smtClean="0"/>
              <a:t>oa </a:t>
            </a:r>
            <a:r>
              <a:rPr lang="pt-BR" dirty="0" smtClean="0"/>
              <a:t>noite! Você já jantou? </a:t>
            </a:r>
            <a:r>
              <a:rPr lang="pt-BR" dirty="0" smtClean="0">
                <a:sym typeface="Wingdings" pitchFamily="2" charset="2"/>
              </a:rPr>
              <a:t> entre 19:00 e </a:t>
            </a:r>
            <a:r>
              <a:rPr lang="pt-BR" dirty="0" smtClean="0">
                <a:sym typeface="Wingdings" pitchFamily="2" charset="2"/>
              </a:rPr>
              <a:t>00:00.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</a:t>
            </a:r>
            <a:r>
              <a:rPr lang="pt-BR" dirty="0" smtClean="0"/>
              <a:t>aça </a:t>
            </a:r>
            <a:r>
              <a:rPr lang="pt-BR" dirty="0" smtClean="0"/>
              <a:t>um programa que sorteie os 6 números da loteria;</a:t>
            </a:r>
          </a:p>
          <a:p>
            <a:pPr lvl="1"/>
            <a:r>
              <a:rPr lang="pt-BR" dirty="0" smtClean="0"/>
              <a:t>Os números sorteados devem estar entre 1 e </a:t>
            </a:r>
            <a:r>
              <a:rPr lang="pt-BR" dirty="0" smtClean="0"/>
              <a:t>80.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</a:t>
            </a:r>
            <a:r>
              <a:rPr lang="pt-BR" dirty="0" smtClean="0"/>
              <a:t>aça </a:t>
            </a:r>
            <a:r>
              <a:rPr lang="pt-BR" dirty="0" smtClean="0"/>
              <a:t>um script que sorteie 2 números de 1 a 28;</a:t>
            </a:r>
          </a:p>
          <a:p>
            <a:pPr lvl="1"/>
            <a:r>
              <a:rPr lang="pt-BR" dirty="0" smtClean="0"/>
              <a:t>i</a:t>
            </a:r>
            <a:r>
              <a:rPr lang="pt-BR" dirty="0" smtClean="0"/>
              <a:t>mprima </a:t>
            </a:r>
            <a:r>
              <a:rPr lang="pt-BR" dirty="0" smtClean="0"/>
              <a:t>a soma entre os números;</a:t>
            </a:r>
          </a:p>
          <a:p>
            <a:pPr lvl="1"/>
            <a:r>
              <a:rPr lang="pt-BR" dirty="0" smtClean="0"/>
              <a:t>i</a:t>
            </a:r>
            <a:r>
              <a:rPr lang="pt-BR" dirty="0" smtClean="0"/>
              <a:t>mprima </a:t>
            </a:r>
            <a:r>
              <a:rPr lang="pt-BR" dirty="0" smtClean="0"/>
              <a:t>a multiplicação entre os números;</a:t>
            </a:r>
          </a:p>
          <a:p>
            <a:pPr lvl="1"/>
            <a:r>
              <a:rPr lang="pt-BR" dirty="0" smtClean="0"/>
              <a:t>i</a:t>
            </a:r>
            <a:r>
              <a:rPr lang="pt-BR" dirty="0" smtClean="0"/>
              <a:t>mprima </a:t>
            </a:r>
            <a:r>
              <a:rPr lang="pt-BR" dirty="0" smtClean="0"/>
              <a:t>a divisão entre os números;</a:t>
            </a:r>
          </a:p>
          <a:p>
            <a:pPr lvl="1"/>
            <a:r>
              <a:rPr lang="pt-BR" dirty="0" smtClean="0"/>
              <a:t>i</a:t>
            </a:r>
            <a:r>
              <a:rPr lang="pt-BR" dirty="0" smtClean="0"/>
              <a:t>mprima </a:t>
            </a:r>
            <a:r>
              <a:rPr lang="pt-BR" dirty="0" smtClean="0"/>
              <a:t>a subtração entre os números;</a:t>
            </a:r>
          </a:p>
          <a:p>
            <a:pPr lvl="1"/>
            <a:r>
              <a:rPr lang="pt-BR" dirty="0" smtClean="0"/>
              <a:t>i</a:t>
            </a:r>
            <a:r>
              <a:rPr lang="pt-BR" dirty="0" smtClean="0"/>
              <a:t>mprima </a:t>
            </a:r>
            <a:r>
              <a:rPr lang="pt-BR" dirty="0" smtClean="0"/>
              <a:t>o resto da divisão entre os </a:t>
            </a:r>
            <a:r>
              <a:rPr lang="pt-BR" dirty="0" smtClean="0"/>
              <a:t>números.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</a:t>
            </a:r>
            <a:r>
              <a:rPr lang="pt-BR" dirty="0" smtClean="0"/>
              <a:t>m </a:t>
            </a:r>
            <a:r>
              <a:rPr lang="pt-BR" dirty="0" smtClean="0"/>
              <a:t>conteúdo em </a:t>
            </a:r>
            <a:r>
              <a:rPr lang="pt-BR" dirty="0" err="1" smtClean="0"/>
              <a:t>html</a:t>
            </a:r>
            <a:r>
              <a:rPr lang="pt-BR" dirty="0" smtClean="0"/>
              <a:t> poderá ser exibido somente até o dia 25/03/2009 as </a:t>
            </a:r>
            <a:r>
              <a:rPr lang="pt-BR" dirty="0" smtClean="0"/>
              <a:t>15:00;</a:t>
            </a:r>
            <a:endParaRPr lang="pt-BR" dirty="0" smtClean="0"/>
          </a:p>
          <a:p>
            <a:pPr lvl="1"/>
            <a:r>
              <a:rPr lang="pt-BR" dirty="0" smtClean="0"/>
              <a:t>f</a:t>
            </a:r>
            <a:r>
              <a:rPr lang="pt-BR" smtClean="0"/>
              <a:t>aça </a:t>
            </a:r>
            <a:r>
              <a:rPr lang="pt-BR" dirty="0" smtClean="0"/>
              <a:t>um script que verifique se a data e hora atual é menor que a data e hora limite, em caso positivo exiba o conteúdo.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</a:t>
            </a:r>
            <a:r>
              <a:rPr lang="pt-BR" dirty="0" smtClean="0"/>
              <a:t>s </a:t>
            </a:r>
            <a:r>
              <a:rPr lang="pt-BR" dirty="0" smtClean="0"/>
              <a:t>valores de ponto flutuante são representados através de ponto ( . 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34261" y="2924203"/>
            <a:ext cx="7109639" cy="2362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11.90;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$soma = 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* 4;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"Quatro revistas W custam R$ $soma&lt;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dirty="0" smtClean="0"/>
              <a:t>s </a:t>
            </a:r>
            <a:r>
              <a:rPr lang="pt-BR" dirty="0" smtClean="0"/>
              <a:t>variáveis do tipo matriz ou </a:t>
            </a:r>
            <a:r>
              <a:rPr lang="pt-BR" dirty="0" err="1" smtClean="0"/>
              <a:t>A</a:t>
            </a:r>
            <a:r>
              <a:rPr lang="pt-BR" dirty="0" err="1" smtClean="0"/>
              <a:t>rray</a:t>
            </a:r>
            <a:r>
              <a:rPr lang="pt-BR" dirty="0" smtClean="0"/>
              <a:t> </a:t>
            </a:r>
            <a:r>
              <a:rPr lang="pt-BR" dirty="0" smtClean="0"/>
              <a:t>permitem o armazenamento de diversos elementos: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2714620"/>
            <a:ext cx="6715172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$frutas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(1 =&gt; "Laranja",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               2 =&gt; "Maçã",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               3 =&gt; "Uva");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"&lt;li&gt; $frutas[1]&lt;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"&lt;li&gt; $frutas[2]&lt;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"&lt;li&gt; $frutas[3]&lt;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smtClean="0"/>
              <a:t>verificar o tipo de dados de uma determinada variável pode-se utilizar as funções: </a:t>
            </a:r>
            <a:r>
              <a:rPr lang="pt-BR" dirty="0" err="1" smtClean="0"/>
              <a:t>is_</a:t>
            </a:r>
            <a:r>
              <a:rPr lang="pt-BR" dirty="0" smtClean="0"/>
              <a:t>{</a:t>
            </a:r>
            <a:r>
              <a:rPr lang="pt-BR" dirty="0" err="1" smtClean="0"/>
              <a:t>type</a:t>
            </a:r>
            <a:r>
              <a:rPr lang="pt-BR" dirty="0" smtClean="0"/>
              <a:t>};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2928934"/>
            <a:ext cx="6715172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$i = 5;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is_int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($i)){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“É número”;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is_string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($i)){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“É string”;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obter uma representação legível do seu tipo de dados utilize a função: </a:t>
            </a:r>
            <a:r>
              <a:rPr lang="pt-BR" dirty="0" err="1" smtClean="0"/>
              <a:t>gettype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2714620"/>
            <a:ext cx="6715172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 // imprime “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 // imprime “string”  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iogo-pp-theme2009">
  <a:themeElements>
    <a:clrScheme name="diogo-pp-theme2009">
      <a:dk1>
        <a:srgbClr val="49442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1D1B10"/>
      </a:accent6>
      <a:hlink>
        <a:srgbClr val="1D1B10"/>
      </a:hlink>
      <a:folHlink>
        <a:srgbClr val="1D1B1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3413</Words>
  <Application>Microsoft Office PowerPoint</Application>
  <PresentationFormat>Apresentação na tela (4:3)</PresentationFormat>
  <Paragraphs>617</Paragraphs>
  <Slides>53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4" baseType="lpstr">
      <vt:lpstr>1_diogo-pp-theme2009</vt:lpstr>
      <vt:lpstr>PHP – PARTE 2</vt:lpstr>
      <vt:lpstr>TIPOS DE DADOS</vt:lpstr>
      <vt:lpstr>TIPOS DE DADOS</vt:lpstr>
      <vt:lpstr>EXEMPLO</vt:lpstr>
      <vt:lpstr>TIPOS DE DADOS</vt:lpstr>
      <vt:lpstr>TIPOS DE DADOS</vt:lpstr>
      <vt:lpstr>TIPOS DE DADOS</vt:lpstr>
      <vt:lpstr>TIPOS DE DADOS</vt:lpstr>
      <vt:lpstr>TIPOS DE DADOS</vt:lpstr>
      <vt:lpstr>TIPO DE DADOS</vt:lpstr>
      <vt:lpstr>ARRAYS</vt:lpstr>
      <vt:lpstr>ARRAYS</vt:lpstr>
      <vt:lpstr>ARRAYS</vt:lpstr>
      <vt:lpstr>ARRAYS</vt:lpstr>
      <vt:lpstr>CONSTANTES</vt:lpstr>
      <vt:lpstr>CONSTANTES</vt:lpstr>
      <vt:lpstr>EXPRESSÕES</vt:lpstr>
      <vt:lpstr>EXPRESSÕES</vt:lpstr>
      <vt:lpstr>OPERADORES ARITMÉTICOS</vt:lpstr>
      <vt:lpstr>OPERADORES ARITMÉTICOS</vt:lpstr>
      <vt:lpstr>OPERADORES DE COMPARAÇÃO</vt:lpstr>
      <vt:lpstr>OPERADORES DE COMPARAÇÃO</vt:lpstr>
      <vt:lpstr>OPERADORES DE COMPARAÇÃO</vt:lpstr>
      <vt:lpstr>OPERADORES LÓGICOS</vt:lpstr>
      <vt:lpstr>OPERADORES LÓGICOS</vt:lpstr>
      <vt:lpstr>OPERADORES LÓGICOS</vt:lpstr>
      <vt:lpstr>OPERADORES DE INCREMENTE/DECREMENTO</vt:lpstr>
      <vt:lpstr>Operador TERNÁRIO</vt:lpstr>
      <vt:lpstr>PRECEDÊNCIA DE OPERADORES</vt:lpstr>
      <vt:lpstr>PRECEDÊNCIA DE OPERADORES</vt:lpstr>
      <vt:lpstr>PRECEDÊNCIA DE OPERADORES</vt:lpstr>
      <vt:lpstr>FUNÇÕES ÚTEIS</vt:lpstr>
      <vt:lpstr>FUNÇÕES ÚTEIS</vt:lpstr>
      <vt:lpstr>FUNÇÕES ÚTEIS</vt:lpstr>
      <vt:lpstr>MANIPULAÇÃO DE DATAS</vt:lpstr>
      <vt:lpstr>MANIPULAÇÃO DE DATAS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  <vt:lpstr>ATIVIDADES</vt:lpstr>
      <vt:lpstr>ATIVIDADES</vt:lpstr>
      <vt:lpstr>ATIVIDADES</vt:lpstr>
      <vt:lpstr>ATIVIDADES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Básico</dc:title>
  <dc:creator>Diogo</dc:creator>
  <cp:lastModifiedBy>Mayra</cp:lastModifiedBy>
  <cp:revision>527</cp:revision>
  <dcterms:created xsi:type="dcterms:W3CDTF">2009-02-12T02:18:08Z</dcterms:created>
  <dcterms:modified xsi:type="dcterms:W3CDTF">2009-08-07T00:17:03Z</dcterms:modified>
</cp:coreProperties>
</file>