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78" r:id="rId26"/>
    <p:sldId id="282" r:id="rId27"/>
    <p:sldId id="279" r:id="rId28"/>
    <p:sldId id="28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3714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A622-360D-4A67-84FC-ADCA6398936D}" type="datetimeFigureOut">
              <a:rPr lang="pt-BR" smtClean="0"/>
              <a:pPr/>
              <a:t>30/11/2009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0DE1-EC24-4873-973B-A21E4252B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30347"/>
            <a:ext cx="7772400" cy="1470025"/>
          </a:xfrm>
          <a:noFill/>
          <a:ln>
            <a:noFill/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43512"/>
            <a:ext cx="6400800" cy="128588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AF1C-F897-4DCF-AC0E-37D48DC243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  <a:prstGeom prst="rect">
            <a:avLst/>
          </a:prstGeom>
          <a:solidFill>
            <a:schemeClr val="bg2">
              <a:lumMod val="75000"/>
              <a:alpha val="42000"/>
            </a:schemeClr>
          </a:solidFill>
          <a:ln>
            <a:solidFill>
              <a:schemeClr val="tx1">
                <a:lumMod val="50000"/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016" y="1235688"/>
            <a:ext cx="8736702" cy="513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38174" y="6553999"/>
            <a:ext cx="990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pt-BR" smtClean="0"/>
              <a:t>06/08/2009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43966" y="6564337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fld id="{37A87527-08A3-423E-BAA5-42E77CEBD9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go@diogocezar.com" TargetMode="External"/><Relationship Id="rId2" Type="http://schemas.openxmlformats.org/officeDocument/2006/relationships/hyperlink" Target="http://inf.cp.utfpr.edu.br/dio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shishi/manual/html_node/Date-input-format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PHP – PARTE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DIOGO CEZAR TEIXEIRA BATISTA</a:t>
            </a:r>
          </a:p>
          <a:p>
            <a:r>
              <a:rPr lang="en-US" dirty="0" smtClean="0">
                <a:hlinkClick r:id="rId2"/>
              </a:rPr>
              <a:t>http://inf.cp.utfpr.edu.br/diogo</a:t>
            </a:r>
            <a:endParaRPr lang="en-US" dirty="0" smtClean="0"/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diogo@diogocezar.com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PARA REORDENAÇÃO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array_reverse</a:t>
            </a:r>
            <a:r>
              <a:rPr lang="pt-BR" dirty="0" smtClean="0"/>
              <a:t>( $</a:t>
            </a:r>
            <a:r>
              <a:rPr lang="pt-BR" dirty="0" err="1" smtClean="0"/>
              <a:t>nomeDoArray</a:t>
            </a:r>
            <a:r>
              <a:rPr lang="pt-BR" dirty="0" smtClean="0"/>
              <a:t> ) - cria um novo </a:t>
            </a:r>
            <a:r>
              <a:rPr lang="pt-BR" dirty="0" err="1" smtClean="0"/>
              <a:t>array</a:t>
            </a:r>
            <a:r>
              <a:rPr lang="pt-BR" dirty="0" smtClean="0"/>
              <a:t> como o mesmo conteúdo do original só que na ordem inversa.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643182"/>
            <a:ext cx="7786742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$frutas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('d' =&gt; '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limao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', 'a' =&gt; 'laranja',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'b' =&gt; 'banana', 'c' =&gt; 'maça');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frutas_reverse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($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frutas_reverse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as $chave =&gt; $valor)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$chave." = ".$valor."&lt;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5137864"/>
            <a:ext cx="7786742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c = maça 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b = banana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laranja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 = limão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77418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072098"/>
          </a:xfrm>
        </p:spPr>
        <p:txBody>
          <a:bodyPr>
            <a:normAutofit/>
          </a:bodyPr>
          <a:lstStyle/>
          <a:p>
            <a:r>
              <a:rPr lang="pt-BR" sz="2400" u="sng" dirty="0" err="1" smtClean="0"/>
              <a:t>trim</a:t>
            </a:r>
            <a:r>
              <a:rPr lang="pt-BR" sz="2400" dirty="0" smtClean="0"/>
              <a:t>() - elimina os espaços em branco do início e do final da string, retornando a string resultante:</a:t>
            </a:r>
          </a:p>
          <a:p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r>
              <a:rPr lang="pt-BR" sz="2400" u="sng" dirty="0" err="1" smtClean="0"/>
              <a:t>ltrim</a:t>
            </a:r>
            <a:r>
              <a:rPr lang="pt-BR" sz="2400" dirty="0" smtClean="0"/>
              <a:t>() - elimina somente os espaços em branco do início: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 </a:t>
            </a:r>
            <a:endParaRPr lang="pt-BR" dirty="0" smtClean="0"/>
          </a:p>
          <a:p>
            <a:r>
              <a:rPr lang="pt-BR" sz="2400" u="sng" dirty="0" err="1" smtClean="0"/>
              <a:t>chop</a:t>
            </a:r>
            <a:r>
              <a:rPr lang="pt-BR" sz="2400" dirty="0" smtClean="0"/>
              <a:t>() - elimina somente os espaços em branco do final: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55664" y="6629400"/>
            <a:ext cx="588336" cy="228600"/>
          </a:xfrm>
        </p:spPr>
        <p:txBody>
          <a:bodyPr/>
          <a:lstStyle/>
          <a:p>
            <a:fld id="{9BA0130B-8C3F-44AA-B442-A63F2D9269F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14348" y="2059536"/>
            <a:ext cx="28223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"   Testando uma string   "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857620" y="2559602"/>
            <a:ext cx="24818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"Testando uma string"</a:t>
            </a:r>
            <a:endParaRPr lang="pt-BR" dirty="0"/>
          </a:p>
        </p:txBody>
      </p:sp>
      <p:cxnSp>
        <p:nvCxnSpPr>
          <p:cNvPr id="21" name="Forma 20"/>
          <p:cNvCxnSpPr>
            <a:stCxn id="18" idx="2"/>
            <a:endCxn id="19" idx="1"/>
          </p:cNvCxnSpPr>
          <p:nvPr/>
        </p:nvCxnSpPr>
        <p:spPr>
          <a:xfrm rot="16200000" flipH="1">
            <a:off x="2833878" y="1720526"/>
            <a:ext cx="315400" cy="17320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14348" y="3643314"/>
            <a:ext cx="28223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"   Testando uma string   "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000496" y="4071918"/>
            <a:ext cx="26197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"Testando uma string   "</a:t>
            </a:r>
            <a:endParaRPr lang="pt-BR" dirty="0"/>
          </a:p>
        </p:txBody>
      </p:sp>
      <p:cxnSp>
        <p:nvCxnSpPr>
          <p:cNvPr id="24" name="Forma 23"/>
          <p:cNvCxnSpPr>
            <a:stCxn id="22" idx="2"/>
            <a:endCxn id="23" idx="1"/>
          </p:cNvCxnSpPr>
          <p:nvPr/>
        </p:nvCxnSpPr>
        <p:spPr>
          <a:xfrm rot="16200000" flipH="1">
            <a:off x="2941047" y="3197135"/>
            <a:ext cx="243938" cy="18749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44475" y="5357826"/>
            <a:ext cx="282237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"   Testando uma string   "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01995" y="5870034"/>
            <a:ext cx="26845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"   Testando uma string"</a:t>
            </a:r>
            <a:endParaRPr lang="pt-BR" dirty="0"/>
          </a:p>
        </p:txBody>
      </p:sp>
      <p:cxnSp>
        <p:nvCxnSpPr>
          <p:cNvPr id="27" name="Forma 26"/>
          <p:cNvCxnSpPr>
            <a:stCxn id="25" idx="2"/>
            <a:endCxn id="26" idx="1"/>
          </p:cNvCxnSpPr>
          <p:nvPr/>
        </p:nvCxnSpPr>
        <p:spPr>
          <a:xfrm rot="16200000" flipH="1">
            <a:off x="2715058" y="5167763"/>
            <a:ext cx="327542" cy="14463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STRINGS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/>
              <a:t>nl2br</a:t>
            </a:r>
            <a:r>
              <a:rPr lang="pt-BR" dirty="0" smtClean="0"/>
              <a:t>() - substitui as novas linhas da </a:t>
            </a:r>
            <a:r>
              <a:rPr lang="sv-SE" dirty="0" smtClean="0"/>
              <a:t>string ('/n’) pela tag &lt;br&gt; do html;</a:t>
            </a:r>
          </a:p>
          <a:p>
            <a:pPr lvl="1"/>
            <a:r>
              <a:rPr lang="sv-SE" dirty="0" smtClean="0"/>
              <a:t>Útil ao exibir textos vindos de &lt;textarea&gt; pois retornam o texto com as quebras de linhas;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3357562"/>
            <a:ext cx="7715304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$texto = 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Tetando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\n uma nova linha";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nl2br($texto);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5137864"/>
            <a:ext cx="771530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Tetando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uma nova linha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77418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ALTERANDO A CAIXA DE UMA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 err="1" smtClean="0"/>
              <a:t>strtoupper</a:t>
            </a:r>
            <a:r>
              <a:rPr lang="pt-BR" dirty="0" smtClean="0"/>
              <a:t>() - coloca a string toda em letras maiúsculas;</a:t>
            </a:r>
          </a:p>
          <a:p>
            <a:r>
              <a:rPr lang="pt-BR" u="sng" dirty="0" err="1" smtClean="0"/>
              <a:t>strtolower</a:t>
            </a:r>
            <a:r>
              <a:rPr lang="pt-BR" dirty="0" smtClean="0"/>
              <a:t>() - coloca a string toda em letras minúsculas;</a:t>
            </a:r>
          </a:p>
          <a:p>
            <a:r>
              <a:rPr lang="pt-BR" u="sng" dirty="0" err="1" smtClean="0"/>
              <a:t>ucfirst</a:t>
            </a:r>
            <a:r>
              <a:rPr lang="pt-BR" dirty="0" smtClean="0"/>
              <a:t>() - coloca o primeiro caractere da string em letra maiúscula;</a:t>
            </a:r>
          </a:p>
          <a:p>
            <a:r>
              <a:rPr lang="pt-BR" u="sng" dirty="0" err="1" smtClean="0"/>
              <a:t>ucwords</a:t>
            </a:r>
            <a:r>
              <a:rPr lang="pt-BR" dirty="0" smtClean="0"/>
              <a:t>() - coloca o primeiro caractere de cada palavra em letra maiúscula.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ALTERANDO A CAIXA DE UMA 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71472" y="1428736"/>
            <a:ext cx="792961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"testando uma string";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ucfirst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ucwords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71472" y="5014753"/>
            <a:ext cx="792961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TESTANDO UMA STRING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testando uma string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Testando uma string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Testando Uma String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0034" y="4631304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Caracteres especiais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php</a:t>
            </a:r>
            <a:r>
              <a:rPr lang="pt-BR" dirty="0" smtClean="0"/>
              <a:t> quando queremos construir uma string com um caractere especial, devemos inserir antes do caractere uma ‘\’ para que o interpretador entenda aquilo como uma string, por exemplo: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71472" y="3357562"/>
            <a:ext cx="785818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"testando uma \"string\"";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5131370"/>
            <a:ext cx="785818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testando uma "string"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0034" y="470271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FORMATANDO STRINGS PARA 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AddSlashes</a:t>
            </a:r>
            <a:r>
              <a:rPr lang="pt-BR" dirty="0" smtClean="0"/>
              <a:t>() - Adiciona automaticamente uma barra invertida (\) antes de caracteres especiais;</a:t>
            </a:r>
          </a:p>
          <a:p>
            <a:r>
              <a:rPr lang="pt-BR" u="sng" dirty="0" err="1" smtClean="0"/>
              <a:t>StripSlashes</a:t>
            </a:r>
            <a:r>
              <a:rPr lang="pt-BR" dirty="0" smtClean="0"/>
              <a:t>() - Remove as barras invertidas (\) localizadas antes de caracteres especiais;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71472" y="3286124"/>
            <a:ext cx="785818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"Seu nome é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O'reilly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?";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addslashes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472" y="5448440"/>
            <a:ext cx="785818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Seu nome é O\'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reilly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?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Seu nome é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O'reilly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1934" y="5087046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REUTILIZAÇÃO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usamos </a:t>
            </a:r>
            <a:r>
              <a:rPr lang="pt-BR" u="sng" dirty="0" err="1" smtClean="0"/>
              <a:t>require</a:t>
            </a:r>
            <a:r>
              <a:rPr lang="pt-BR" dirty="0" smtClean="0"/>
              <a:t>() ou </a:t>
            </a:r>
            <a:r>
              <a:rPr lang="pt-BR" u="sng" dirty="0" smtClean="0"/>
              <a:t>include</a:t>
            </a:r>
            <a:r>
              <a:rPr lang="pt-BR" dirty="0" smtClean="0"/>
              <a:t>() para inserir um outro arquivo no arquivo corrente;</a:t>
            </a:r>
          </a:p>
          <a:p>
            <a:pPr lvl="1"/>
            <a:r>
              <a:rPr lang="pt-BR" dirty="0" smtClean="0"/>
              <a:t>Se for um outro arquivo </a:t>
            </a:r>
            <a:r>
              <a:rPr lang="pt-BR" dirty="0" err="1" smtClean="0"/>
              <a:t>php</a:t>
            </a:r>
            <a:r>
              <a:rPr lang="pt-BR" dirty="0" smtClean="0"/>
              <a:t>, pode-se utilizar todos os </a:t>
            </a:r>
            <a:r>
              <a:rPr lang="pt-BR" dirty="0" err="1" smtClean="0"/>
              <a:t>recuros</a:t>
            </a:r>
            <a:r>
              <a:rPr lang="pt-BR" dirty="0" smtClean="0"/>
              <a:t> oferecidos pelo código;</a:t>
            </a:r>
          </a:p>
          <a:p>
            <a:r>
              <a:rPr lang="pt-BR" dirty="0" smtClean="0"/>
              <a:t>a diferença entre </a:t>
            </a:r>
            <a:r>
              <a:rPr lang="pt-BR" u="sng" dirty="0" err="1" smtClean="0"/>
              <a:t>require</a:t>
            </a:r>
            <a:r>
              <a:rPr lang="pt-BR" dirty="0" smtClean="0"/>
              <a:t>() ou </a:t>
            </a:r>
            <a:r>
              <a:rPr lang="pt-BR" u="sng" dirty="0" smtClean="0"/>
              <a:t>include</a:t>
            </a:r>
            <a:r>
              <a:rPr lang="pt-BR" dirty="0" smtClean="0"/>
              <a:t>() é que ao utilizar </a:t>
            </a:r>
            <a:r>
              <a:rPr lang="pt-BR" u="sng" dirty="0" err="1" smtClean="0"/>
              <a:t>require</a:t>
            </a:r>
            <a:r>
              <a:rPr lang="pt-BR" dirty="0" smtClean="0"/>
              <a:t>() caso não se encontre o arquivo desejado o script termina a sua execução (Fatal </a:t>
            </a:r>
            <a:r>
              <a:rPr lang="pt-BR" dirty="0" err="1" smtClean="0"/>
              <a:t>Error</a:t>
            </a:r>
            <a:r>
              <a:rPr lang="pt-BR" dirty="0" smtClean="0"/>
              <a:t>);</a:t>
            </a:r>
          </a:p>
          <a:p>
            <a:r>
              <a:rPr lang="pt-BR" u="sng" dirty="0" err="1" smtClean="0"/>
              <a:t>require</a:t>
            </a:r>
            <a:r>
              <a:rPr lang="pt-BR" dirty="0" smtClean="0"/>
              <a:t>() só adiciona um trecho de código caso ele ainda não tenha sido adicionado;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REUTILIZAÇÃO DE CÓDIGO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0034" y="1724658"/>
            <a:ext cx="7929618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soma($a, $b){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($a + $b);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0034" y="3859045"/>
            <a:ext cx="792961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include("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include_funcao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soma(10, 15);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0034" y="3457518"/>
            <a:ext cx="2593402" cy="400110"/>
          </a:xfrm>
          <a:prstGeom prst="rect">
            <a:avLst/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rPr>
              <a:t>include_principal</a:t>
            </a:r>
            <a:r>
              <a:rPr lang="pt-BR" sz="2000" dirty="0" smtClean="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rPr>
              <a:t>.</a:t>
            </a:r>
            <a:r>
              <a:rPr lang="pt-BR" sz="2000" dirty="0" err="1" smtClean="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rPr>
              <a:t>php</a:t>
            </a:r>
            <a:endParaRPr lang="pt-BR" sz="2000" dirty="0" smtClean="0">
              <a:solidFill>
                <a:schemeClr val="tx1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0034" y="1322130"/>
            <a:ext cx="2395207" cy="400110"/>
          </a:xfrm>
          <a:prstGeom prst="rect">
            <a:avLst/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rPr>
              <a:t>include_funcao</a:t>
            </a:r>
            <a:r>
              <a:rPr lang="pt-BR" sz="2000" dirty="0" smtClean="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rPr>
              <a:t>.</a:t>
            </a:r>
            <a:r>
              <a:rPr lang="pt-BR" sz="2000" dirty="0" err="1" smtClean="0">
                <a:solidFill>
                  <a:schemeClr val="tx1"/>
                </a:solidFill>
                <a:latin typeface="Myriad Pro" pitchFamily="34" charset="0"/>
                <a:ea typeface="+mj-ea"/>
                <a:cs typeface="+mj-cs"/>
              </a:rPr>
              <a:t>php</a:t>
            </a:r>
            <a:endParaRPr lang="pt-BR" sz="2000" dirty="0" smtClean="0">
              <a:solidFill>
                <a:schemeClr val="tx1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8134" y="5702316"/>
            <a:ext cx="792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50239" y="5340922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vantagens de se utilizar funções são:</a:t>
            </a:r>
          </a:p>
          <a:p>
            <a:pPr lvl="1"/>
            <a:r>
              <a:rPr lang="pt-BR" sz="2500" dirty="0" smtClean="0"/>
              <a:t>maior legibilidade ao código;</a:t>
            </a:r>
          </a:p>
          <a:p>
            <a:pPr lvl="1"/>
            <a:r>
              <a:rPr lang="pt-BR" sz="2500" dirty="0" smtClean="0"/>
              <a:t>possibilidade de reutilização;</a:t>
            </a:r>
          </a:p>
          <a:p>
            <a:pPr lvl="1"/>
            <a:r>
              <a:rPr lang="pt-BR" sz="2500" dirty="0" smtClean="0"/>
              <a:t>podem receber valores (parâmetros) – quando for necessário que a funcionalidade varie de acordo com uma situação particular;</a:t>
            </a:r>
          </a:p>
          <a:p>
            <a:pPr lvl="1"/>
            <a:r>
              <a:rPr lang="pt-BR" sz="2500" dirty="0" smtClean="0"/>
              <a:t>podem retornar valores – como resposta ao processamento executado;</a:t>
            </a:r>
          </a:p>
          <a:p>
            <a:pPr lvl="1"/>
            <a:r>
              <a:rPr lang="pt-BR" sz="2500" dirty="0" smtClean="0"/>
              <a:t>podem ser agrupadas em um único arquivo e utilizada em todas páginas por um include.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EXIT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i="1" dirty="0" err="1" smtClean="0"/>
              <a:t>exit</a:t>
            </a:r>
            <a:r>
              <a:rPr lang="pt-BR" i="1" dirty="0" smtClean="0"/>
              <a:t>()</a:t>
            </a:r>
            <a:r>
              <a:rPr lang="pt-BR" dirty="0" smtClean="0"/>
              <a:t> encerra a execução do script </a:t>
            </a:r>
            <a:r>
              <a:rPr lang="pt-BR" dirty="0" err="1" smtClean="0"/>
              <a:t>php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utilizado quando não se deseja continuar exibindo a página.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14414" y="3143248"/>
            <a:ext cx="664373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permissao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(!$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permissao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“Você não pode acessar essa página!”;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para nomes:</a:t>
            </a:r>
          </a:p>
          <a:p>
            <a:pPr lvl="1"/>
            <a:r>
              <a:rPr lang="pt-BR" sz="2500" dirty="0" smtClean="0"/>
              <a:t>distinguem maiúsculas de minúsculas;</a:t>
            </a:r>
          </a:p>
          <a:p>
            <a:pPr lvl="1"/>
            <a:r>
              <a:rPr lang="pt-BR" sz="2500" dirty="0" smtClean="0"/>
              <a:t>não pode ter o mesmo nome que uma função pré-existente;</a:t>
            </a:r>
          </a:p>
          <a:p>
            <a:pPr lvl="1"/>
            <a:r>
              <a:rPr lang="pt-BR" sz="2500" dirty="0" smtClean="0"/>
              <a:t>só pode conter letras, dígitos e sublinhados;</a:t>
            </a:r>
          </a:p>
          <a:p>
            <a:pPr lvl="1"/>
            <a:r>
              <a:rPr lang="pt-BR" sz="2500" dirty="0" smtClean="0"/>
              <a:t>não pode iniciar com um dígito.</a:t>
            </a:r>
          </a:p>
          <a:p>
            <a:r>
              <a:rPr lang="pt-BR" dirty="0" smtClean="0"/>
              <a:t>uma função em </a:t>
            </a:r>
            <a:r>
              <a:rPr lang="pt-BR" dirty="0" err="1" smtClean="0"/>
              <a:t>php</a:t>
            </a:r>
            <a:r>
              <a:rPr lang="pt-BR" dirty="0" smtClean="0"/>
              <a:t> pode ter um parâmetro opcional, definido em sua declaração: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5786" y="5286388"/>
            <a:ext cx="693972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divide($a, $b, 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verificaDivZero</a:t>
            </a:r>
            <a:r>
              <a:rPr lang="pt-BR" u="sng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u="sng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3661" y="5655720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Nota</a:t>
            </a:r>
            <a:r>
              <a:rPr lang="pt-BR" dirty="0" smtClean="0"/>
              <a:t>: Não é necessário passar um terceiro valor para a função divide;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SUAS PRÓPRIAS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passagem de parâmetro por valor:</a:t>
            </a:r>
          </a:p>
          <a:p>
            <a:pPr lvl="1"/>
            <a:r>
              <a:rPr lang="pt-BR" sz="2400" dirty="0" smtClean="0"/>
              <a:t>uma cópia da variável passada é criada;</a:t>
            </a:r>
          </a:p>
          <a:p>
            <a:pPr lvl="1"/>
            <a:r>
              <a:rPr lang="pt-BR" dirty="0" smtClean="0"/>
              <a:t>n</a:t>
            </a:r>
            <a:r>
              <a:rPr lang="pt-BR" sz="2400" dirty="0" smtClean="0"/>
              <a:t>ão há qualquer alteração com a variável original;</a:t>
            </a:r>
          </a:p>
          <a:p>
            <a:r>
              <a:rPr lang="pt-BR" sz="2500" dirty="0" smtClean="0"/>
              <a:t>passagem de parâmetro por referência:</a:t>
            </a:r>
          </a:p>
          <a:p>
            <a:pPr lvl="1"/>
            <a:r>
              <a:rPr lang="pt-BR" sz="2400" dirty="0" smtClean="0"/>
              <a:t>a variável original (exterior à função) é alterada;</a:t>
            </a:r>
          </a:p>
          <a:p>
            <a:pPr lvl="1"/>
            <a:r>
              <a:rPr lang="pt-BR" sz="2500" dirty="0" smtClean="0"/>
              <a:t>utilize um e comercial (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pt-BR" sz="2500" dirty="0" smtClean="0"/>
              <a:t>) antes do nome do parâmetro na declaração da função.</a:t>
            </a:r>
            <a:endParaRPr lang="pt-BR" sz="45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000100" y="4929198"/>
            <a:ext cx="678661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soma(&amp;$a, &amp;$b){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strtotime</a:t>
            </a:r>
            <a:r>
              <a:rPr lang="pt-BR" dirty="0" smtClean="0"/>
              <a:t>() - analisa qualquer descrição em texto em inglês de data e hora em </a:t>
            </a:r>
            <a:r>
              <a:rPr lang="pt-BR" dirty="0" err="1" smtClean="0"/>
              <a:t>timestamp</a:t>
            </a:r>
            <a:r>
              <a:rPr lang="pt-BR" dirty="0" smtClean="0"/>
              <a:t> Unix;</a:t>
            </a:r>
          </a:p>
          <a:p>
            <a:pPr lvl="1"/>
            <a:r>
              <a:rPr lang="pt-BR" dirty="0" smtClean="0"/>
              <a:t>com essa função é possível capturar um </a:t>
            </a:r>
            <a:r>
              <a:rPr lang="pt-BR" dirty="0" err="1" smtClean="0"/>
              <a:t>timestamp</a:t>
            </a:r>
            <a:r>
              <a:rPr lang="pt-BR" dirty="0" smtClean="0"/>
              <a:t>  de datas passadas ou futuras;</a:t>
            </a:r>
          </a:p>
          <a:p>
            <a:pPr lvl="1"/>
            <a:r>
              <a:rPr lang="pt-BR" dirty="0" smtClean="0"/>
              <a:t>imagine que hoje é dia 27/01/2009 e você precisa saber que dia vai ser daqui a 9 dias?</a:t>
            </a:r>
          </a:p>
          <a:p>
            <a:pPr lvl="2"/>
            <a:r>
              <a:rPr lang="pt-BR" dirty="0" smtClean="0"/>
              <a:t>criar função que conta os dias do mês?</a:t>
            </a:r>
          </a:p>
          <a:p>
            <a:pPr lvl="2"/>
            <a:r>
              <a:rPr lang="pt-BR" dirty="0" smtClean="0"/>
              <a:t>ano bissexto?</a:t>
            </a:r>
          </a:p>
          <a:p>
            <a:pPr lvl="2"/>
            <a:r>
              <a:rPr lang="pt-BR" dirty="0" smtClean="0"/>
              <a:t>mês com 31 dias?</a:t>
            </a:r>
          </a:p>
          <a:p>
            <a:pPr lvl="1"/>
            <a:r>
              <a:rPr lang="pt-BR" dirty="0" smtClean="0"/>
              <a:t>com esta função basta “somar” “+9 </a:t>
            </a:r>
            <a:r>
              <a:rPr lang="pt-BR" dirty="0" err="1" smtClean="0"/>
              <a:t>days</a:t>
            </a:r>
            <a:r>
              <a:rPr lang="pt-BR" dirty="0" smtClean="0"/>
              <a:t>” a data atual, e a data final é gerada automaticamente.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DATAS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45050" y="6629400"/>
            <a:ext cx="588336" cy="228600"/>
          </a:xfrm>
        </p:spPr>
        <p:txBody>
          <a:bodyPr/>
          <a:lstStyle/>
          <a:p>
            <a:fld id="{9BA0130B-8C3F-44AA-B442-A63F2D9269F0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0034" y="1451606"/>
            <a:ext cx="807249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dataAtual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mktime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(0,0,0,1,27,2009);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dataNova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("+9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dataAtual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date("d/m/Y", $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dataNova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//05/02/2009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034" y="3191816"/>
            <a:ext cx="807249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now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("10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September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2000");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("+1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")";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("+1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week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("+1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week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2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4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hours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2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seconds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Thursday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last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8597" y="5643578"/>
            <a:ext cx="81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Nota</a:t>
            </a:r>
            <a:r>
              <a:rPr lang="pt-BR" dirty="0" smtClean="0"/>
              <a:t>: A string para analisar, de acordo com a sintaxe GNU de </a:t>
            </a:r>
            <a:r>
              <a:rPr lang="pt-BR" dirty="0" smtClean="0">
                <a:hlinkClick r:id="rId2"/>
              </a:rPr>
              <a:t>Formato de Entrada de Data.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EXTRAINDO DADOS DE 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vimos que é possível trafegar informações pelas páginas web de 2 formas:</a:t>
            </a:r>
          </a:p>
          <a:p>
            <a:pPr lvl="1"/>
            <a:r>
              <a:rPr lang="pt-BR" dirty="0" smtClean="0"/>
              <a:t>método GET (Variáveis anexas na URL da página)</a:t>
            </a:r>
          </a:p>
          <a:p>
            <a:pPr lvl="1"/>
            <a:r>
              <a:rPr lang="pt-BR" dirty="0" smtClean="0"/>
              <a:t>método POST (Variáveis escritas no cabeçalho do protocolo HTTP);</a:t>
            </a:r>
          </a:p>
          <a:p>
            <a:r>
              <a:rPr lang="pt-BR" dirty="0" smtClean="0"/>
              <a:t>vamos ver como capturar essas variáveis em PHP: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POST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capturar as variáveis enviadas pelo método POST, a linguagem </a:t>
            </a:r>
            <a:r>
              <a:rPr lang="pt-BR" dirty="0" err="1" smtClean="0"/>
              <a:t>php</a:t>
            </a:r>
            <a:r>
              <a:rPr lang="pt-BR" dirty="0" smtClean="0"/>
              <a:t> define um </a:t>
            </a:r>
            <a:r>
              <a:rPr lang="pt-BR" dirty="0" err="1" smtClean="0"/>
              <a:t>array</a:t>
            </a:r>
            <a:r>
              <a:rPr lang="pt-BR" dirty="0" smtClean="0"/>
              <a:t> global:</a:t>
            </a:r>
          </a:p>
          <a:p>
            <a:pPr algn="ctr">
              <a:buNone/>
            </a:pPr>
            <a:r>
              <a:rPr lang="pt-BR" u="sng" dirty="0" smtClean="0"/>
              <a:t>$_POST[];</a:t>
            </a:r>
          </a:p>
          <a:p>
            <a:r>
              <a:rPr lang="pt-BR" dirty="0" smtClean="0"/>
              <a:t>as variáveis enviadas estarão nesse </a:t>
            </a:r>
            <a:r>
              <a:rPr lang="pt-BR" dirty="0" err="1" smtClean="0"/>
              <a:t>array</a:t>
            </a:r>
            <a:r>
              <a:rPr lang="pt-BR" dirty="0" smtClean="0"/>
              <a:t> global com sua indexação dada por seu atributo </a:t>
            </a:r>
            <a:r>
              <a:rPr lang="pt-BR" i="1" dirty="0" err="1" smtClean="0"/>
              <a:t>name</a:t>
            </a:r>
            <a:r>
              <a:rPr lang="pt-BR" dirty="0" smtClean="0"/>
              <a:t> definido no campo input do XHTML;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71538" y="4857760"/>
            <a:ext cx="66437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type="text" name="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Conector em curva 8"/>
          <p:cNvCxnSpPr/>
          <p:nvPr/>
        </p:nvCxnSpPr>
        <p:spPr>
          <a:xfrm rot="5400000" flipH="1" flipV="1">
            <a:off x="5036347" y="3536157"/>
            <a:ext cx="1428760" cy="13573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6928" y="1356614"/>
            <a:ext cx="8572560" cy="4974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&gt;Método POST&lt;/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$_POST['nome']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"&lt;h1&gt;Seu nome é: ".$_POST['nome']."&lt;/h1&gt;";	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?&gt;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4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metodo_post</a:t>
            </a:r>
            <a:r>
              <a:rPr lang="pt-BR" sz="14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&gt;Nome: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&lt;input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1400" b="1" u="sng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4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="nome"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id="nome" /&gt;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&lt;input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="enviar" id="enviar"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="Enviar" /&gt;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Texto Explicativo 1 7"/>
          <p:cNvSpPr/>
          <p:nvPr/>
        </p:nvSpPr>
        <p:spPr>
          <a:xfrm>
            <a:off x="4348894" y="1499490"/>
            <a:ext cx="2357454" cy="857256"/>
          </a:xfrm>
          <a:prstGeom prst="borderCallout1">
            <a:avLst>
              <a:gd name="adj1" fmla="val 83023"/>
              <a:gd name="adj2" fmla="val 556"/>
              <a:gd name="adj3" fmla="val 137001"/>
              <a:gd name="adj4" fmla="val -51262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variável global $_POST recuperando a variável ‘nome’</a:t>
            </a:r>
          </a:p>
        </p:txBody>
      </p:sp>
      <p:sp>
        <p:nvSpPr>
          <p:cNvPr id="9" name="Texto Explicativo 1 8"/>
          <p:cNvSpPr/>
          <p:nvPr/>
        </p:nvSpPr>
        <p:spPr>
          <a:xfrm>
            <a:off x="6849224" y="2642498"/>
            <a:ext cx="1785950" cy="857256"/>
          </a:xfrm>
          <a:prstGeom prst="borderCallout1">
            <a:avLst>
              <a:gd name="adj1" fmla="val 49861"/>
              <a:gd name="adj2" fmla="val 911"/>
              <a:gd name="adj3" fmla="val 130278"/>
              <a:gd name="adj4" fmla="val -98066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Para onde o formulário será enviado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0" name="Texto Explicativo 1 9"/>
          <p:cNvSpPr/>
          <p:nvPr/>
        </p:nvSpPr>
        <p:spPr>
          <a:xfrm>
            <a:off x="4848960" y="5214266"/>
            <a:ext cx="1714512" cy="857256"/>
          </a:xfrm>
          <a:prstGeom prst="borderCallout1">
            <a:avLst>
              <a:gd name="adj1" fmla="val -139"/>
              <a:gd name="adj2" fmla="val -432"/>
              <a:gd name="adj3" fmla="val -91202"/>
              <a:gd name="adj4" fmla="val -50678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Nome da variável que será recuperada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GET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capturar as variáveis enviadas pelo método GET, a linguagem </a:t>
            </a:r>
            <a:r>
              <a:rPr lang="pt-BR" dirty="0" err="1" smtClean="0"/>
              <a:t>php</a:t>
            </a:r>
            <a:r>
              <a:rPr lang="pt-BR" dirty="0" smtClean="0"/>
              <a:t> define um </a:t>
            </a:r>
            <a:r>
              <a:rPr lang="pt-BR" dirty="0" err="1" smtClean="0"/>
              <a:t>array</a:t>
            </a:r>
            <a:r>
              <a:rPr lang="pt-BR" dirty="0" smtClean="0"/>
              <a:t> global:</a:t>
            </a:r>
          </a:p>
          <a:p>
            <a:pPr algn="ctr">
              <a:buNone/>
            </a:pP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$_GET[];</a:t>
            </a:r>
          </a:p>
          <a:p>
            <a:r>
              <a:rPr lang="pt-BR" dirty="0" smtClean="0"/>
              <a:t>As variáveis capturadas pelo método GET são passadas por um formulário ou por um link diretamente na URL do arquivo, por exemplo: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28794" y="4500570"/>
            <a:ext cx="48718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metodo_get.php?nome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Diogo&amp;idade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=23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o Explicativo 1 8"/>
          <p:cNvSpPr/>
          <p:nvPr/>
        </p:nvSpPr>
        <p:spPr>
          <a:xfrm>
            <a:off x="1500166" y="5286388"/>
            <a:ext cx="1714512" cy="714380"/>
          </a:xfrm>
          <a:prstGeom prst="borderCallout1">
            <a:avLst>
              <a:gd name="adj1" fmla="val -277"/>
              <a:gd name="adj2" fmla="val 98910"/>
              <a:gd name="adj3" fmla="val -69121"/>
              <a:gd name="adj4" fmla="val 146164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? Separador entre URL e Variáveis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1" name="Texto Explicativo 1 10"/>
          <p:cNvSpPr/>
          <p:nvPr/>
        </p:nvSpPr>
        <p:spPr>
          <a:xfrm>
            <a:off x="3357554" y="5286388"/>
            <a:ext cx="1428760" cy="714380"/>
          </a:xfrm>
          <a:prstGeom prst="borderCallout1">
            <a:avLst>
              <a:gd name="adj1" fmla="val 1453"/>
              <a:gd name="adj2" fmla="val 31451"/>
              <a:gd name="adj3" fmla="val -67779"/>
              <a:gd name="adj4" fmla="val 68909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Nome da Variável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2" name="Texto Explicativo 1 11"/>
          <p:cNvSpPr/>
          <p:nvPr/>
        </p:nvSpPr>
        <p:spPr>
          <a:xfrm>
            <a:off x="4929190" y="5286388"/>
            <a:ext cx="1428760" cy="714380"/>
          </a:xfrm>
          <a:prstGeom prst="borderCallout1">
            <a:avLst>
              <a:gd name="adj1" fmla="val 1453"/>
              <a:gd name="adj2" fmla="val 31451"/>
              <a:gd name="adj3" fmla="val -69052"/>
              <a:gd name="adj4" fmla="val 10189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Valor da Variável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13" name="Texto Explicativo 1 12"/>
          <p:cNvSpPr/>
          <p:nvPr/>
        </p:nvSpPr>
        <p:spPr>
          <a:xfrm>
            <a:off x="6500826" y="5286388"/>
            <a:ext cx="1428760" cy="714380"/>
          </a:xfrm>
          <a:prstGeom prst="borderCallout1">
            <a:avLst>
              <a:gd name="adj1" fmla="val 1453"/>
              <a:gd name="adj2" fmla="val 31451"/>
              <a:gd name="adj3" fmla="val -66793"/>
              <a:gd name="adj4" fmla="val -68120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&amp; Separador entre variáveis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Myriad Pr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45544"/>
            <a:ext cx="778674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$nome =  </a:t>
            </a:r>
            <a:r>
              <a:rPr lang="pt-BR" sz="16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$_GET['nome']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$idade = </a:t>
            </a:r>
            <a:r>
              <a:rPr lang="pt-BR" sz="16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$_GET['idade']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($nome) |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($idade)){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Nao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foram encontradas todas as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variaveis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de GET, utilize: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metodo_get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?nome=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Diogo&amp;idade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=23";						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"Ola, $nome.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Voce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tem $idade anos.";	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11" name="Texto Explicativo 1 10"/>
          <p:cNvSpPr/>
          <p:nvPr/>
        </p:nvSpPr>
        <p:spPr>
          <a:xfrm>
            <a:off x="642910" y="5357826"/>
            <a:ext cx="2357454" cy="857256"/>
          </a:xfrm>
          <a:prstGeom prst="borderCallout1">
            <a:avLst>
              <a:gd name="adj1" fmla="val -2021"/>
              <a:gd name="adj2" fmla="val 48778"/>
              <a:gd name="adj3" fmla="val -329579"/>
              <a:gd name="adj4" fmla="val 89826"/>
            </a:avLst>
          </a:prstGeom>
          <a:solidFill>
            <a:schemeClr val="bg2">
              <a:lumMod val="75000"/>
              <a:alpha val="42000"/>
            </a:schemeClr>
          </a:solidFill>
          <a:ln w="28575">
            <a:solidFill>
              <a:schemeClr val="accent6"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pt-BR" sz="1400" dirty="0" smtClean="0">
                <a:solidFill>
                  <a:schemeClr val="bg2">
                    <a:lumMod val="25000"/>
                  </a:schemeClr>
                </a:solidFill>
                <a:latin typeface="Myriad Pro" pitchFamily="34" charset="0"/>
                <a:ea typeface="+mj-ea"/>
                <a:cs typeface="+mj-cs"/>
              </a:rPr>
              <a:t>Variável global $_GET recuperando a variável ‘nome’ e ‘idade’</a:t>
            </a:r>
            <a:endParaRPr lang="pt-BR" sz="1400" dirty="0">
              <a:solidFill>
                <a:schemeClr val="bg2">
                  <a:lumMod val="25000"/>
                </a:schemeClr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A FUNÇÃO 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</a:t>
            </a:r>
            <a:r>
              <a:rPr lang="pt-BR" u="sng" dirty="0" err="1" smtClean="0"/>
              <a:t>list</a:t>
            </a:r>
            <a:r>
              <a:rPr lang="pt-BR" dirty="0" smtClean="0"/>
              <a:t>() quebra um </a:t>
            </a:r>
            <a:r>
              <a:rPr lang="pt-BR" dirty="0" err="1" smtClean="0"/>
              <a:t>array</a:t>
            </a:r>
            <a:r>
              <a:rPr lang="pt-BR" dirty="0" smtClean="0"/>
              <a:t> em vários valores:</a:t>
            </a:r>
          </a:p>
          <a:p>
            <a:pPr lvl="1"/>
            <a:r>
              <a:rPr lang="pt-BR" dirty="0" smtClean="0"/>
              <a:t>captura o valor do </a:t>
            </a:r>
            <a:r>
              <a:rPr lang="pt-BR" dirty="0" err="1" smtClean="0"/>
              <a:t>array</a:t>
            </a:r>
            <a:r>
              <a:rPr lang="pt-BR" dirty="0" smtClean="0"/>
              <a:t> e os atribui para a lista de variável passada como parâmetro;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7158" y="3182495"/>
            <a:ext cx="835824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 = 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('Café', 'marrom', 'cafeína');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// Listando todas as variáveis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($bebida, $cor, $substancia) = $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 "$bebida é $cor e $substancia o faz especial.";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FUNÇÕES DE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asort</a:t>
            </a:r>
            <a:r>
              <a:rPr lang="pt-BR" dirty="0" smtClean="0"/>
              <a:t>() - classifica um </a:t>
            </a:r>
            <a:r>
              <a:rPr lang="pt-BR" dirty="0" err="1" smtClean="0"/>
              <a:t>array</a:t>
            </a:r>
            <a:r>
              <a:rPr lang="pt-BR" dirty="0" smtClean="0"/>
              <a:t> associativo </a:t>
            </a:r>
            <a:r>
              <a:rPr lang="pt-BR" dirty="0" err="1" smtClean="0"/>
              <a:t>crescentermente</a:t>
            </a:r>
            <a:r>
              <a:rPr lang="pt-BR" dirty="0" smtClean="0"/>
              <a:t>, ordenando pelos valores: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295591"/>
            <a:ext cx="771530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$frutas =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("d" =&gt; "limão",  "a" =&gt; "laranja", 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"b" =&gt; "banana", "c" =&gt; "maçã");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asort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 as $chave =&gt; $valor ){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"$chave = $valor\n";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4961092"/>
            <a:ext cx="7786742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anana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ranja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mão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açã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50057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FUNÇÕES DE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ksort</a:t>
            </a:r>
            <a:r>
              <a:rPr lang="pt-BR" dirty="0" smtClean="0"/>
              <a:t>() - classifica um </a:t>
            </a:r>
            <a:r>
              <a:rPr lang="pt-BR" dirty="0" err="1" smtClean="0"/>
              <a:t>array</a:t>
            </a:r>
            <a:r>
              <a:rPr lang="pt-BR" dirty="0" smtClean="0"/>
              <a:t> associativo crescentemente, ordenando pelas chaves: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357430"/>
            <a:ext cx="7786742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$frutas =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("d" =&gt; "limão",  "a" =&gt; "laranja", 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"b" =&gt; "banana", "c" =&gt; "maçã");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ksort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 as $chave =&gt; $valor ){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"$chave = $valor\n";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5056827"/>
            <a:ext cx="7786742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laranja</a:t>
            </a:r>
          </a:p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banana</a:t>
            </a:r>
          </a:p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maçã</a:t>
            </a:r>
          </a:p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limão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59630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FUNÇÕES DE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rsort</a:t>
            </a:r>
            <a:r>
              <a:rPr lang="pt-BR" dirty="0" smtClean="0"/>
              <a:t>() - classifica um </a:t>
            </a:r>
            <a:r>
              <a:rPr lang="pt-BR" dirty="0" err="1" smtClean="0"/>
              <a:t>array</a:t>
            </a:r>
            <a:r>
              <a:rPr lang="pt-BR" dirty="0" smtClean="0"/>
              <a:t> numérico decrescentemente: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214554"/>
            <a:ext cx="7143800" cy="1846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$frutas =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("limão", "laranja", "banana", "maçã"); 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rsort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 as $chave =&gt; $valor ){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"$chave = $valor\n";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4490971"/>
            <a:ext cx="714380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0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açã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1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mão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2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ranja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3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anana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121639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472" y="5640189"/>
            <a:ext cx="736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Nota</a:t>
            </a:r>
            <a:r>
              <a:rPr lang="pt-BR" dirty="0" smtClean="0"/>
              <a:t>: Esta função define novas chaves para os elementos em </a:t>
            </a:r>
            <a:r>
              <a:rPr lang="pt-BR" i="1" dirty="0" err="1" smtClean="0"/>
              <a:t>array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Ela irá remover qualquer chave que você tenha definido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FUNÇÕES DE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arsort</a:t>
            </a:r>
            <a:r>
              <a:rPr lang="pt-BR" dirty="0" smtClean="0"/>
              <a:t>() - classifica um </a:t>
            </a:r>
            <a:r>
              <a:rPr lang="pt-BR" dirty="0" err="1" smtClean="0"/>
              <a:t>array</a:t>
            </a:r>
            <a:r>
              <a:rPr lang="pt-BR" dirty="0" smtClean="0"/>
              <a:t> associativo decrescentemente, ordenando pelos valores: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357430"/>
            <a:ext cx="771530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$frutas =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("d" =&gt; "limão",  "a" =&gt; "laranja", 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"b" =&gt; "banana", "c" =&gt; "maçã");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asort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 as $chave =&gt; $valor ){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"$chave = $valor\n";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4913951"/>
            <a:ext cx="7715304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açã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mão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ranja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anana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49097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FUNÇÕES DE 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krsort</a:t>
            </a:r>
            <a:r>
              <a:rPr lang="pt-BR" dirty="0" smtClean="0"/>
              <a:t>() - classifica um </a:t>
            </a:r>
            <a:r>
              <a:rPr lang="pt-BR" dirty="0" err="1" smtClean="0"/>
              <a:t>array</a:t>
            </a:r>
            <a:r>
              <a:rPr lang="pt-BR" dirty="0" smtClean="0"/>
              <a:t> associativo decrescentemente, ordenando pelas chaves: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285992"/>
            <a:ext cx="771530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$frutas =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("d" =&gt; "limão",  "a" =&gt; "laranja", 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"b" =&gt; "banana", "c" =&gt; "maçã");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krsort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($frutas);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 as $chave =&gt; $valor ){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"$chave = $valor\n";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4842513"/>
            <a:ext cx="7715304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limão</a:t>
            </a:r>
          </a:p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maçã</a:t>
            </a:r>
          </a:p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banana</a:t>
            </a:r>
          </a:p>
          <a:p>
            <a:r>
              <a:rPr lang="pt-BR" sz="1600" u="sng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laranja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41953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PARA REORDENAÇÃO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err="1" smtClean="0"/>
              <a:t>shuffle</a:t>
            </a:r>
            <a:r>
              <a:rPr lang="pt-BR" dirty="0" smtClean="0"/>
              <a:t>( $</a:t>
            </a:r>
            <a:r>
              <a:rPr lang="pt-BR" dirty="0" err="1" smtClean="0"/>
              <a:t>nomeDoArray</a:t>
            </a:r>
            <a:r>
              <a:rPr lang="pt-BR" dirty="0" smtClean="0"/>
              <a:t> ) – ordena aleatoriamente os elementos do </a:t>
            </a:r>
            <a:r>
              <a:rPr lang="pt-BR" dirty="0" err="1" smtClean="0"/>
              <a:t>array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214554"/>
            <a:ext cx="7786742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$frutas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('d' =&gt; 'limão', 'a' =&gt; 'laranja', 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'b' =&gt; 'banana','c' =&gt; 'maça');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shuffle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($frutas);</a:t>
            </a:r>
          </a:p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($frutas as $chave =&gt; $valor)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$chave." = ".$valor."&lt;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10" y="4699637"/>
            <a:ext cx="7786742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0 = laranja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1 = banana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2 = limão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3 = maça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1472" y="433595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exemplo acima irá imprimir: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472" y="5786454"/>
            <a:ext cx="736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Nota</a:t>
            </a:r>
            <a:r>
              <a:rPr lang="pt-BR" dirty="0" smtClean="0"/>
              <a:t>: Esta função define novas chaves para os elementos em </a:t>
            </a:r>
            <a:r>
              <a:rPr lang="pt-BR" i="1" dirty="0" err="1" smtClean="0"/>
              <a:t>array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Ela irá remover qualquer chave que você tenha definido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ogo-pp-theme2009">
  <a:themeElements>
    <a:clrScheme name="diogo-pp-theme2009">
      <a:dk1>
        <a:srgbClr val="49442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1D1B10"/>
      </a:accent6>
      <a:hlink>
        <a:srgbClr val="1D1B10"/>
      </a:hlink>
      <a:folHlink>
        <a:srgbClr val="1D1B1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1600</Words>
  <Application>Microsoft Office PowerPoint</Application>
  <PresentationFormat>Apresentação na tela (4:3)</PresentationFormat>
  <Paragraphs>295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1_diogo-pp-theme2009</vt:lpstr>
      <vt:lpstr>PHP – PARTE 3</vt:lpstr>
      <vt:lpstr>COMANDO EXIT</vt:lpstr>
      <vt:lpstr>UTILIZANDO A FUNÇÃO LIST</vt:lpstr>
      <vt:lpstr>OUTRAS FUNÇÕES DE CLASSIFICAÇÃO</vt:lpstr>
      <vt:lpstr>OUTRAS FUNÇÕES DE CLASSIFICAÇÃO</vt:lpstr>
      <vt:lpstr>OUTRAS FUNÇÕES DE CLASSIFICAÇÃO</vt:lpstr>
      <vt:lpstr>OUTRAS FUNÇÕES DE CLASSIFICAÇÃO</vt:lpstr>
      <vt:lpstr>OUTRAS FUNÇÕES DE CLASSIFICAÇÃO</vt:lpstr>
      <vt:lpstr>FUNÇÕES PARA REORDENAÇÃO</vt:lpstr>
      <vt:lpstr>FUNÇÕES PARA REORDENAÇÃO</vt:lpstr>
      <vt:lpstr>FORMATANDO STRINGS</vt:lpstr>
      <vt:lpstr>FORMATANDO STRINGS</vt:lpstr>
      <vt:lpstr>ALTERANDO A CAIXA DE UMA STRING</vt:lpstr>
      <vt:lpstr>ALTERANDO A CAIXA DE UMA STRING</vt:lpstr>
      <vt:lpstr>Caracteres especiais</vt:lpstr>
      <vt:lpstr>FORMATANDO STRINGS PARA ARMAZENAMENTO</vt:lpstr>
      <vt:lpstr>REUTILIZAÇÃO DE CÓDIGO</vt:lpstr>
      <vt:lpstr>REUTILIZAÇÃO DE CÓDIGO</vt:lpstr>
      <vt:lpstr>UTILIZANDO FUNÇÕES</vt:lpstr>
      <vt:lpstr>CRIANDO SUAS PRÓPRIAS FUNÇÕES</vt:lpstr>
      <vt:lpstr>CRIANDO SUAS PRÓPRIAS FUNÇÕES</vt:lpstr>
      <vt:lpstr>MANIPULANDO DATAS</vt:lpstr>
      <vt:lpstr>MANIPULANDO DATAS</vt:lpstr>
      <vt:lpstr>EXTRAINDO DADOS DE FORMULÁRIOS</vt:lpstr>
      <vt:lpstr>MÉTODO POST</vt:lpstr>
      <vt:lpstr>EXEMPLO</vt:lpstr>
      <vt:lpstr>Método GET</vt:lpstr>
      <vt:lpstr>EXEMPLO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Básico</dc:title>
  <dc:creator>Diogo</dc:creator>
  <cp:lastModifiedBy>Diogo</cp:lastModifiedBy>
  <cp:revision>634</cp:revision>
  <dcterms:created xsi:type="dcterms:W3CDTF">2009-02-12T02:18:08Z</dcterms:created>
  <dcterms:modified xsi:type="dcterms:W3CDTF">2009-11-30T16:34:20Z</dcterms:modified>
</cp:coreProperties>
</file>