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 autoAdjust="0"/>
    <p:restoredTop sz="83714" autoAdjust="0"/>
  </p:normalViewPr>
  <p:slideViewPr>
    <p:cSldViewPr>
      <p:cViewPr>
        <p:scale>
          <a:sx n="100" d="100"/>
          <a:sy n="100" d="100"/>
        </p:scale>
        <p:origin x="-122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A622-360D-4A67-84FC-ADCA6398936D}" type="datetimeFigureOut">
              <a:rPr lang="pt-BR" smtClean="0"/>
              <a:pPr/>
              <a:t>06/10/2009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0DE1-EC24-4873-973B-A21E4252B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30347"/>
            <a:ext cx="7772400" cy="1470025"/>
          </a:xfrm>
          <a:noFill/>
          <a:ln>
            <a:noFill/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128588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AF1C-F897-4DCF-AC0E-37D48DC243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>
            <a:solidFill>
              <a:schemeClr val="tx1">
                <a:lumMod val="50000"/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016" y="1235688"/>
            <a:ext cx="8736702" cy="513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38174" y="6553999"/>
            <a:ext cx="990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pt-BR" smtClean="0"/>
              <a:t>06/08/2009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43966" y="6564337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fld id="{37A87527-08A3-423E-BAA5-42E77CEBD9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go@diogocezar.com" TargetMode="External"/><Relationship Id="rId2" Type="http://schemas.openxmlformats.org/officeDocument/2006/relationships/hyperlink" Target="http://inf.cp.utfpr.edu.br/dio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PHPOO – Parte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DIOGO CEZAR TEIXEIRA BATISTA</a:t>
            </a:r>
          </a:p>
          <a:p>
            <a:r>
              <a:rPr lang="en-US" dirty="0" smtClean="0">
                <a:hlinkClick r:id="rId2"/>
              </a:rPr>
              <a:t>http://inf.cp.utfpr.edu.br/diogo</a:t>
            </a:r>
            <a:endParaRPr lang="en-US" dirty="0" smtClean="0"/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diogo@diogocezar.com</a:t>
            </a:r>
            <a:endParaRPr lang="pt-BR" dirty="0" smtClean="0"/>
          </a:p>
          <a:p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smtClean="0"/>
              <a:t>seguir uma pequena lista das características da programação orientada a objetos (POO) em PHP5.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dirty="0" smtClean="0"/>
              <a:t>m </a:t>
            </a:r>
            <a:r>
              <a:rPr lang="pt-BR" dirty="0" smtClean="0"/>
              <a:t>PHP 5 podemos que utilizar nomes pré-definidos para os métodos construtores e </a:t>
            </a:r>
            <a:r>
              <a:rPr lang="pt-BR" dirty="0" err="1" smtClean="0"/>
              <a:t>destrutores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__</a:t>
            </a:r>
            <a:r>
              <a:rPr lang="pt-BR" dirty="0" err="1" smtClean="0"/>
              <a:t>construct</a:t>
            </a:r>
            <a:r>
              <a:rPr lang="pt-BR" dirty="0" smtClean="0"/>
              <a:t> (Construtor);</a:t>
            </a:r>
          </a:p>
          <a:p>
            <a:pPr lvl="1"/>
            <a:r>
              <a:rPr lang="pt-BR" dirty="0" smtClean="0"/>
              <a:t>__</a:t>
            </a:r>
            <a:r>
              <a:rPr lang="pt-BR" dirty="0" err="1" smtClean="0"/>
              <a:t>destruct</a:t>
            </a:r>
            <a:r>
              <a:rPr lang="pt-BR" dirty="0" smtClean="0"/>
              <a:t> (</a:t>
            </a:r>
            <a:r>
              <a:rPr lang="pt-BR" dirty="0" err="1" smtClean="0"/>
              <a:t>Destrutor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</a:t>
            </a:r>
            <a:r>
              <a:rPr lang="pt-BR" dirty="0" smtClean="0"/>
              <a:t>inda </a:t>
            </a:r>
            <a:r>
              <a:rPr lang="pt-BR" dirty="0" smtClean="0"/>
              <a:t>é possível utilizar o construtor com uma função com o nome idêntico a classe utilizada, por exemplo (</a:t>
            </a:r>
            <a:r>
              <a:rPr lang="pt-BR" strike="sngStrike" dirty="0" smtClean="0"/>
              <a:t>descontinuado</a:t>
            </a:r>
            <a:r>
              <a:rPr lang="pt-BR" dirty="0" smtClean="0"/>
              <a:t>):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428728" y="4934562"/>
            <a:ext cx="62865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Pessoa{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Pessoa(){}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err="1" smtClean="0"/>
              <a:t>a</a:t>
            </a:r>
            <a:r>
              <a:rPr lang="pt-BR" u="sng" dirty="0" err="1" smtClean="0"/>
              <a:t>cceso</a:t>
            </a:r>
            <a:r>
              <a:rPr lang="pt-BR" u="sng" dirty="0" smtClean="0"/>
              <a:t> </a:t>
            </a:r>
            <a:r>
              <a:rPr lang="pt-BR" dirty="0" smtClean="0"/>
              <a:t>:</a:t>
            </a:r>
          </a:p>
          <a:p>
            <a:pPr lvl="1"/>
            <a:r>
              <a:rPr lang="pt-BR" b="1" u="sng" dirty="0" err="1" smtClean="0"/>
              <a:t>public</a:t>
            </a:r>
            <a:r>
              <a:rPr lang="pt-BR" dirty="0" smtClean="0"/>
              <a:t>,</a:t>
            </a:r>
          </a:p>
          <a:p>
            <a:pPr lvl="1"/>
            <a:r>
              <a:rPr lang="pt-BR" b="1" u="sng" dirty="0" err="1" smtClean="0"/>
              <a:t>private</a:t>
            </a:r>
            <a:endParaRPr lang="pt-BR" b="1" u="sng" dirty="0" smtClean="0"/>
          </a:p>
          <a:p>
            <a:pPr lvl="1"/>
            <a:r>
              <a:rPr lang="pt-BR" b="1" u="sng" dirty="0" err="1" smtClean="0"/>
              <a:t>protected</a:t>
            </a:r>
            <a:endParaRPr lang="pt-BR" dirty="0" smtClean="0"/>
          </a:p>
          <a:p>
            <a:pPr lvl="1"/>
            <a:r>
              <a:rPr lang="pt-BR" dirty="0" smtClean="0"/>
              <a:t>p</a:t>
            </a:r>
            <a:r>
              <a:rPr lang="pt-BR" dirty="0" smtClean="0"/>
              <a:t>odemos </a:t>
            </a:r>
            <a:r>
              <a:rPr lang="pt-BR" dirty="0" smtClean="0"/>
              <a:t>utilizar os modificadores de acesso habituais da </a:t>
            </a:r>
            <a:r>
              <a:rPr lang="pt-BR" dirty="0" smtClean="0"/>
              <a:t>POO;</a:t>
            </a:r>
            <a:endParaRPr lang="pt-BR" dirty="0" smtClean="0"/>
          </a:p>
          <a:p>
            <a:pPr lvl="1"/>
            <a:r>
              <a:rPr lang="pt-BR" dirty="0" smtClean="0"/>
              <a:t>e</a:t>
            </a:r>
            <a:r>
              <a:rPr lang="pt-BR" dirty="0" smtClean="0"/>
              <a:t>stes </a:t>
            </a:r>
            <a:r>
              <a:rPr lang="pt-BR" dirty="0" smtClean="0"/>
              <a:t>modificadores servem para definir que métodos e propriedades das classes são acessíveis desde cada meio.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786050" y="1643050"/>
            <a:ext cx="128913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todos acessam</a:t>
            </a:r>
          </a:p>
        </p:txBody>
      </p:sp>
      <p:cxnSp>
        <p:nvCxnSpPr>
          <p:cNvPr id="7" name="Conector em curva 6"/>
          <p:cNvCxnSpPr>
            <a:stCxn id="5" idx="1"/>
          </p:cNvCxnSpPr>
          <p:nvPr/>
        </p:nvCxnSpPr>
        <p:spPr>
          <a:xfrm rot="10800000" flipV="1">
            <a:off x="1928794" y="1773854"/>
            <a:ext cx="857256" cy="2263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071802" y="2000240"/>
            <a:ext cx="297389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só é acessado dentro da classe</a:t>
            </a:r>
          </a:p>
        </p:txBody>
      </p:sp>
      <p:cxnSp>
        <p:nvCxnSpPr>
          <p:cNvPr id="11" name="Conector em curva 10"/>
          <p:cNvCxnSpPr>
            <a:stCxn id="9" idx="1"/>
          </p:cNvCxnSpPr>
          <p:nvPr/>
        </p:nvCxnSpPr>
        <p:spPr>
          <a:xfrm rot="10800000" flipV="1">
            <a:off x="2071670" y="2138740"/>
            <a:ext cx="1000132" cy="2901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357554" y="2428868"/>
            <a:ext cx="4572032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só é acessado dentro da classe ou por seus herdeiros</a:t>
            </a:r>
          </a:p>
        </p:txBody>
      </p:sp>
      <p:cxnSp>
        <p:nvCxnSpPr>
          <p:cNvPr id="22" name="Conector em curva 21"/>
          <p:cNvCxnSpPr>
            <a:stCxn id="20" idx="1"/>
          </p:cNvCxnSpPr>
          <p:nvPr/>
        </p:nvCxnSpPr>
        <p:spPr>
          <a:xfrm rot="10800000" flipV="1">
            <a:off x="2428860" y="2559672"/>
            <a:ext cx="928694" cy="2978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smtClean="0"/>
              <a:t>p</a:t>
            </a:r>
            <a:r>
              <a:rPr lang="pt-BR" u="sng" dirty="0" smtClean="0"/>
              <a:t>ossibilidade </a:t>
            </a:r>
            <a:r>
              <a:rPr lang="pt-BR" u="sng" dirty="0" smtClean="0"/>
              <a:t>de uso de interfaces</a:t>
            </a:r>
            <a:r>
              <a:rPr lang="pt-BR" dirty="0" smtClean="0"/>
              <a:t>:</a:t>
            </a:r>
          </a:p>
          <a:p>
            <a:pPr lvl="1"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 smtClean="0"/>
              <a:t>e</a:t>
            </a:r>
            <a:r>
              <a:rPr lang="pt-BR" sz="2400" dirty="0" smtClean="0"/>
              <a:t>specifica</a:t>
            </a:r>
            <a:r>
              <a:rPr lang="pt-BR" sz="2400" dirty="0" smtClean="0"/>
              <a:t> quais métodos e variáveis outras classes devem implementar, sem definir como serão </a:t>
            </a:r>
            <a:r>
              <a:rPr lang="pt-BR" sz="2400" dirty="0" smtClean="0"/>
              <a:t>tratados;</a:t>
            </a:r>
            <a:endParaRPr lang="pt-BR" sz="2400" dirty="0" smtClean="0"/>
          </a:p>
          <a:p>
            <a:pPr lvl="1"/>
            <a:r>
              <a:rPr lang="pt-BR" dirty="0" smtClean="0"/>
              <a:t>u</a:t>
            </a:r>
            <a:r>
              <a:rPr lang="pt-BR" dirty="0" smtClean="0"/>
              <a:t>ma </a:t>
            </a:r>
            <a:r>
              <a:rPr lang="pt-BR" dirty="0" smtClean="0"/>
              <a:t>classe pode implementar várias interfaces ou conjuntos de métodos. </a:t>
            </a:r>
            <a:endParaRPr lang="pt-BR" dirty="0" smtClean="0"/>
          </a:p>
          <a:p>
            <a:pPr lvl="2"/>
            <a:r>
              <a:rPr lang="pt-BR" dirty="0" smtClean="0"/>
              <a:t>Na </a:t>
            </a:r>
            <a:r>
              <a:rPr lang="pt-BR" dirty="0" smtClean="0"/>
              <a:t>prática, o uso de interfaces é utilizado para suprir a falta de herança múltipla de linguagens como PHP ou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smtClean="0"/>
              <a:t>m</a:t>
            </a:r>
            <a:r>
              <a:rPr lang="pt-BR" u="sng" dirty="0" smtClean="0"/>
              <a:t>étodos </a:t>
            </a:r>
            <a:r>
              <a:rPr lang="pt-BR" u="sng" dirty="0" smtClean="0"/>
              <a:t>e classes final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</a:t>
            </a:r>
            <a:r>
              <a:rPr lang="pt-BR" sz="2400" dirty="0" smtClean="0"/>
              <a:t>ode-se </a:t>
            </a:r>
            <a:r>
              <a:rPr lang="pt-BR" sz="2400" dirty="0" smtClean="0"/>
              <a:t>indicar que um método é "final". </a:t>
            </a:r>
            <a:endParaRPr lang="pt-BR" sz="2400" dirty="0" smtClean="0"/>
          </a:p>
          <a:p>
            <a:pPr lvl="1"/>
            <a:r>
              <a:rPr lang="pt-BR" sz="2400" dirty="0" smtClean="0"/>
              <a:t>com </a:t>
            </a:r>
            <a:r>
              <a:rPr lang="pt-BR" sz="2400" dirty="0" smtClean="0"/>
              <a:t>isso, não se permite </a:t>
            </a:r>
            <a:r>
              <a:rPr lang="pt-BR" sz="2400" u="sng" dirty="0" smtClean="0"/>
              <a:t>sobrescrever</a:t>
            </a:r>
            <a:r>
              <a:rPr lang="pt-BR" sz="2400" dirty="0" smtClean="0"/>
              <a:t> esse método, em uma nova classe que o </a:t>
            </a:r>
            <a:r>
              <a:rPr lang="pt-BR" sz="2400" dirty="0" smtClean="0"/>
              <a:t>herde</a:t>
            </a:r>
            <a:r>
              <a:rPr lang="pt-BR" dirty="0" smtClean="0"/>
              <a:t>;</a:t>
            </a:r>
            <a:endParaRPr lang="pt-BR" sz="2400" dirty="0" smtClean="0"/>
          </a:p>
          <a:p>
            <a:pPr lvl="1"/>
            <a:r>
              <a:rPr lang="pt-BR" dirty="0" smtClean="0"/>
              <a:t>s</a:t>
            </a:r>
            <a:r>
              <a:rPr lang="pt-BR" sz="2400" dirty="0" smtClean="0"/>
              <a:t>e </a:t>
            </a:r>
            <a:r>
              <a:rPr lang="pt-BR" sz="2400" dirty="0" smtClean="0"/>
              <a:t>a </a:t>
            </a:r>
            <a:r>
              <a:rPr lang="pt-BR" sz="2400" u="sng" dirty="0" smtClean="0"/>
              <a:t>classe</a:t>
            </a:r>
            <a:r>
              <a:rPr lang="pt-BR" sz="2400" dirty="0" smtClean="0"/>
              <a:t> é "final", o que se indica é que esta classe não permite ser herdada por outra </a:t>
            </a:r>
            <a:r>
              <a:rPr lang="pt-BR" sz="2400" dirty="0" smtClean="0"/>
              <a:t>classe.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smtClean="0"/>
              <a:t>a</a:t>
            </a:r>
            <a:r>
              <a:rPr lang="pt-BR" u="sng" dirty="0" smtClean="0"/>
              <a:t>tributos </a:t>
            </a:r>
            <a:r>
              <a:rPr lang="pt-BR" u="sng" dirty="0" smtClean="0"/>
              <a:t>e métodos </a:t>
            </a:r>
            <a:r>
              <a:rPr lang="pt-BR" u="sng" dirty="0" err="1" smtClean="0"/>
              <a:t>static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</a:t>
            </a:r>
            <a:r>
              <a:rPr lang="pt-BR" sz="2400" dirty="0" smtClean="0"/>
              <a:t>odemos </a:t>
            </a:r>
            <a:r>
              <a:rPr lang="pt-BR" sz="2400" dirty="0" smtClean="0"/>
              <a:t>fazer uso de atributos e métodos "</a:t>
            </a:r>
            <a:r>
              <a:rPr lang="pt-BR" sz="2400" dirty="0" err="1" smtClean="0"/>
              <a:t>static</a:t>
            </a:r>
            <a:r>
              <a:rPr lang="pt-BR" sz="2400" dirty="0" smtClean="0"/>
              <a:t>“;</a:t>
            </a:r>
          </a:p>
          <a:p>
            <a:pPr lvl="1"/>
            <a:r>
              <a:rPr lang="pt-BR" sz="2400" dirty="0" smtClean="0"/>
              <a:t>são </a:t>
            </a:r>
            <a:r>
              <a:rPr lang="pt-BR" sz="2400" dirty="0" smtClean="0"/>
              <a:t>as propriedades e funcionalidades as quais se pode acessar a partir do nome de classe, sem a necessidade de haver instanciado um objeto de tal </a:t>
            </a:r>
            <a:r>
              <a:rPr lang="pt-BR" sz="2400" dirty="0" smtClean="0"/>
              <a:t>classe;</a:t>
            </a:r>
            <a:endParaRPr lang="pt-BR" sz="2400" dirty="0" smtClean="0"/>
          </a:p>
          <a:p>
            <a:pPr lvl="1"/>
            <a:r>
              <a:rPr lang="pt-BR" dirty="0" smtClean="0"/>
              <a:t>p</a:t>
            </a:r>
            <a:r>
              <a:rPr lang="pt-BR" sz="2400" dirty="0" smtClean="0"/>
              <a:t>ode-se </a:t>
            </a:r>
            <a:r>
              <a:rPr lang="pt-BR" sz="2400" dirty="0" smtClean="0"/>
              <a:t>dizer que tais métodos ou atributos pertencem a classe e não a um de seus </a:t>
            </a:r>
            <a:r>
              <a:rPr lang="pt-BR" sz="2400" dirty="0" smtClean="0"/>
              <a:t>objetos.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ALGUMAS CARACTERÍSTICAS DO TRABALHO COM POO EM PHP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smtClean="0"/>
              <a:t>c</a:t>
            </a:r>
            <a:r>
              <a:rPr lang="pt-BR" u="sng" dirty="0" smtClean="0"/>
              <a:t>lasses </a:t>
            </a:r>
            <a:r>
              <a:rPr lang="pt-BR" u="sng" dirty="0" smtClean="0"/>
              <a:t>e métodos abstratos</a:t>
            </a:r>
            <a:r>
              <a:rPr lang="pt-BR" dirty="0" smtClean="0"/>
              <a:t>:</a:t>
            </a:r>
          </a:p>
          <a:p>
            <a:pPr lvl="1"/>
            <a:r>
              <a:rPr lang="pt-BR" sz="2500" dirty="0" smtClean="0"/>
              <a:t>t</a:t>
            </a:r>
            <a:r>
              <a:rPr lang="pt-BR" sz="2500" dirty="0" smtClean="0"/>
              <a:t>ambém </a:t>
            </a:r>
            <a:r>
              <a:rPr lang="pt-BR" sz="2500" dirty="0" smtClean="0"/>
              <a:t>é possível criar classes e métodos </a:t>
            </a:r>
            <a:r>
              <a:rPr lang="pt-BR" sz="2500" dirty="0" smtClean="0"/>
              <a:t>abstratos;</a:t>
            </a:r>
          </a:p>
          <a:p>
            <a:pPr lvl="1"/>
            <a:r>
              <a:rPr lang="pt-BR" sz="2500" dirty="0" smtClean="0"/>
              <a:t>as </a:t>
            </a:r>
            <a:r>
              <a:rPr lang="pt-BR" sz="2500" dirty="0" smtClean="0"/>
              <a:t>classes abstratas não são instanciadas, costumam ser utilizadas para herdá-las de outras classes que implementarão seu </a:t>
            </a:r>
            <a:r>
              <a:rPr lang="pt-BR" sz="2500" dirty="0" smtClean="0"/>
              <a:t>conteúdo;</a:t>
            </a:r>
            <a:endParaRPr lang="pt-BR" sz="2500" dirty="0" smtClean="0"/>
          </a:p>
          <a:p>
            <a:pPr lvl="1"/>
            <a:r>
              <a:rPr lang="pt-BR" sz="2500" dirty="0" smtClean="0"/>
              <a:t>o</a:t>
            </a:r>
            <a:r>
              <a:rPr lang="pt-BR" sz="2500" dirty="0" smtClean="0"/>
              <a:t>s </a:t>
            </a:r>
            <a:r>
              <a:rPr lang="pt-BR" sz="2500" dirty="0" smtClean="0"/>
              <a:t>métodos abstratos não podem ser chamados, utilizam-se para serem herdados por outras classes que implementarão seu </a:t>
            </a:r>
            <a:r>
              <a:rPr lang="pt-BR" sz="2500" dirty="0" smtClean="0"/>
              <a:t>conteúdo.</a:t>
            </a:r>
            <a:endParaRPr lang="pt-BR" sz="45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 EM PHP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798068"/>
            <a:ext cx="8358246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$saldo;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($valor){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-&gt;saldo = $valor;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saque($valor){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-&gt;saldo &gt; $valor){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-&gt;saldo -= $valor;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deposito($valor){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-&gt;saldo += $valor;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1428736"/>
            <a:ext cx="25282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 EM PHP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4356" y="2629627"/>
            <a:ext cx="821961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include("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$CC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$CC-&gt;saque(500);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$CC-&gt;saque(500);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$CC-&gt;saque(10);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$CC-&gt;deposito(150);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$CC-&gt;saldo; // imprime 150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4355" y="2260295"/>
            <a:ext cx="144070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OBJETOS EM 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palavra-chave </a:t>
            </a:r>
            <a:r>
              <a:rPr lang="pt-BR" u="sng" dirty="0" err="1" smtClean="0"/>
              <a:t>class</a:t>
            </a:r>
            <a:r>
              <a:rPr lang="pt-BR" dirty="0" smtClean="0"/>
              <a:t> indica uma declaração de classe, delimitada por chaves;</a:t>
            </a:r>
          </a:p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classe deve utilizar a variável </a:t>
            </a:r>
            <a:r>
              <a:rPr lang="pt-BR" u="sng" dirty="0" smtClean="0"/>
              <a:t>$</a:t>
            </a:r>
            <a:r>
              <a:rPr lang="pt-BR" u="sng" dirty="0" err="1" smtClean="0"/>
              <a:t>this</a:t>
            </a:r>
            <a:r>
              <a:rPr lang="pt-BR" dirty="0" smtClean="0"/>
              <a:t> para referenciar seus próprios métodos e atributos;</a:t>
            </a:r>
          </a:p>
          <a:p>
            <a:r>
              <a:rPr lang="pt-BR" dirty="0" smtClean="0"/>
              <a:t>para </a:t>
            </a:r>
            <a:r>
              <a:rPr lang="pt-BR" dirty="0" smtClean="0"/>
              <a:t>referenciar atributos e métodos utilizamos o operador -&gt;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smtClean="0"/>
              <a:t>o</a:t>
            </a:r>
            <a:r>
              <a:rPr lang="pt-BR" u="sng" dirty="0" smtClean="0"/>
              <a:t>bjeto:</a:t>
            </a:r>
            <a:endParaRPr lang="pt-BR" u="sng" dirty="0" smtClean="0"/>
          </a:p>
          <a:p>
            <a:pPr lvl="1"/>
            <a:r>
              <a:rPr lang="pt-BR" dirty="0" smtClean="0"/>
              <a:t>r</a:t>
            </a:r>
            <a:r>
              <a:rPr lang="pt-BR" sz="2400" dirty="0" smtClean="0"/>
              <a:t>epresenta </a:t>
            </a:r>
            <a:r>
              <a:rPr lang="pt-BR" sz="2400" dirty="0" smtClean="0"/>
              <a:t>alguma coisa física, tangível, uma idéia ou conceito;</a:t>
            </a:r>
          </a:p>
          <a:p>
            <a:pPr lvl="1"/>
            <a:r>
              <a:rPr lang="pt-BR" dirty="0" smtClean="0"/>
              <a:t>p</a:t>
            </a:r>
            <a:r>
              <a:rPr lang="pt-BR" sz="2400" dirty="0" smtClean="0"/>
              <a:t>ossui </a:t>
            </a:r>
            <a:r>
              <a:rPr lang="pt-BR" sz="2400" dirty="0" smtClean="0"/>
              <a:t>um estado (o que ele </a:t>
            </a:r>
            <a:r>
              <a:rPr lang="pt-BR" sz="2400" dirty="0" smtClean="0"/>
              <a:t>sabe?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u="sng" dirty="0" smtClean="0">
                <a:sym typeface="Wingdings" pitchFamily="2" charset="2"/>
              </a:rPr>
              <a:t>atributos</a:t>
            </a:r>
            <a:r>
              <a:rPr lang="pt-BR" sz="2400" dirty="0" smtClean="0"/>
              <a:t>);</a:t>
            </a:r>
          </a:p>
          <a:p>
            <a:pPr lvl="1"/>
            <a:r>
              <a:rPr lang="pt-BR" dirty="0" smtClean="0"/>
              <a:t>p</a:t>
            </a:r>
            <a:r>
              <a:rPr lang="pt-BR" sz="2400" dirty="0" smtClean="0"/>
              <a:t>ossui </a:t>
            </a:r>
            <a:r>
              <a:rPr lang="pt-BR" sz="2400" dirty="0" smtClean="0"/>
              <a:t>um comportamento (o que ele é capaz de fazer, como ele reage a estímulos externos </a:t>
            </a:r>
            <a:r>
              <a:rPr lang="pt-BR" sz="2400" dirty="0" smtClean="0">
                <a:sym typeface="Wingdings" pitchFamily="2" charset="2"/>
              </a:rPr>
              <a:t> </a:t>
            </a:r>
            <a:r>
              <a:rPr lang="pt-BR" sz="2400" u="sng" dirty="0" smtClean="0">
                <a:sym typeface="Wingdings" pitchFamily="2" charset="2"/>
              </a:rPr>
              <a:t>métodos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public</a:t>
            </a:r>
            <a:r>
              <a:rPr lang="pt-BR" dirty="0" smtClean="0"/>
              <a:t>:</a:t>
            </a:r>
            <a:r>
              <a:rPr lang="pt-BR" dirty="0" smtClean="0"/>
              <a:t> pode </a:t>
            </a:r>
            <a:r>
              <a:rPr lang="pt-BR" dirty="0" smtClean="0"/>
              <a:t>ser acessado por qualquer classe;</a:t>
            </a:r>
          </a:p>
          <a:p>
            <a:r>
              <a:rPr lang="pt-BR" u="sng" dirty="0" err="1" smtClean="0"/>
              <a:t>p</a:t>
            </a:r>
            <a:r>
              <a:rPr lang="pt-BR" u="sng" dirty="0" err="1" smtClean="0"/>
              <a:t>rotected</a:t>
            </a:r>
            <a:r>
              <a:rPr lang="pt-BR" dirty="0" smtClean="0"/>
              <a:t>: p</a:t>
            </a:r>
            <a:r>
              <a:rPr lang="pt-BR" dirty="0" smtClean="0"/>
              <a:t>ode </a:t>
            </a:r>
            <a:r>
              <a:rPr lang="pt-BR" dirty="0" smtClean="0"/>
              <a:t>ser acessado somente por quem estende sua classe;</a:t>
            </a:r>
          </a:p>
          <a:p>
            <a:r>
              <a:rPr lang="pt-BR" u="sng" dirty="0" err="1" smtClean="0"/>
              <a:t>p</a:t>
            </a:r>
            <a:r>
              <a:rPr lang="pt-BR" u="sng" dirty="0" err="1" smtClean="0"/>
              <a:t>rivate</a:t>
            </a:r>
            <a:r>
              <a:rPr lang="pt-BR" dirty="0" smtClean="0"/>
              <a:t>:</a:t>
            </a:r>
            <a:r>
              <a:rPr lang="pt-BR" dirty="0" smtClean="0"/>
              <a:t> pode </a:t>
            </a:r>
            <a:r>
              <a:rPr lang="pt-BR" dirty="0" smtClean="0"/>
              <a:t>ser acessado somente por sua classe.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 E VARIÁVEIS ESTÁTICAS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</a:t>
            </a:r>
            <a:r>
              <a:rPr lang="pt-BR" sz="2400" dirty="0" smtClean="0"/>
              <a:t>étodos </a:t>
            </a:r>
            <a:r>
              <a:rPr lang="pt-BR" sz="2400" dirty="0" smtClean="0"/>
              <a:t>e variáveis estáticas (</a:t>
            </a:r>
            <a:r>
              <a:rPr lang="pt-BR" sz="2400" u="sng" dirty="0" err="1" smtClean="0"/>
              <a:t>static</a:t>
            </a:r>
            <a:r>
              <a:rPr lang="pt-BR" sz="2400" dirty="0" smtClean="0"/>
              <a:t>) podem ser acessados de qualquer lugar do código, sem a necessidade de se instanciar um objeto.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</a:t>
            </a:r>
            <a:r>
              <a:rPr lang="pt-BR" sz="2400" dirty="0" smtClean="0"/>
              <a:t>ote </a:t>
            </a:r>
            <a:r>
              <a:rPr lang="pt-BR" sz="2400" dirty="0" smtClean="0"/>
              <a:t>que o operador para acessar métodos ou variáveis estáticas é ::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508004"/>
            <a:ext cx="7929618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Estatica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$var = "Variável Estática";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Estatica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::$var;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Estatica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 E CLASSES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/>
              <a:t>m</a:t>
            </a:r>
            <a:r>
              <a:rPr lang="pt-BR" sz="2400" u="sng" dirty="0" smtClean="0"/>
              <a:t>étodos </a:t>
            </a:r>
            <a:r>
              <a:rPr lang="pt-BR" sz="2400" u="sng" dirty="0" smtClean="0"/>
              <a:t>final</a:t>
            </a:r>
            <a:r>
              <a:rPr lang="pt-BR" sz="2400" dirty="0" smtClean="0"/>
              <a:t>: não poderão ser sobre-escritos;</a:t>
            </a:r>
          </a:p>
          <a:p>
            <a:pPr>
              <a:lnSpc>
                <a:spcPct val="150000"/>
              </a:lnSpc>
            </a:pPr>
            <a:r>
              <a:rPr lang="pt-BR" sz="2400" u="sng" dirty="0" smtClean="0"/>
              <a:t>c</a:t>
            </a:r>
            <a:r>
              <a:rPr lang="pt-BR" sz="2400" u="sng" dirty="0" smtClean="0"/>
              <a:t>lasses </a:t>
            </a:r>
            <a:r>
              <a:rPr lang="pt-BR" sz="2400" u="sng" dirty="0" smtClean="0"/>
              <a:t>final</a:t>
            </a:r>
            <a:r>
              <a:rPr lang="pt-BR" sz="2400" dirty="0" smtClean="0"/>
              <a:t>: não poderão ser herdadas;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0034" y="2928934"/>
            <a:ext cx="8072494" cy="2769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 smtClean="0">
                <a:latin typeface="Courier New" pitchFamily="49" charset="0"/>
                <a:cs typeface="Courier New" pitchFamily="49" charset="0"/>
              </a:rPr>
              <a:t>ClasseFinal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 essa classe não poderá ser herdada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final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 smtClean="0">
                <a:latin typeface="Courier New" pitchFamily="49" charset="0"/>
                <a:cs typeface="Courier New" pitchFamily="49" charset="0"/>
              </a:rPr>
              <a:t>getFinal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// esse método não poderá ser sobrescrito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Final";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$FC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ClasseFinal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$FC-&gt;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getFinal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CONSTRUTORES E DESTRUTORES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357298"/>
            <a:ext cx="8358246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ConsDestrutor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Construtor Invocado&lt;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&gt;";	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destruct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Destrutor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Invocado&lt;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&gt;";	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ConsDestrutores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ConsDestrutor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u="sng" dirty="0" err="1" smtClean="0">
                <a:latin typeface="Courier New" pitchFamily="49" charset="0"/>
                <a:cs typeface="Courier New" pitchFamily="49" charset="0"/>
              </a:rPr>
              <a:t>unset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ConsDestrutores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Texto Explicativo 2 5"/>
          <p:cNvSpPr/>
          <p:nvPr/>
        </p:nvSpPr>
        <p:spPr>
          <a:xfrm>
            <a:off x="1214414" y="4929198"/>
            <a:ext cx="1928826" cy="1000132"/>
          </a:xfrm>
          <a:prstGeom prst="borderCallout2">
            <a:avLst>
              <a:gd name="adj1" fmla="val 18750"/>
              <a:gd name="adj2" fmla="val 722"/>
              <a:gd name="adj3" fmla="val 19702"/>
              <a:gd name="adj4" fmla="val -18148"/>
              <a:gd name="adj5" fmla="val -83732"/>
              <a:gd name="adj6" fmla="val -183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u="sng" dirty="0" err="1" smtClean="0">
                <a:latin typeface="Courier New" pitchFamily="49" charset="0"/>
                <a:cs typeface="Courier New" pitchFamily="49" charset="0"/>
              </a:rPr>
              <a:t>unset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usado para invocar o método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destrutor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00694" y="4643446"/>
            <a:ext cx="297709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Construtor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Invocado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Forma 8"/>
          <p:cNvCxnSpPr>
            <a:endCxn id="7" idx="0"/>
          </p:cNvCxnSpPr>
          <p:nvPr/>
        </p:nvCxnSpPr>
        <p:spPr>
          <a:xfrm>
            <a:off x="4857752" y="3714752"/>
            <a:ext cx="2131491" cy="9286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5720" y="1357298"/>
            <a:ext cx="8501122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abstract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Abstrata{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$nome;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abstract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($nome);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-&gt;nome;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ClasseAbstrata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Abstrata{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($nome){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-&gt;nome = $nome;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classeAbstrata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ClasseAbstrata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classeAbstrata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("Pedro");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classeAbstrata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-&gt;nome;</a:t>
            </a:r>
          </a:p>
          <a:p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classeAbstrata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14612" y="6000768"/>
            <a:ext cx="364333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Pedro</a:t>
            </a:r>
          </a:p>
        </p:txBody>
      </p:sp>
      <p:cxnSp>
        <p:nvCxnSpPr>
          <p:cNvPr id="8" name="Conector em curva 7"/>
          <p:cNvCxnSpPr>
            <a:stCxn id="5" idx="2"/>
            <a:endCxn id="6" idx="0"/>
          </p:cNvCxnSpPr>
          <p:nvPr/>
        </p:nvCxnSpPr>
        <p:spPr>
          <a:xfrm rot="5400000">
            <a:off x="4415149" y="5879635"/>
            <a:ext cx="24226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643570" y="1500174"/>
            <a:ext cx="297389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Todos os métodos declarados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como abstract, </a:t>
            </a:r>
            <a:r>
              <a:rPr lang="pt-BR" sz="1200" b="1" u="sng" dirty="0" smtClean="0">
                <a:latin typeface="Courier New" pitchFamily="49" charset="0"/>
                <a:cs typeface="Courier New" pitchFamily="49" charset="0"/>
              </a:rPr>
              <a:t>deverão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ser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implementados na classe filha.</a:t>
            </a:r>
          </a:p>
        </p:txBody>
      </p:sp>
      <p:cxnSp>
        <p:nvCxnSpPr>
          <p:cNvPr id="14" name="Forma 13"/>
          <p:cNvCxnSpPr>
            <a:stCxn id="12" idx="2"/>
          </p:cNvCxnSpPr>
          <p:nvPr/>
        </p:nvCxnSpPr>
        <p:spPr>
          <a:xfrm rot="5400000" flipH="1">
            <a:off x="4992308" y="8298"/>
            <a:ext cx="3387" cy="4273028"/>
          </a:xfrm>
          <a:prstGeom prst="curvedConnector4">
            <a:avLst>
              <a:gd name="adj1" fmla="val -6749336"/>
              <a:gd name="adj2" fmla="val 67399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12" idx="2"/>
          </p:cNvCxnSpPr>
          <p:nvPr/>
        </p:nvCxnSpPr>
        <p:spPr>
          <a:xfrm rot="5400000">
            <a:off x="4709944" y="1222743"/>
            <a:ext cx="1496811" cy="334433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572000" y="4071942"/>
            <a:ext cx="27146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Pode-se declarar atributos. </a:t>
            </a:r>
            <a:r>
              <a:rPr lang="pt-BR" sz="1200" b="1" u="sng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será visível na classe herdeira.</a:t>
            </a:r>
          </a:p>
        </p:txBody>
      </p:sp>
      <p:cxnSp>
        <p:nvCxnSpPr>
          <p:cNvPr id="27" name="Conector em curva 26"/>
          <p:cNvCxnSpPr>
            <a:stCxn id="25" idx="0"/>
          </p:cNvCxnSpPr>
          <p:nvPr/>
        </p:nvCxnSpPr>
        <p:spPr>
          <a:xfrm rot="16200000" flipV="1">
            <a:off x="3428992" y="1571612"/>
            <a:ext cx="2143140" cy="28575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929322" y="2857496"/>
            <a:ext cx="195117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Pode-se implementar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uma função.</a:t>
            </a:r>
          </a:p>
        </p:txBody>
      </p:sp>
      <p:cxnSp>
        <p:nvCxnSpPr>
          <p:cNvPr id="31" name="Conector em curva 30"/>
          <p:cNvCxnSpPr>
            <a:stCxn id="29" idx="1"/>
          </p:cNvCxnSpPr>
          <p:nvPr/>
        </p:nvCxnSpPr>
        <p:spPr>
          <a:xfrm rot="10800000">
            <a:off x="3571868" y="2714621"/>
            <a:ext cx="2357454" cy="3737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314435"/>
            <a:ext cx="8429684" cy="4493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IPessoa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($nome);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ITipo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setTipo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($tipo);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ClassePessoa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IPessoa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ITipo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$nome, $tipo;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($nome){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-&gt;nome = $nome;	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setTipo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($tipo){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-&gt;tipo = $tipo;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$retorno .= "Nome: {$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-&gt;nome}&lt;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$retorno .= "Tipo: {$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-&gt;tipo}";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$retorno;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$IP =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ClassePessoa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$IP-&gt;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("Carlos");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$IP-&gt;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setTipo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("Pessoa Física");</a:t>
            </a: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$IP;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5886467"/>
            <a:ext cx="8429684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Nome: Carlos</a:t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Tipo: Pessoa Física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4038599" y="2333624"/>
            <a:ext cx="908050" cy="295275"/>
          </a:xfrm>
          <a:custGeom>
            <a:avLst/>
            <a:gdLst>
              <a:gd name="connsiteX0" fmla="*/ 19050 w 908050"/>
              <a:gd name="connsiteY0" fmla="*/ 0 h 295275"/>
              <a:gd name="connsiteX1" fmla="*/ 904875 w 908050"/>
              <a:gd name="connsiteY1" fmla="*/ 114300 h 295275"/>
              <a:gd name="connsiteX2" fmla="*/ 0 w 908050"/>
              <a:gd name="connsiteY2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295275">
                <a:moveTo>
                  <a:pt x="19050" y="0"/>
                </a:moveTo>
                <a:cubicBezTo>
                  <a:pt x="463550" y="32544"/>
                  <a:pt x="908050" y="65088"/>
                  <a:pt x="904875" y="114300"/>
                </a:cubicBezTo>
                <a:cubicBezTo>
                  <a:pt x="901700" y="163512"/>
                  <a:pt x="122237" y="282575"/>
                  <a:pt x="0" y="2952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3500430" y="1814477"/>
            <a:ext cx="1419985" cy="795365"/>
          </a:xfrm>
          <a:custGeom>
            <a:avLst/>
            <a:gdLst>
              <a:gd name="connsiteX0" fmla="*/ 19050 w 908050"/>
              <a:gd name="connsiteY0" fmla="*/ 0 h 295275"/>
              <a:gd name="connsiteX1" fmla="*/ 904875 w 908050"/>
              <a:gd name="connsiteY1" fmla="*/ 114300 h 295275"/>
              <a:gd name="connsiteX2" fmla="*/ 0 w 908050"/>
              <a:gd name="connsiteY2" fmla="*/ 295275 h 295275"/>
              <a:gd name="connsiteX0" fmla="*/ 519084 w 991389"/>
              <a:gd name="connsiteY0" fmla="*/ 0 h 795365"/>
              <a:gd name="connsiteX1" fmla="*/ 904875 w 991389"/>
              <a:gd name="connsiteY1" fmla="*/ 614390 h 795365"/>
              <a:gd name="connsiteX2" fmla="*/ 0 w 991389"/>
              <a:gd name="connsiteY2" fmla="*/ 795365 h 795365"/>
              <a:gd name="connsiteX0" fmla="*/ 519084 w 1419985"/>
              <a:gd name="connsiteY0" fmla="*/ 0 h 795365"/>
              <a:gd name="connsiteX1" fmla="*/ 1333471 w 1419985"/>
              <a:gd name="connsiteY1" fmla="*/ 257176 h 795365"/>
              <a:gd name="connsiteX2" fmla="*/ 0 w 1419985"/>
              <a:gd name="connsiteY2" fmla="*/ 795365 h 79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985" h="795365">
                <a:moveTo>
                  <a:pt x="519084" y="0"/>
                </a:moveTo>
                <a:cubicBezTo>
                  <a:pt x="963584" y="32544"/>
                  <a:pt x="1419985" y="124615"/>
                  <a:pt x="1333471" y="257176"/>
                </a:cubicBezTo>
                <a:cubicBezTo>
                  <a:pt x="1246957" y="389737"/>
                  <a:pt x="122237" y="782665"/>
                  <a:pt x="0" y="79536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715008" y="2243129"/>
            <a:ext cx="27860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o método __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possibilita a chamada de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$IP</a:t>
            </a:r>
          </a:p>
        </p:txBody>
      </p:sp>
      <p:cxnSp>
        <p:nvCxnSpPr>
          <p:cNvPr id="17" name="Conector em curva 16"/>
          <p:cNvCxnSpPr>
            <a:stCxn id="15" idx="1"/>
          </p:cNvCxnSpPr>
          <p:nvPr/>
        </p:nvCxnSpPr>
        <p:spPr>
          <a:xfrm rot="10800000" flipV="1">
            <a:off x="3857620" y="2566295"/>
            <a:ext cx="1857388" cy="14627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em curva 19"/>
          <p:cNvCxnSpPr>
            <a:stCxn id="15" idx="1"/>
          </p:cNvCxnSpPr>
          <p:nvPr/>
        </p:nvCxnSpPr>
        <p:spPr>
          <a:xfrm rot="10800000" flipV="1">
            <a:off x="1214414" y="2566295"/>
            <a:ext cx="4500594" cy="28915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CLASSES ABSTRATAS E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</a:t>
            </a:r>
            <a:r>
              <a:rPr lang="pt-BR" dirty="0" smtClean="0"/>
              <a:t>ma </a:t>
            </a:r>
            <a:r>
              <a:rPr lang="pt-BR" dirty="0" smtClean="0"/>
              <a:t>classe pode herdar múltiplas interfaces;</a:t>
            </a:r>
          </a:p>
          <a:p>
            <a:r>
              <a:rPr lang="pt-BR" dirty="0" smtClean="0"/>
              <a:t>u</a:t>
            </a:r>
            <a:r>
              <a:rPr lang="pt-BR" dirty="0" smtClean="0"/>
              <a:t>ma </a:t>
            </a:r>
            <a:r>
              <a:rPr lang="pt-BR" dirty="0" smtClean="0"/>
              <a:t>interface é utilizada quando não existe a necessidade das classes derivadas herdarem métodos já </a:t>
            </a:r>
            <a:r>
              <a:rPr lang="pt-BR" dirty="0" smtClean="0"/>
              <a:t>implementados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i</a:t>
            </a:r>
            <a:r>
              <a:rPr lang="pt-BR" dirty="0" smtClean="0"/>
              <a:t>nterfaces </a:t>
            </a:r>
            <a:r>
              <a:rPr lang="pt-BR" dirty="0" smtClean="0"/>
              <a:t>não permitem a declaração de atributos, como as classes abstratas.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</a:t>
            </a:r>
            <a:r>
              <a:rPr lang="pt-BR" sz="2400" dirty="0" smtClean="0"/>
              <a:t>abendo </a:t>
            </a:r>
            <a:r>
              <a:rPr lang="pt-BR" sz="2400" dirty="0" smtClean="0"/>
              <a:t>que, a função </a:t>
            </a:r>
            <a:r>
              <a:rPr lang="pt-BR" sz="2400" dirty="0" err="1" smtClean="0"/>
              <a:t>get_object_vars</a:t>
            </a:r>
            <a:r>
              <a:rPr lang="pt-BR" sz="2400" dirty="0" smtClean="0"/>
              <a:t>($</a:t>
            </a:r>
            <a:r>
              <a:rPr lang="pt-BR" sz="2400" dirty="0" err="1" smtClean="0"/>
              <a:t>this</a:t>
            </a:r>
            <a:r>
              <a:rPr lang="pt-BR" sz="2400" dirty="0" smtClean="0"/>
              <a:t>), retorna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com os atributos da classe atual, desenvolva um método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400" dirty="0" smtClean="0">
                <a:cs typeface="Courier New" pitchFamily="49" charset="0"/>
              </a:rPr>
              <a:t>genérico, que imprima todos os atributos do objeto da seguinte forma</a:t>
            </a:r>
            <a:r>
              <a:rPr lang="pt-BR" sz="2400" dirty="0" smtClean="0">
                <a:cs typeface="Courier New" pitchFamily="49" charset="0"/>
              </a:rPr>
              <a:t>:</a:t>
            </a:r>
            <a:endParaRPr lang="pt-BR" sz="2400" dirty="0" smtClean="0"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85984" y="3500438"/>
            <a:ext cx="404469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Nome: Diogo Cezar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 Rua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anchieta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1369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Telefone: (43)3523-2956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Email: xgordo@gmail.com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smtClean="0"/>
              <a:t>c</a:t>
            </a:r>
            <a:r>
              <a:rPr lang="pt-BR" u="sng" dirty="0" smtClean="0"/>
              <a:t>lasse:</a:t>
            </a:r>
            <a:endParaRPr lang="pt-BR" u="sng" dirty="0" smtClean="0"/>
          </a:p>
          <a:p>
            <a:pPr lvl="1"/>
            <a:r>
              <a:rPr lang="pt-BR" dirty="0" smtClean="0"/>
              <a:t>é</a:t>
            </a:r>
            <a:r>
              <a:rPr lang="pt-BR" sz="2400" dirty="0" smtClean="0"/>
              <a:t> </a:t>
            </a:r>
            <a:r>
              <a:rPr lang="pt-BR" sz="2400" dirty="0" smtClean="0"/>
              <a:t>um "molde" para a criação de objetos;</a:t>
            </a:r>
          </a:p>
          <a:p>
            <a:pPr lvl="1"/>
            <a:r>
              <a:rPr lang="pt-BR" dirty="0" smtClean="0"/>
              <a:t>f</a:t>
            </a:r>
            <a:r>
              <a:rPr lang="pt-BR" sz="2400" dirty="0" smtClean="0"/>
              <a:t>ornecendo </a:t>
            </a:r>
            <a:r>
              <a:rPr lang="pt-BR" sz="2400" dirty="0" smtClean="0"/>
              <a:t>o seu comportamento padrão e a definição de todos os seus estados </a:t>
            </a:r>
            <a:r>
              <a:rPr lang="pt-BR" sz="2400" dirty="0" smtClean="0"/>
              <a:t>possíveis;</a:t>
            </a:r>
            <a:endParaRPr lang="pt-BR" sz="2400" dirty="0" smtClean="0"/>
          </a:p>
          <a:p>
            <a:pPr lvl="1"/>
            <a:r>
              <a:rPr lang="pt-BR" dirty="0" smtClean="0"/>
              <a:t>e</a:t>
            </a:r>
            <a:r>
              <a:rPr lang="pt-BR" sz="2400" dirty="0" smtClean="0"/>
              <a:t>xemplo</a:t>
            </a:r>
            <a:r>
              <a:rPr lang="pt-BR" sz="2400" dirty="0" smtClean="0"/>
              <a:t>: Classe Cliente.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u="sng" dirty="0" smtClean="0"/>
              <a:t>i</a:t>
            </a:r>
            <a:r>
              <a:rPr lang="pt-BR" u="sng" dirty="0" smtClean="0"/>
              <a:t>nstância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é</a:t>
            </a:r>
            <a:r>
              <a:rPr lang="pt-BR" sz="2400" dirty="0" smtClean="0"/>
              <a:t> </a:t>
            </a:r>
            <a:r>
              <a:rPr lang="pt-BR" sz="2400" dirty="0" smtClean="0"/>
              <a:t>uma ocorrência particular, identificada, de um objeto de uma determinada classe, com seu estado particular, </a:t>
            </a:r>
            <a:r>
              <a:rPr lang="pt-BR" sz="2400" u="sng" dirty="0" smtClean="0"/>
              <a:t>independente de outras instâncias da mesma </a:t>
            </a:r>
            <a:r>
              <a:rPr lang="pt-BR" sz="2400" u="sng" dirty="0" smtClean="0"/>
              <a:t>classe</a:t>
            </a:r>
            <a:r>
              <a:rPr lang="pt-BR" dirty="0" smtClean="0"/>
              <a:t>;</a:t>
            </a:r>
            <a:endParaRPr lang="pt-BR" sz="2400" dirty="0" smtClean="0"/>
          </a:p>
          <a:p>
            <a:pPr lvl="1"/>
            <a:r>
              <a:rPr lang="pt-BR" dirty="0" smtClean="0"/>
              <a:t>e</a:t>
            </a:r>
            <a:r>
              <a:rPr lang="pt-BR" sz="2400" dirty="0" smtClean="0"/>
              <a:t>xemplo</a:t>
            </a:r>
            <a:r>
              <a:rPr lang="pt-BR" sz="2400" dirty="0" smtClean="0"/>
              <a:t>: o objeto Cliente “Fernando Almeida”.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err="1" smtClean="0"/>
              <a:t>e</a:t>
            </a:r>
            <a:r>
              <a:rPr lang="pt-BR" u="sng" dirty="0" err="1" smtClean="0"/>
              <a:t>ncapsulamento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e</a:t>
            </a:r>
            <a:r>
              <a:rPr lang="pt-BR" sz="2400" dirty="0" smtClean="0"/>
              <a:t>ncapsular: esconder </a:t>
            </a:r>
            <a:r>
              <a:rPr lang="pt-BR" sz="2400" dirty="0" smtClean="0"/>
              <a:t>os dados contidos nas propriedades (atributos) de uma classe;</a:t>
            </a:r>
          </a:p>
          <a:p>
            <a:pPr lvl="1"/>
            <a:r>
              <a:rPr lang="pt-BR" sz="2400" dirty="0" smtClean="0"/>
              <a:t>exemplo: </a:t>
            </a:r>
            <a:r>
              <a:rPr lang="pt-BR" sz="2400" dirty="0" smtClean="0"/>
              <a:t>não é necessário conhecer todo o funcionamento interno de um carro para poder </a:t>
            </a:r>
            <a:r>
              <a:rPr lang="pt-BR" sz="2400" dirty="0" smtClean="0"/>
              <a:t>dirigi-lo</a:t>
            </a:r>
            <a:r>
              <a:rPr lang="pt-BR" dirty="0" smtClean="0"/>
              <a:t>:</a:t>
            </a:r>
            <a:endParaRPr lang="pt-BR" sz="2400" dirty="0" smtClean="0"/>
          </a:p>
          <a:p>
            <a:pPr lvl="2"/>
            <a:r>
              <a:rPr lang="pt-BR" sz="2000" dirty="0" smtClean="0"/>
              <a:t>para </a:t>
            </a:r>
            <a:r>
              <a:rPr lang="pt-BR" sz="2000" dirty="0" smtClean="0"/>
              <a:t>isso é escondido por baixo da lataria tudo que faz com que o carro funcione, deixando apenas para o usuário o que é realmente necessário para se dirigir;</a:t>
            </a:r>
          </a:p>
          <a:p>
            <a:pPr lvl="1"/>
            <a:r>
              <a:rPr lang="pt-BR" dirty="0" smtClean="0"/>
              <a:t>n</a:t>
            </a:r>
            <a:r>
              <a:rPr lang="pt-BR" sz="2400" dirty="0" smtClean="0"/>
              <a:t>a </a:t>
            </a:r>
            <a:r>
              <a:rPr lang="pt-BR" sz="2400" dirty="0" smtClean="0"/>
              <a:t>programação orientada a objetos é possível utilizar do </a:t>
            </a:r>
            <a:r>
              <a:rPr lang="pt-BR" sz="2400" dirty="0" err="1" smtClean="0"/>
              <a:t>encapsulamento</a:t>
            </a:r>
            <a:r>
              <a:rPr lang="pt-BR" sz="2400" dirty="0" smtClean="0"/>
              <a:t> dando permissões de acessos aos atributos das classes: </a:t>
            </a:r>
            <a:r>
              <a:rPr lang="pt-BR" sz="2400" dirty="0" err="1" smtClean="0"/>
              <a:t>private</a:t>
            </a:r>
            <a:r>
              <a:rPr lang="pt-BR" sz="2400" dirty="0" smtClean="0"/>
              <a:t>, </a:t>
            </a:r>
            <a:r>
              <a:rPr lang="pt-BR" sz="2400" dirty="0" err="1" smtClean="0"/>
              <a:t>protected</a:t>
            </a:r>
            <a:r>
              <a:rPr lang="pt-BR" sz="2400" dirty="0" smtClean="0"/>
              <a:t> e </a:t>
            </a:r>
            <a:r>
              <a:rPr lang="pt-BR" sz="2400" dirty="0" err="1" smtClean="0"/>
              <a:t>public</a:t>
            </a:r>
            <a:r>
              <a:rPr lang="pt-BR" sz="2400" dirty="0" smtClean="0"/>
              <a:t>, que serão estudados </a:t>
            </a:r>
            <a:r>
              <a:rPr lang="pt-BR" sz="2400" dirty="0" smtClean="0"/>
              <a:t>posteriormente.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572132" y="5786454"/>
            <a:ext cx="308449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proteger atributos privados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com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err="1" smtClean="0"/>
              <a:t>o</a:t>
            </a:r>
            <a:r>
              <a:rPr lang="pt-BR" u="sng" dirty="0" err="1" smtClean="0"/>
              <a:t>cultamento</a:t>
            </a:r>
            <a:r>
              <a:rPr lang="pt-BR" u="sng" dirty="0" smtClean="0"/>
              <a:t> </a:t>
            </a:r>
            <a:r>
              <a:rPr lang="pt-BR" u="sng" dirty="0" smtClean="0"/>
              <a:t>de </a:t>
            </a:r>
            <a:r>
              <a:rPr lang="pt-BR" u="sng" dirty="0" smtClean="0"/>
              <a:t>informações:</a:t>
            </a:r>
            <a:endParaRPr lang="pt-BR" u="sng" dirty="0" smtClean="0"/>
          </a:p>
          <a:p>
            <a:pPr lvl="1"/>
            <a:r>
              <a:rPr lang="pt-BR" dirty="0" smtClean="0"/>
              <a:t>d</a:t>
            </a:r>
            <a:r>
              <a:rPr lang="pt-BR" sz="2400" dirty="0" smtClean="0"/>
              <a:t>eve </a:t>
            </a:r>
            <a:r>
              <a:rPr lang="pt-BR" sz="2400" dirty="0" smtClean="0"/>
              <a:t>ser possível utilizar um objeto apenas pelo conhecimento da sua </a:t>
            </a:r>
            <a:r>
              <a:rPr lang="pt-BR" sz="2400" u="sng" dirty="0" smtClean="0"/>
              <a:t>estrutura externa</a:t>
            </a:r>
            <a:r>
              <a:rPr lang="pt-BR" sz="2400" dirty="0" smtClean="0"/>
              <a:t> ( isto é, sua interface);</a:t>
            </a:r>
          </a:p>
          <a:p>
            <a:pPr lvl="1"/>
            <a:r>
              <a:rPr lang="pt-BR" dirty="0" smtClean="0"/>
              <a:t>m</a:t>
            </a:r>
            <a:r>
              <a:rPr lang="pt-BR" sz="2400" dirty="0" smtClean="0"/>
              <a:t>udanças </a:t>
            </a:r>
            <a:r>
              <a:rPr lang="pt-BR" sz="2400" dirty="0" smtClean="0"/>
              <a:t>na estrutura interna de um objeto (isto é, sua implementação) não devem afetar aos usuários do objeto.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smtClean="0"/>
              <a:t>polimorfismo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sz="2400" dirty="0" smtClean="0"/>
              <a:t>classes </a:t>
            </a:r>
            <a:r>
              <a:rPr lang="pt-BR" sz="2400" dirty="0" smtClean="0"/>
              <a:t>diferentes podem tratar uma entrada de dados de acordo com a sua necessidade (</a:t>
            </a:r>
            <a:r>
              <a:rPr lang="pt-BR" sz="2400" u="sng" dirty="0" smtClean="0"/>
              <a:t>sobrescrita de um método</a:t>
            </a:r>
            <a:r>
              <a:rPr lang="pt-BR" sz="2400" dirty="0" smtClean="0"/>
              <a:t>);</a:t>
            </a:r>
          </a:p>
          <a:p>
            <a:pPr lvl="1"/>
            <a:r>
              <a:rPr lang="pt-BR" dirty="0" smtClean="0"/>
              <a:t>a</a:t>
            </a:r>
            <a:r>
              <a:rPr lang="pt-BR" sz="2400" dirty="0" smtClean="0"/>
              <a:t> </a:t>
            </a:r>
            <a:r>
              <a:rPr lang="pt-BR" sz="2400" dirty="0" smtClean="0"/>
              <a:t>entrada de dados deve resultar em uma saída de dados </a:t>
            </a:r>
            <a:r>
              <a:rPr lang="pt-BR" sz="2400" dirty="0" smtClean="0"/>
              <a:t>esperada.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smtClean="0"/>
              <a:t>h</a:t>
            </a:r>
            <a:r>
              <a:rPr lang="pt-BR" u="sng" dirty="0" smtClean="0"/>
              <a:t>erança </a:t>
            </a:r>
            <a:r>
              <a:rPr lang="pt-BR" u="sng" dirty="0" smtClean="0"/>
              <a:t>ou </a:t>
            </a:r>
            <a:r>
              <a:rPr lang="pt-BR" u="sng" dirty="0" smtClean="0"/>
              <a:t>especialização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u</a:t>
            </a:r>
            <a:r>
              <a:rPr lang="pt-BR" sz="2400" dirty="0" smtClean="0"/>
              <a:t>ma </a:t>
            </a:r>
            <a:r>
              <a:rPr lang="pt-BR" sz="2400" dirty="0" smtClean="0"/>
              <a:t>nova classe pode ser definida em termos de uma classe pai, herdando o seus métodos e atributos; </a:t>
            </a:r>
          </a:p>
          <a:p>
            <a:pPr lvl="1"/>
            <a:r>
              <a:rPr lang="pt-BR" dirty="0" smtClean="0"/>
              <a:t>a</a:t>
            </a:r>
            <a:r>
              <a:rPr lang="pt-BR" sz="2400" dirty="0" smtClean="0"/>
              <a:t> </a:t>
            </a:r>
            <a:r>
              <a:rPr lang="pt-BR" sz="2400" dirty="0" smtClean="0"/>
              <a:t>nova classe especializa a classe pai, definindo apenas onde o seu comportamento deve ser diferente.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u="sng" dirty="0" smtClean="0"/>
              <a:t>agregação </a:t>
            </a:r>
            <a:r>
              <a:rPr lang="pt-BR" u="sng" dirty="0" smtClean="0"/>
              <a:t>e </a:t>
            </a:r>
            <a:r>
              <a:rPr lang="pt-BR" u="sng" dirty="0" smtClean="0"/>
              <a:t>composição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o</a:t>
            </a:r>
            <a:r>
              <a:rPr lang="pt-BR" sz="2400" dirty="0" smtClean="0"/>
              <a:t>bjetos </a:t>
            </a:r>
            <a:r>
              <a:rPr lang="pt-BR" sz="2400" dirty="0" smtClean="0"/>
              <a:t>podem conter outros objetos como partes constituintes, imitando o mundo real onde objetos são construídos em função de outros objetos.</a:t>
            </a:r>
          </a:p>
          <a:p>
            <a:pPr lvl="1"/>
            <a:r>
              <a:rPr lang="pt-BR" sz="2400" dirty="0" smtClean="0"/>
              <a:t>Exemplo: Classe Funcionário contém Objeto Dependente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ogo-pp-theme2009">
  <a:themeElements>
    <a:clrScheme name="diogo-pp-theme2009">
      <a:dk1>
        <a:srgbClr val="4944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1D1B10"/>
      </a:accent6>
      <a:hlink>
        <a:srgbClr val="1D1B10"/>
      </a:hlink>
      <a:folHlink>
        <a:srgbClr val="1D1B1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1214</Words>
  <Application>Microsoft Office PowerPoint</Application>
  <PresentationFormat>Apresentação na tela (4:3)</PresentationFormat>
  <Paragraphs>267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1_diogo-pp-theme2009</vt:lpstr>
      <vt:lpstr>PHPOO – Parte 1</vt:lpstr>
      <vt:lpstr>REVISÃO DE ORIENTAÇÃO A OBJETOS</vt:lpstr>
      <vt:lpstr>REVISÃO DE ORIENTAÇÃO A OBJETOS</vt:lpstr>
      <vt:lpstr>REVISÃO DE ORIENTAÇÃO A OBJETOS</vt:lpstr>
      <vt:lpstr>REVISÃO DE ORIENTAÇÃO A OBJETOS</vt:lpstr>
      <vt:lpstr>REVISÃO DE ORIENTAÇÃO A OBJETOS</vt:lpstr>
      <vt:lpstr>REVISÃO DE ORIENTAÇÃO A OBJETOS</vt:lpstr>
      <vt:lpstr>REVISÃO DE ORIENTAÇÃO A OBJETOS</vt:lpstr>
      <vt:lpstr>REVISÃO DE ORIENTAÇÃO A OBJETOS</vt:lpstr>
      <vt:lpstr>ALGUMAS CARACTERÍSTICAS DO TRABALHO COM POO EM PHP 5</vt:lpstr>
      <vt:lpstr>ALGUMAS CARACTERÍSTICAS DO TRABALHO COM POO EM PHP 5</vt:lpstr>
      <vt:lpstr>ALGUMAS CARACTERÍSTICAS DO TRABALHO COM POO EM PHP 5</vt:lpstr>
      <vt:lpstr>ALGUMAS CARACTERÍSTICAS DO TRABALHO COM POO EM PHP 5</vt:lpstr>
      <vt:lpstr>ALGUMAS CARACTERÍSTICAS DO TRABALHO COM POO EM PHP 5</vt:lpstr>
      <vt:lpstr>ALGUMAS CARACTERÍSTICAS DO TRABALHO COM POO EM PHP 5</vt:lpstr>
      <vt:lpstr>ALGUMAS CARACTERÍSTICAS DO TRABALHO COM POO EM PHP 5</vt:lpstr>
      <vt:lpstr>CLASSES E OBJETOS EM PHP</vt:lpstr>
      <vt:lpstr>CLASSES E OBJETOS EM PHP</vt:lpstr>
      <vt:lpstr>CLASSES E OBJETOS EM PHP</vt:lpstr>
      <vt:lpstr>ESPECIFICADORES DE ACESSO</vt:lpstr>
      <vt:lpstr>MÉTODOS E VARIÁVEIS ESTÁTICAS</vt:lpstr>
      <vt:lpstr>MÉTODOS E CLASSES FINAIS</vt:lpstr>
      <vt:lpstr>CONSTRUTORES E DESTRUTORES</vt:lpstr>
      <vt:lpstr>CLASSE ABSTRATA</vt:lpstr>
      <vt:lpstr>INTERFACES</vt:lpstr>
      <vt:lpstr>DIFERENÇA ENTRE CLASSES ABSTRATAS E INTERFACES</vt:lpstr>
      <vt:lpstr>ATIVIDADES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Básico</dc:title>
  <dc:creator>Diogo</dc:creator>
  <cp:lastModifiedBy>Diogo</cp:lastModifiedBy>
  <cp:revision>738</cp:revision>
  <dcterms:created xsi:type="dcterms:W3CDTF">2009-02-12T02:18:08Z</dcterms:created>
  <dcterms:modified xsi:type="dcterms:W3CDTF">2009-10-06T11:34:34Z</dcterms:modified>
</cp:coreProperties>
</file>