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3"/>
  </p:notesMasterIdLst>
  <p:sldIdLst>
    <p:sldId id="256" r:id="rId2"/>
    <p:sldId id="293" r:id="rId3"/>
    <p:sldId id="285" r:id="rId4"/>
    <p:sldId id="286" r:id="rId5"/>
    <p:sldId id="287" r:id="rId6"/>
    <p:sldId id="284" r:id="rId7"/>
    <p:sldId id="277" r:id="rId8"/>
    <p:sldId id="288" r:id="rId9"/>
    <p:sldId id="289" r:id="rId10"/>
    <p:sldId id="291" r:id="rId11"/>
    <p:sldId id="290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4" autoAdjust="0"/>
    <p:restoredTop sz="83714" autoAdjust="0"/>
  </p:normalViewPr>
  <p:slideViewPr>
    <p:cSldViewPr>
      <p:cViewPr varScale="1">
        <p:scale>
          <a:sx n="108" d="100"/>
          <a:sy n="108" d="100"/>
        </p:scale>
        <p:origin x="-984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1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0A622-360D-4A67-84FC-ADCA6398936D}" type="datetimeFigureOut">
              <a:rPr lang="pt-BR" smtClean="0"/>
              <a:pPr/>
              <a:t>06/10/2009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70DE1-EC24-4873-973B-A21E4252B6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30347"/>
            <a:ext cx="7772400" cy="1470025"/>
          </a:xfrm>
          <a:noFill/>
          <a:ln>
            <a:noFill/>
          </a:ln>
        </p:spPr>
        <p:txBody>
          <a:bodyPr/>
          <a:lstStyle>
            <a:lvl1pPr algn="ctr">
              <a:defRPr sz="32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5143512"/>
            <a:ext cx="6400800" cy="128588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06/08/2009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06/08/2009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AF1C-F897-4DCF-AC0E-37D48DC2438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989599" y="682457"/>
            <a:ext cx="7000924" cy="307018"/>
          </a:xfrm>
          <a:prstGeom prst="rect">
            <a:avLst/>
          </a:prstGeom>
          <a:solidFill>
            <a:schemeClr val="bg2">
              <a:lumMod val="75000"/>
              <a:alpha val="42000"/>
            </a:schemeClr>
          </a:solidFill>
          <a:ln>
            <a:solidFill>
              <a:schemeClr val="tx1">
                <a:lumMod val="50000"/>
                <a:alpha val="58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93016" y="1235688"/>
            <a:ext cx="8736702" cy="5132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738174" y="6553999"/>
            <a:ext cx="990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r>
              <a:rPr lang="pt-BR" smtClean="0"/>
              <a:t>06/08/2009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43966" y="6564337"/>
            <a:ext cx="471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fld id="{37A87527-08A3-423E-BAA5-42E77CEBD96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iogo@diogocezar.com" TargetMode="External"/><Relationship Id="rId2" Type="http://schemas.openxmlformats.org/officeDocument/2006/relationships/hyperlink" Target="http://inf.cp.utfpr.edu.br/diog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PHPOO – Parte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DIOGO CEZAR TEIXEIRA BATISTA</a:t>
            </a:r>
          </a:p>
          <a:p>
            <a:r>
              <a:rPr lang="en-US" dirty="0" smtClean="0">
                <a:hlinkClick r:id="rId2"/>
              </a:rPr>
              <a:t>http://inf.cp.utfpr.edu.br/diogo</a:t>
            </a:r>
            <a:endParaRPr lang="en-US" dirty="0" smtClean="0"/>
          </a:p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hlinkClick r:id="rId3"/>
              </a:rPr>
              <a:t>diogo@diogocezar.com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GETS e SETS?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</a:t>
            </a:r>
            <a:r>
              <a:rPr lang="pt-BR" dirty="0" err="1" smtClean="0"/>
              <a:t>setDataNascimento</a:t>
            </a:r>
            <a:r>
              <a:rPr lang="pt-BR" dirty="0" smtClean="0"/>
              <a:t> estamos </a:t>
            </a:r>
            <a:r>
              <a:rPr lang="pt-BR" dirty="0" err="1" smtClean="0"/>
              <a:t>tentanto</a:t>
            </a:r>
            <a:r>
              <a:rPr lang="pt-BR" dirty="0" smtClean="0"/>
              <a:t> atribuir um valor para $</a:t>
            </a:r>
            <a:r>
              <a:rPr lang="pt-BR" dirty="0" err="1" smtClean="0"/>
              <a:t>data_nascimento</a:t>
            </a:r>
            <a:r>
              <a:rPr lang="pt-BR" dirty="0" smtClean="0"/>
              <a:t>.</a:t>
            </a:r>
          </a:p>
          <a:p>
            <a:r>
              <a:rPr lang="pt-BR" dirty="0" smtClean="0"/>
              <a:t>precisamos </a:t>
            </a:r>
            <a:r>
              <a:rPr lang="pt-BR" dirty="0" smtClean="0"/>
              <a:t>transformar a string </a:t>
            </a:r>
            <a:r>
              <a:rPr lang="pt-BR" dirty="0" err="1" smtClean="0"/>
              <a:t>DataNascimento</a:t>
            </a:r>
            <a:r>
              <a:rPr lang="pt-BR" dirty="0" smtClean="0"/>
              <a:t> (</a:t>
            </a:r>
            <a:r>
              <a:rPr lang="pt-BR" dirty="0" err="1" smtClean="0"/>
              <a:t>camel</a:t>
            </a:r>
            <a:r>
              <a:rPr lang="pt-BR" dirty="0" smtClean="0"/>
              <a:t> </a:t>
            </a:r>
            <a:r>
              <a:rPr lang="pt-BR" dirty="0" err="1" smtClean="0"/>
              <a:t>caps</a:t>
            </a:r>
            <a:r>
              <a:rPr lang="pt-BR" dirty="0" smtClean="0"/>
              <a:t>) em </a:t>
            </a:r>
            <a:r>
              <a:rPr lang="pt-BR" dirty="0" err="1" smtClean="0"/>
              <a:t>data_nascimento</a:t>
            </a:r>
            <a:r>
              <a:rPr lang="pt-BR" dirty="0" smtClean="0"/>
              <a:t> (underscore) e depois atribuir o valor para ela.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96237" y="4357694"/>
            <a:ext cx="7590539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...(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preg_replace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('/([a-z])([A-Z])/', "$1_$2", $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metodo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)), 4);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GETS e SETS?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42910" y="2074371"/>
            <a:ext cx="7715272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metodo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parametros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substr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metodo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0, 3) == 'set') {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	$var = [função acima]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u="sng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u="sng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u="sng" dirty="0" smtClean="0">
                <a:latin typeface="Courier New" pitchFamily="49" charset="0"/>
                <a:cs typeface="Courier New" pitchFamily="49" charset="0"/>
              </a:rPr>
              <a:t>-&gt;$var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parametros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elseif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substr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metodo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0, 3) == '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'){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	$var = [função acima]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u="sng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u="sng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u="sng" dirty="0" smtClean="0">
                <a:latin typeface="Courier New" pitchFamily="49" charset="0"/>
                <a:cs typeface="Courier New" pitchFamily="49" charset="0"/>
              </a:rPr>
              <a:t>-&gt;$var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42910" y="5522369"/>
            <a:ext cx="7715304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com essa função definida, pode-se chamar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e set para</a:t>
            </a:r>
          </a:p>
          <a:p>
            <a:pPr algn="ctr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ualquer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atributo da classe!</a:t>
            </a:r>
            <a:endParaRPr lang="pt-BR" sz="1400" dirty="0" err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42910" y="1606780"/>
            <a:ext cx="7643866" cy="29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300" b="1" dirty="0" err="1" smtClean="0">
                <a:latin typeface="Courier New" pitchFamily="49" charset="0"/>
                <a:cs typeface="Courier New" pitchFamily="49" charset="0"/>
              </a:rPr>
              <a:t>substr</a:t>
            </a:r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00" b="1" dirty="0" err="1" smtClean="0">
                <a:latin typeface="Courier New" pitchFamily="49" charset="0"/>
                <a:cs typeface="Courier New" pitchFamily="49" charset="0"/>
              </a:rPr>
              <a:t>strtolower</a:t>
            </a:r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00" b="1" dirty="0" err="1" smtClean="0">
                <a:latin typeface="Courier New" pitchFamily="49" charset="0"/>
                <a:cs typeface="Courier New" pitchFamily="49" charset="0"/>
              </a:rPr>
              <a:t>preg_replace</a:t>
            </a:r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('/([a-z])([A-Z])/',"$1_$2",$</a:t>
            </a:r>
            <a:r>
              <a:rPr lang="pt-BR" sz="1300" b="1" dirty="0" err="1" smtClean="0">
                <a:latin typeface="Courier New" pitchFamily="49" charset="0"/>
                <a:cs typeface="Courier New" pitchFamily="49" charset="0"/>
              </a:rPr>
              <a:t>metodo</a:t>
            </a:r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)), 4);</a:t>
            </a:r>
            <a:endParaRPr lang="pt-BR" sz="13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Conector em curva 8"/>
          <p:cNvCxnSpPr>
            <a:stCxn id="7" idx="2"/>
          </p:cNvCxnSpPr>
          <p:nvPr/>
        </p:nvCxnSpPr>
        <p:spPr>
          <a:xfrm rot="5400000">
            <a:off x="3700203" y="1985148"/>
            <a:ext cx="850620" cy="67866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7" idx="2"/>
          </p:cNvCxnSpPr>
          <p:nvPr/>
        </p:nvCxnSpPr>
        <p:spPr>
          <a:xfrm rot="16200000" flipH="1">
            <a:off x="3628764" y="2735246"/>
            <a:ext cx="1922190" cy="2500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Conector em curva 18"/>
          <p:cNvCxnSpPr>
            <a:stCxn id="6" idx="0"/>
            <a:endCxn id="5" idx="2"/>
          </p:cNvCxnSpPr>
          <p:nvPr/>
        </p:nvCxnSpPr>
        <p:spPr>
          <a:xfrm rot="16200000" flipV="1">
            <a:off x="4207716" y="5229523"/>
            <a:ext cx="585676" cy="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EM PHP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42910" y="4357694"/>
            <a:ext cx="8001056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::__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construct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</a:t>
            </a:r>
            <a:r>
              <a:rPr lang="pt-BR" dirty="0" smtClean="0"/>
              <a:t> classe pode estender (</a:t>
            </a:r>
            <a:r>
              <a:rPr lang="pt-BR" u="sng" dirty="0" err="1" smtClean="0"/>
              <a:t>extends</a:t>
            </a:r>
            <a:r>
              <a:rPr lang="pt-BR" dirty="0" smtClean="0"/>
              <a:t>) outra classe qualquer;</a:t>
            </a:r>
          </a:p>
          <a:p>
            <a:r>
              <a:rPr lang="pt-BR" dirty="0" smtClean="0"/>
              <a:t>todos</a:t>
            </a:r>
            <a:r>
              <a:rPr lang="pt-BR" dirty="0" smtClean="0"/>
              <a:t> os atributos e métodos estão disponíveis imediatamente, pela variável </a:t>
            </a:r>
            <a:r>
              <a:rPr lang="pt-BR" u="sng" dirty="0" smtClean="0"/>
              <a:t>$</a:t>
            </a:r>
            <a:r>
              <a:rPr lang="pt-BR" u="sng" dirty="0" err="1" smtClean="0"/>
              <a:t>this</a:t>
            </a:r>
            <a:r>
              <a:rPr lang="pt-BR" b="1" u="sng" dirty="0" smtClean="0"/>
              <a:t>;</a:t>
            </a:r>
          </a:p>
          <a:p>
            <a:r>
              <a:rPr lang="pt-BR" dirty="0" smtClean="0"/>
              <a:t>o</a:t>
            </a:r>
            <a:r>
              <a:rPr lang="pt-BR" dirty="0" smtClean="0"/>
              <a:t> construtor da superclasse deve ser chamado 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explicitamente </a:t>
            </a:r>
            <a:r>
              <a:rPr lang="pt-BR" dirty="0" smtClean="0"/>
              <a:t>pelo construtor da subclasse;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</a:t>
            </a:r>
            <a:r>
              <a:rPr lang="pt-BR" dirty="0" smtClean="0"/>
              <a:t> definição da subclasse deve incluir a </a:t>
            </a:r>
            <a:r>
              <a:rPr lang="pt-BR" dirty="0" smtClean="0"/>
              <a:t>definição</a:t>
            </a:r>
            <a:r>
              <a:rPr lang="pt-BR" dirty="0" smtClean="0"/>
              <a:t> da 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superclasse</a:t>
            </a:r>
            <a:r>
              <a:rPr lang="pt-BR" dirty="0" smtClean="0"/>
              <a:t>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CONTA CORRENTE/ESPECIAL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28596" y="1761212"/>
            <a:ext cx="8215370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ContaCorrente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$saldo;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construct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($valor){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-&gt;saldo = $valor;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saque($valor){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-&gt;saldo &gt;= $valor){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		$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-&gt;saldo -= $valor;	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deposito($valor){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-&gt;saldo += $valor;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28596" y="1428736"/>
            <a:ext cx="2282997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ContaCorrente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072066" y="5190236"/>
            <a:ext cx="2010487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imprime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atributos</a:t>
            </a:r>
            <a:endParaRPr lang="pt-BR" sz="1400" dirty="0" err="1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Conector em curva 8"/>
          <p:cNvCxnSpPr>
            <a:stCxn id="7" idx="1"/>
          </p:cNvCxnSpPr>
          <p:nvPr/>
        </p:nvCxnSpPr>
        <p:spPr>
          <a:xfrm rot="10800000" flipV="1">
            <a:off x="4071934" y="5344124"/>
            <a:ext cx="1000132" cy="604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643570" y="2475592"/>
            <a:ext cx="125867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construtor</a:t>
            </a:r>
            <a:endParaRPr lang="pt-BR" sz="1400" dirty="0" err="1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Conector em curva 11"/>
          <p:cNvCxnSpPr>
            <a:stCxn id="10" idx="1"/>
          </p:cNvCxnSpPr>
          <p:nvPr/>
        </p:nvCxnSpPr>
        <p:spPr>
          <a:xfrm rot="10800000" flipV="1">
            <a:off x="4714876" y="2629480"/>
            <a:ext cx="928694" cy="20330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000760" y="3618600"/>
            <a:ext cx="168828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efetua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saque</a:t>
            </a:r>
            <a:endParaRPr lang="pt-BR" sz="1400" dirty="0" err="1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" name="Conector em curva 14"/>
          <p:cNvCxnSpPr>
            <a:stCxn id="13" idx="1"/>
          </p:cNvCxnSpPr>
          <p:nvPr/>
        </p:nvCxnSpPr>
        <p:spPr>
          <a:xfrm rot="10800000">
            <a:off x="4857752" y="3690039"/>
            <a:ext cx="1143008" cy="8245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CONTA CORRENTE/ESPECIAL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57158" y="2000240"/>
            <a:ext cx="8501122" cy="4154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ContaEspecial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ContaCorrente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$limite;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construct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($valor, $limite){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::__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construct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($valor);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-&gt;limite = $limite;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saque($valor){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-&gt;saldo + $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-&gt;limite &gt;= $valor){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		$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-&gt;saldo  -= $valor;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...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57158" y="1667764"/>
            <a:ext cx="2282997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ContaEspecial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214942" y="1285860"/>
            <a:ext cx="2332690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herda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corrente</a:t>
            </a:r>
            <a:endParaRPr lang="pt-BR" sz="1400" dirty="0" err="1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Conector em curva 8"/>
          <p:cNvCxnSpPr/>
          <p:nvPr/>
        </p:nvCxnSpPr>
        <p:spPr>
          <a:xfrm rot="10800000" flipV="1">
            <a:off x="4286248" y="1500174"/>
            <a:ext cx="928694" cy="78581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572000" y="5500702"/>
            <a:ext cx="2654894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imprime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novos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atributos</a:t>
            </a:r>
            <a:endParaRPr lang="pt-BR" sz="1400" dirty="0" err="1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Conector em curva 11"/>
          <p:cNvCxnSpPr>
            <a:stCxn id="10" idx="1"/>
          </p:cNvCxnSpPr>
          <p:nvPr/>
        </p:nvCxnSpPr>
        <p:spPr>
          <a:xfrm rot="10800000">
            <a:off x="4000496" y="5143513"/>
            <a:ext cx="571504" cy="51107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857884" y="2786058"/>
            <a:ext cx="2869696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construtor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superclasse</a:t>
            </a:r>
            <a:endParaRPr lang="pt-BR" sz="1400" dirty="0" err="1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" name="Conector em curva 14"/>
          <p:cNvCxnSpPr>
            <a:stCxn id="13" idx="1"/>
          </p:cNvCxnSpPr>
          <p:nvPr/>
        </p:nvCxnSpPr>
        <p:spPr>
          <a:xfrm rot="10800000" flipV="1">
            <a:off x="4786314" y="2939947"/>
            <a:ext cx="1071570" cy="3461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CONTA CORRENTE/ESPECIAL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00034" y="2185468"/>
            <a:ext cx="8143932" cy="36009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include("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ContaCorrente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include("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ContaEspecial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$CC =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ContaCorrente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(1000);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$CC-&gt;saque(500);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$CC-&gt;saque(500);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$CC-&gt;saque(10);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$CC-&gt;deposito(150);</a:t>
            </a:r>
          </a:p>
          <a:p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"Conta Corrente: ";</a:t>
            </a:r>
          </a:p>
          <a:p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$CC;</a:t>
            </a:r>
          </a:p>
          <a:p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$CE =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ContaEspecial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(1000, 500);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$CE-&gt;saque(500);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$CE-&gt;saque(500);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$CE-&gt;saque(10);</a:t>
            </a:r>
          </a:p>
          <a:p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"Conta Especial: ";</a:t>
            </a:r>
          </a:p>
          <a:p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$CE;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0034" y="1852992"/>
            <a:ext cx="1295547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786314" y="2328344"/>
            <a:ext cx="2010487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incluindo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classes</a:t>
            </a:r>
            <a:endParaRPr lang="pt-BR" sz="1400" dirty="0" err="1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Conector em curva 8"/>
          <p:cNvCxnSpPr>
            <a:stCxn id="7" idx="1"/>
          </p:cNvCxnSpPr>
          <p:nvPr/>
        </p:nvCxnSpPr>
        <p:spPr>
          <a:xfrm rot="10800000" flipV="1">
            <a:off x="3857620" y="2482232"/>
            <a:ext cx="928694" cy="1318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857620" y="3257038"/>
            <a:ext cx="254749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criando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corrente</a:t>
            </a:r>
            <a:endParaRPr lang="pt-BR" sz="1400" dirty="0" err="1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Conector em curva 11"/>
          <p:cNvCxnSpPr>
            <a:stCxn id="10" idx="1"/>
          </p:cNvCxnSpPr>
          <p:nvPr/>
        </p:nvCxnSpPr>
        <p:spPr>
          <a:xfrm rot="10800000" flipV="1">
            <a:off x="2285984" y="3410927"/>
            <a:ext cx="1571636" cy="2747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357686" y="4614360"/>
            <a:ext cx="254749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criando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especial</a:t>
            </a:r>
            <a:endParaRPr lang="pt-BR" sz="1400" dirty="0" err="1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Conector em curva 15"/>
          <p:cNvCxnSpPr>
            <a:stCxn id="14" idx="1"/>
          </p:cNvCxnSpPr>
          <p:nvPr/>
        </p:nvCxnSpPr>
        <p:spPr>
          <a:xfrm rot="10800000" flipV="1">
            <a:off x="2285984" y="4768248"/>
            <a:ext cx="2071702" cy="20330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Tratando Erros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57158" y="1428736"/>
            <a:ext cx="8358246" cy="48320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TratamentoErros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$nome;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construct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($nome){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  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empty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($nome)){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throw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Exception("Nome não pode ser em branco.");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      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  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-&gt;nome = $nome;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"Nome é ". 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-&gt;nome;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      }			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   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   catch(Exception $e){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  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$e-&gt;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getMessage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();	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   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$TE =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TratamentoErros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("");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643438" y="5572140"/>
            <a:ext cx="3191899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gera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um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erro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pt-BR" sz="1400" dirty="0" err="1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Conector em curva 7"/>
          <p:cNvCxnSpPr>
            <a:stCxn id="6" idx="1"/>
          </p:cNvCxnSpPr>
          <p:nvPr/>
        </p:nvCxnSpPr>
        <p:spPr>
          <a:xfrm rot="10800000" flipV="1">
            <a:off x="3643306" y="5726028"/>
            <a:ext cx="1000132" cy="1318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GETS e SETS?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</a:t>
            </a:r>
            <a:r>
              <a:rPr lang="pt-BR" dirty="0" smtClean="0"/>
              <a:t>m </a:t>
            </a:r>
            <a:r>
              <a:rPr lang="pt-BR" dirty="0" err="1" smtClean="0"/>
              <a:t>php</a:t>
            </a:r>
            <a:r>
              <a:rPr lang="pt-BR" dirty="0" smtClean="0"/>
              <a:t> podemos </a:t>
            </a:r>
            <a:r>
              <a:rPr lang="pt-BR" dirty="0" smtClean="0"/>
              <a:t>usar um </a:t>
            </a:r>
            <a:r>
              <a:rPr lang="pt-BR" dirty="0" smtClean="0"/>
              <a:t>recurso para geração automática de </a:t>
            </a:r>
            <a:r>
              <a:rPr lang="pt-BR" dirty="0" err="1" smtClean="0"/>
              <a:t>GETs</a:t>
            </a:r>
            <a:r>
              <a:rPr lang="pt-BR" dirty="0" smtClean="0"/>
              <a:t> e </a:t>
            </a:r>
            <a:r>
              <a:rPr lang="pt-BR" dirty="0" err="1" smtClean="0"/>
              <a:t>SETs</a:t>
            </a:r>
            <a:r>
              <a:rPr lang="pt-BR" dirty="0" smtClean="0"/>
              <a:t>;</a:t>
            </a:r>
          </a:p>
          <a:p>
            <a:r>
              <a:rPr lang="pt-BR" dirty="0" smtClean="0"/>
              <a:t>a</a:t>
            </a:r>
            <a:r>
              <a:rPr lang="pt-BR" dirty="0" smtClean="0"/>
              <a:t> </a:t>
            </a:r>
            <a:r>
              <a:rPr lang="pt-BR" dirty="0" smtClean="0"/>
              <a:t>função __</a:t>
            </a:r>
            <a:r>
              <a:rPr lang="pt-BR" dirty="0" err="1" smtClean="0"/>
              <a:t>call</a:t>
            </a:r>
            <a:r>
              <a:rPr lang="pt-BR" dirty="0" smtClean="0"/>
              <a:t>($</a:t>
            </a:r>
            <a:r>
              <a:rPr lang="pt-BR" dirty="0" err="1" smtClean="0"/>
              <a:t>metodo</a:t>
            </a:r>
            <a:r>
              <a:rPr lang="pt-BR" dirty="0" smtClean="0"/>
              <a:t>, $</a:t>
            </a:r>
            <a:r>
              <a:rPr lang="pt-BR" dirty="0" err="1" smtClean="0"/>
              <a:t>parametros</a:t>
            </a:r>
            <a:r>
              <a:rPr lang="pt-BR" dirty="0" smtClean="0"/>
              <a:t>) é executada antes da chamada de qualquer método, e:</a:t>
            </a:r>
            <a:endParaRPr lang="pt-BR" dirty="0"/>
          </a:p>
          <a:p>
            <a:pPr lvl="1"/>
            <a:r>
              <a:rPr lang="pt-BR" dirty="0" smtClean="0"/>
              <a:t>$</a:t>
            </a:r>
            <a:r>
              <a:rPr lang="pt-BR" dirty="0" err="1" smtClean="0"/>
              <a:t>metodo</a:t>
            </a:r>
            <a:r>
              <a:rPr lang="pt-BR" dirty="0" smtClean="0"/>
              <a:t> </a:t>
            </a:r>
            <a:r>
              <a:rPr lang="pt-BR" dirty="0" smtClean="0">
                <a:sym typeface="Wingdings" pitchFamily="2" charset="2"/>
              </a:rPr>
              <a:t> nome do método a ser acessado;</a:t>
            </a:r>
          </a:p>
          <a:p>
            <a:pPr lvl="1"/>
            <a:r>
              <a:rPr lang="pt-BR" dirty="0" smtClean="0">
                <a:sym typeface="Wingdings" pitchFamily="2" charset="2"/>
              </a:rPr>
              <a:t>$</a:t>
            </a:r>
            <a:r>
              <a:rPr lang="pt-BR" dirty="0" err="1" smtClean="0">
                <a:sym typeface="Wingdings" pitchFamily="2" charset="2"/>
              </a:rPr>
              <a:t>parametros</a:t>
            </a:r>
            <a:r>
              <a:rPr lang="pt-BR" dirty="0" smtClean="0">
                <a:sym typeface="Wingdings" pitchFamily="2" charset="2"/>
              </a:rPr>
              <a:t>  </a:t>
            </a:r>
            <a:r>
              <a:rPr lang="pt-BR" dirty="0" err="1" smtClean="0">
                <a:sym typeface="Wingdings" pitchFamily="2" charset="2"/>
              </a:rPr>
              <a:t>array</a:t>
            </a:r>
            <a:r>
              <a:rPr lang="pt-BR" dirty="0" smtClean="0">
                <a:sym typeface="Wingdings" pitchFamily="2" charset="2"/>
              </a:rPr>
              <a:t> com os parâmetros passados para o </a:t>
            </a:r>
            <a:r>
              <a:rPr lang="pt-BR" dirty="0" smtClean="0">
                <a:sym typeface="Wingdings" pitchFamily="2" charset="2"/>
              </a:rPr>
              <a:t>método</a:t>
            </a:r>
            <a:r>
              <a:rPr lang="pt-BR" dirty="0" smtClean="0">
                <a:sym typeface="Wingdings" pitchFamily="2" charset="2"/>
              </a:rPr>
              <a:t>.</a:t>
            </a:r>
            <a:endParaRPr lang="pt-BR" dirty="0" smtClean="0">
              <a:sym typeface="Wingdings" pitchFamily="2" charset="2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GETS e SETS?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</a:t>
            </a:r>
            <a:r>
              <a:rPr lang="pt-BR" dirty="0" smtClean="0"/>
              <a:t>ntão</a:t>
            </a:r>
            <a:r>
              <a:rPr lang="pt-BR" dirty="0" smtClean="0"/>
              <a:t>, se </a:t>
            </a:r>
            <a:r>
              <a:rPr lang="pt-BR" dirty="0" smtClean="0"/>
              <a:t>tentarmos acessar </a:t>
            </a:r>
            <a:r>
              <a:rPr lang="pt-BR" dirty="0" smtClean="0"/>
              <a:t>esse método: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57290" y="2786058"/>
            <a:ext cx="60722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$objeto-&gt;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setNome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('Diogo')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357290" y="3429000"/>
            <a:ext cx="607223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os atributos de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serão: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metodo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parametros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//$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metodo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setNome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//$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parametros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[0]:Diogo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GETS e SETS?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</a:t>
            </a:r>
            <a:r>
              <a:rPr lang="pt-BR" dirty="0" smtClean="0"/>
              <a:t>essa </a:t>
            </a:r>
            <a:r>
              <a:rPr lang="pt-BR" dirty="0" smtClean="0"/>
              <a:t>forma, podemos fazer algumas verificações e criar um padrão para os atributos:</a:t>
            </a:r>
          </a:p>
          <a:p>
            <a:pPr lvl="1"/>
            <a:r>
              <a:rPr lang="pt-BR" dirty="0" smtClean="0"/>
              <a:t>a</a:t>
            </a:r>
            <a:r>
              <a:rPr lang="pt-BR" dirty="0" smtClean="0"/>
              <a:t>s </a:t>
            </a:r>
            <a:r>
              <a:rPr lang="pt-BR" dirty="0" smtClean="0"/>
              <a:t>3 primeiras letras do nome do método são: </a:t>
            </a:r>
            <a:r>
              <a:rPr lang="pt-BR" dirty="0" err="1" smtClean="0"/>
              <a:t>get</a:t>
            </a:r>
            <a:r>
              <a:rPr lang="pt-BR" dirty="0" smtClean="0"/>
              <a:t> ou set?</a:t>
            </a:r>
          </a:p>
          <a:p>
            <a:pPr lvl="2"/>
            <a:r>
              <a:rPr lang="pt-BR" dirty="0" smtClean="0"/>
              <a:t>e</a:t>
            </a:r>
            <a:r>
              <a:rPr lang="pt-BR" dirty="0" smtClean="0"/>
              <a:t>m </a:t>
            </a:r>
            <a:r>
              <a:rPr lang="pt-BR" dirty="0" smtClean="0"/>
              <a:t>caso positivo, monta-se o nome para a atribuição ou recuperação do atributo:</a:t>
            </a:r>
          </a:p>
          <a:p>
            <a:pPr lvl="2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28661" y="4000504"/>
            <a:ext cx="7215238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setNome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nome;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getNome</a:t>
            </a:r>
            <a:r>
              <a:rPr lang="pt-BR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 nome;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setSobreNome</a:t>
            </a:r>
            <a:r>
              <a:rPr lang="pt-BR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sobre_nome</a:t>
            </a:r>
            <a:r>
              <a:rPr lang="pt-BR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setDataNascimento</a:t>
            </a:r>
            <a:r>
              <a:rPr lang="pt-BR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data_nascimento</a:t>
            </a:r>
            <a:r>
              <a:rPr lang="pt-BR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28662" y="5429264"/>
            <a:ext cx="721523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substr</a:t>
            </a:r>
            <a:r>
              <a:rPr lang="pt-BR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strtolower</a:t>
            </a:r>
            <a:r>
              <a:rPr lang="pt-BR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preg_replace</a:t>
            </a:r>
            <a:r>
              <a:rPr lang="pt-BR" sz="1200" b="1" dirty="0" smtClean="0">
                <a:latin typeface="Courier New" pitchFamily="49" charset="0"/>
                <a:cs typeface="Courier New" pitchFamily="49" charset="0"/>
              </a:rPr>
              <a:t>('/([a-z])([A-Z])/', "$1_$2", $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metodo</a:t>
            </a:r>
            <a:r>
              <a:rPr lang="pt-BR" sz="1200" b="1" dirty="0" smtClean="0">
                <a:latin typeface="Courier New" pitchFamily="49" charset="0"/>
                <a:cs typeface="Courier New" pitchFamily="49" charset="0"/>
              </a:rPr>
              <a:t>)), 4);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Conector de seta reta 7"/>
          <p:cNvCxnSpPr>
            <a:stCxn id="6" idx="0"/>
            <a:endCxn id="5" idx="2"/>
          </p:cNvCxnSpPr>
          <p:nvPr/>
        </p:nvCxnSpPr>
        <p:spPr>
          <a:xfrm rot="16200000" flipV="1">
            <a:off x="4422066" y="5315048"/>
            <a:ext cx="22843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1_diogo-pp-theme2009">
  <a:themeElements>
    <a:clrScheme name="diogo-pp-theme2009">
      <a:dk1>
        <a:srgbClr val="494429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1D1B10"/>
      </a:accent6>
      <a:hlink>
        <a:srgbClr val="1D1B10"/>
      </a:hlink>
      <a:folHlink>
        <a:srgbClr val="1D1B1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</TotalTime>
  <Words>462</Words>
  <Application>Microsoft Office PowerPoint</Application>
  <PresentationFormat>Apresentação na tela (4:3)</PresentationFormat>
  <Paragraphs>166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1_diogo-pp-theme2009</vt:lpstr>
      <vt:lpstr>PHPOO – Parte 2</vt:lpstr>
      <vt:lpstr>HERANÇA EM PHP</vt:lpstr>
      <vt:lpstr>EXEMPLO CONTA CORRENTE/ESPECIAL</vt:lpstr>
      <vt:lpstr>EXEMPLO CONTA CORRENTE/ESPECIAL</vt:lpstr>
      <vt:lpstr>EXEMPLO CONTA CORRENTE/ESPECIAL</vt:lpstr>
      <vt:lpstr>Tratando Erros</vt:lpstr>
      <vt:lpstr>CRIAR GETS e SETS?</vt:lpstr>
      <vt:lpstr>CRIAR GETS e SETS?</vt:lpstr>
      <vt:lpstr>CRIAR GETS e SETS?</vt:lpstr>
      <vt:lpstr>CRIAR GETS e SETS?</vt:lpstr>
      <vt:lpstr>CRIAR GETS e SETS?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Básico</dc:title>
  <dc:creator>Diogo</dc:creator>
  <cp:lastModifiedBy>Diogo</cp:lastModifiedBy>
  <cp:revision>728</cp:revision>
  <dcterms:created xsi:type="dcterms:W3CDTF">2009-02-12T02:18:08Z</dcterms:created>
  <dcterms:modified xsi:type="dcterms:W3CDTF">2009-10-06T11:42:31Z</dcterms:modified>
</cp:coreProperties>
</file>