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95CF9B7-6F7A-4319-99F3-7EBF054E88B5}">
  <a:tblStyle styleId="{D95CF9B7-6F7A-4319-99F3-7EBF054E88B5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0.jpg"/><Relationship Id="rId5" Type="http://schemas.openxmlformats.org/officeDocument/2006/relationships/image" Target="../media/image0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ailym.ai/1J4FVC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lostandfound.com" TargetMode="External"/><Relationship Id="rId4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Ana Raquel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Diogo Cordeiro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Paulinely Morgan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Wagner de Lima</a:t>
            </a:r>
          </a:p>
        </p:txBody>
      </p:sp>
      <p:pic>
        <p:nvPicPr>
          <p:cNvPr descr="logo_novo.jpg" id="55" name="Shape 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8384" y="4127576"/>
            <a:ext cx="506100" cy="73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iogo\Desktop\Sem título2.jpg" id="56" name="Shape 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1449" y="4113774"/>
            <a:ext cx="552900" cy="76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4212" y="225099"/>
            <a:ext cx="4915574" cy="257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F1C232"/>
                </a:solidFill>
              </a:rPr>
              <a:t>Requisitos Funcionais</a:t>
            </a:r>
          </a:p>
        </p:txBody>
      </p:sp>
      <p:graphicFrame>
        <p:nvGraphicFramePr>
          <p:cNvPr id="114" name="Shape 114"/>
          <p:cNvGraphicFramePr/>
          <p:nvPr/>
        </p:nvGraphicFramePr>
        <p:xfrm>
          <a:off x="588350" y="124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{D95CF9B7-6F7A-4319-99F3-7EBF054E88B5}</a:tableStyleId>
              </a:tblPr>
              <a:tblGrid>
                <a:gridCol w="3961150"/>
                <a:gridCol w="3961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RF05 - Alterar itens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O usuário pode alterar as informações dos itens cadastrados anteriormente. Caso haja erro em relação ao fornecimento de detalhes de perda ou achado.</a:t>
                      </a:r>
                    </a:p>
                  </a:txBody>
                  <a:tcPr marT="63500" marB="63500" marR="63500" marL="6350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RF06 -­ Login no sistema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Permitir o acesso ao serviço apenas a usuários previamente cadastrados, assim é possível identificar quem está usando o serviço e conectar usuários que perderam com que acharam algum item. </a:t>
                      </a:r>
                    </a:p>
                  </a:txBody>
                  <a:tcPr marT="63500" marB="63500" marR="63500" marL="6350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RF07 - Alterar informações pessoais de usuário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O usuário pode alterar seus dados pessoais de cadastro.</a:t>
                      </a:r>
                    </a:p>
                  </a:txBody>
                  <a:tcPr marT="63500" marB="63500" marR="63500" marL="6350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RF08 - Exibir resultados na pagina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O sistema deve retornar as consultas de forma  legível para  o usuário e exibir os resultados na tela.</a:t>
                      </a:r>
                    </a:p>
                  </a:txBody>
                  <a:tcPr marT="63500" marB="63500" marR="63500" marL="6350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RF09 - Iniciar negociação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O usuário pode requisitar determinado item achado por outro usuário. Também pode requisitar devolução, caso o usuário a contatar seja quem achou um item.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F1C232"/>
                </a:solidFill>
              </a:rPr>
              <a:t>Requisitos Funcionais</a:t>
            </a:r>
          </a:p>
        </p:txBody>
      </p:sp>
      <p:graphicFrame>
        <p:nvGraphicFramePr>
          <p:cNvPr id="120" name="Shape 120"/>
          <p:cNvGraphicFramePr/>
          <p:nvPr/>
        </p:nvGraphicFramePr>
        <p:xfrm>
          <a:off x="588350" y="124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{D95CF9B7-6F7A-4319-99F3-7EBF054E88B5}</a:tableStyleId>
              </a:tblPr>
              <a:tblGrid>
                <a:gridCol w="3961150"/>
                <a:gridCol w="3961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RF10 - Finalizar negociação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O usuário que achou um item pode aceitar ou não devolvê-lo.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RF11 - Registrar operações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O sistema deve armazenar informações de negociações finalizadas.</a:t>
                      </a:r>
                    </a:p>
                  </a:txBody>
                  <a:tcPr marT="63500" marB="63500" marR="63500" marL="6350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RF13 - Reportar Perda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O sistema deve ter um formulário para que o usuário reporte a perda de um item.</a:t>
                      </a:r>
                    </a:p>
                  </a:txBody>
                  <a:tcPr marT="63500" marB="63500" marR="63500" marL="6350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RF14 - Reportar Achado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O sistema deve ter um formulário para que o usuário reporte que achou um item.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F1C232"/>
                </a:solidFill>
              </a:rPr>
              <a:t>Requisitos Não-Funcionais</a:t>
            </a:r>
          </a:p>
        </p:txBody>
      </p:sp>
      <p:graphicFrame>
        <p:nvGraphicFramePr>
          <p:cNvPr id="126" name="Shape 126"/>
          <p:cNvGraphicFramePr/>
          <p:nvPr/>
        </p:nvGraphicFramePr>
        <p:xfrm>
          <a:off x="588350" y="124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{D95CF9B7-6F7A-4319-99F3-7EBF054E88B5}</a:tableStyleId>
              </a:tblPr>
              <a:tblGrid>
                <a:gridCol w="3961150"/>
                <a:gridCol w="3961150"/>
              </a:tblGrid>
              <a:tr h="41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Nome do Requisito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Descrição</a:t>
                      </a:r>
                    </a:p>
                  </a:txBody>
                  <a:tcPr marT="63500" marB="63500" marR="63500" marL="63500"/>
                </a:tc>
              </a:tr>
              <a:tr h="72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RNF01 - Responsivo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O site deve ser responsivo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41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RNF02 - </a:t>
                      </a:r>
                      <a:r>
                        <a:rPr lang="pt-BR" sz="1200">
                          <a:solidFill>
                            <a:srgbClr val="1D2021"/>
                          </a:solidFill>
                          <a:highlight>
                            <a:srgbClr val="FFFFFF"/>
                          </a:highlight>
                        </a:rPr>
                        <a:t>Interface amigável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O site deve seguir práticas de IHC</a:t>
                      </a:r>
                    </a:p>
                  </a:txBody>
                  <a:tcPr marT="63500" marB="63500" marR="63500" marL="63500"/>
                </a:tc>
              </a:tr>
              <a:tr h="5274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RNF03 - Banco de Dados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O sistema deve ter uma base de dados eficiente e segura</a:t>
                      </a:r>
                    </a:p>
                  </a:txBody>
                  <a:tcPr marT="63500" marB="63500" marR="63500" marL="63500"/>
                </a:tc>
              </a:tr>
              <a:tr h="41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RNF05 - Sistema Web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A aplicação será uma plataforma Web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F1C232"/>
                </a:solidFill>
              </a:rPr>
              <a:t>Perfil dos Usuários</a:t>
            </a:r>
            <a:br>
              <a:rPr lang="pt-BR">
                <a:solidFill>
                  <a:srgbClr val="F1C232"/>
                </a:solidFill>
              </a:rPr>
            </a:br>
          </a:p>
        </p:txBody>
      </p:sp>
      <p:graphicFrame>
        <p:nvGraphicFramePr>
          <p:cNvPr id="132" name="Shape 132"/>
          <p:cNvGraphicFramePr/>
          <p:nvPr/>
        </p:nvGraphicFramePr>
        <p:xfrm>
          <a:off x="588350" y="124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{D95CF9B7-6F7A-4319-99F3-7EBF054E88B5}</a:tableStyleId>
              </a:tblPr>
              <a:tblGrid>
                <a:gridCol w="3961150"/>
                <a:gridCol w="3961150"/>
              </a:tblGrid>
              <a:tr h="41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Identificador do Usuário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Descrição</a:t>
                      </a:r>
                    </a:p>
                  </a:txBody>
                  <a:tcPr marT="63500" marB="63500" marR="63500" marL="63500"/>
                </a:tc>
              </a:tr>
              <a:tr h="72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Usuário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Qualquer pessoa que tenha conexão com a internet pode entrar no sistema e usar o serviço, seja um usuário que encontrou algum item perdido e deseja informar para que possa efetuar a sua devolução ou, caso contrario, se ele perdeu algo e está procurando seu item.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F1C232"/>
                </a:solidFill>
              </a:rPr>
              <a:t>Usabilidade</a:t>
            </a:r>
            <a:br>
              <a:rPr lang="pt-BR">
                <a:solidFill>
                  <a:srgbClr val="F1C232"/>
                </a:solidFill>
              </a:rPr>
            </a:br>
          </a:p>
        </p:txBody>
      </p:sp>
      <p:graphicFrame>
        <p:nvGraphicFramePr>
          <p:cNvPr id="138" name="Shape 138"/>
          <p:cNvGraphicFramePr/>
          <p:nvPr/>
        </p:nvGraphicFramePr>
        <p:xfrm>
          <a:off x="588350" y="124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{D95CF9B7-6F7A-4319-99F3-7EBF054E88B5}</a:tableStyleId>
              </a:tblPr>
              <a:tblGrid>
                <a:gridCol w="3961150"/>
                <a:gridCol w="3961150"/>
              </a:tblGrid>
              <a:tr h="41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Requisito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Mensuração</a:t>
                      </a:r>
                    </a:p>
                  </a:txBody>
                  <a:tcPr marT="63500" marB="63500" marR="63500" marL="63500"/>
                </a:tc>
              </a:tr>
              <a:tr h="72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Possuir telas simples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Observar dificuldades de navegação</a:t>
                      </a:r>
                    </a:p>
                  </a:txBody>
                  <a:tcPr marT="63500" marB="63500" marR="63500" marL="63500"/>
                </a:tc>
              </a:tr>
              <a:tr h="41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Possuir passos simples para realizar as tarefas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Observar tempo médio gasto pelos usuários na hora de realizar a tarefa</a:t>
                      </a:r>
                    </a:p>
                  </a:txBody>
                  <a:tcPr marT="63500" marB="63500" marR="63500" marL="63500"/>
                </a:tc>
              </a:tr>
              <a:tr h="5274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Possuir design agradável ao longo de todo o sistema.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Perguntar a primeira impressão, e a impressão final após o fluxo. 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F1C232"/>
                </a:solidFill>
              </a:rPr>
              <a:t>Riscos/Limitações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1200">
                <a:solidFill>
                  <a:schemeClr val="dk1"/>
                </a:solidFill>
              </a:rPr>
              <a:t>Tempo relativamente curto para desenvolvimento do projeto inteiro;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1200">
                <a:solidFill>
                  <a:schemeClr val="dk1"/>
                </a:solidFill>
              </a:rPr>
              <a:t>Dificuldade de encontros presenciais da equipe de desenvolvimento, tendo em vista que parte dos membros não moram na mesma cidade e outra parte trabalha;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1200">
                <a:solidFill>
                  <a:schemeClr val="dk1"/>
                </a:solidFill>
              </a:rPr>
              <a:t>Usar alguma tecnologia pela primeira vez;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1200">
                <a:solidFill>
                  <a:schemeClr val="dk1"/>
                </a:solidFill>
              </a:rPr>
              <a:t>Saída de algum membro do time;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F1C232"/>
                </a:solidFill>
              </a:rPr>
              <a:t>Riscos/Limitações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1200">
                <a:solidFill>
                  <a:schemeClr val="dk1"/>
                </a:solidFill>
              </a:rPr>
              <a:t>Tecnologia utilizada deixar de fornecer suporte/documentação;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1200">
                <a:solidFill>
                  <a:schemeClr val="dk1"/>
                </a:solidFill>
              </a:rPr>
              <a:t>Dificuldades na comunicação online (falta de internet e/ou energia);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1200">
                <a:solidFill>
                  <a:schemeClr val="dk1"/>
                </a:solidFill>
              </a:rPr>
              <a:t>Nenhum membro é especialista em design;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1200">
                <a:solidFill>
                  <a:schemeClr val="dk1"/>
                </a:solidFill>
              </a:rPr>
              <a:t>Recursos financeiros são limitados.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F1C232"/>
                </a:solidFill>
              </a:rPr>
              <a:t>Introdução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algn="just">
              <a:lnSpc>
                <a:spcPct val="90000"/>
              </a:lnSpc>
              <a:spcBef>
                <a:spcPts val="1100"/>
              </a:spcBef>
              <a:buClr>
                <a:schemeClr val="dk1"/>
              </a:buClr>
              <a:buSzPct val="100000"/>
            </a:pPr>
            <a:r>
              <a:rPr lang="pt-BR" sz="1200">
                <a:solidFill>
                  <a:schemeClr val="dk1"/>
                </a:solidFill>
              </a:rPr>
              <a:t>O serviço de </a:t>
            </a:r>
            <a:r>
              <a:rPr i="1" lang="pt-BR" sz="1200">
                <a:solidFill>
                  <a:schemeClr val="dk1"/>
                </a:solidFill>
              </a:rPr>
              <a:t>Lost and Found</a:t>
            </a:r>
            <a:r>
              <a:rPr lang="pt-BR" sz="1200">
                <a:solidFill>
                  <a:schemeClr val="dk1"/>
                </a:solidFill>
              </a:rPr>
              <a:t> funciona basicamente como um local físico onde pessoas que perderam algum objeto/item vão procurar seus pertences.</a:t>
            </a:r>
          </a:p>
          <a:p>
            <a:pPr lvl="0" algn="just">
              <a:lnSpc>
                <a:spcPct val="90000"/>
              </a:lnSpc>
              <a:spcBef>
                <a:spcPts val="110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algn="just">
              <a:lnSpc>
                <a:spcPct val="90000"/>
              </a:lnSpc>
              <a:spcBef>
                <a:spcPts val="1100"/>
              </a:spcBef>
              <a:buClr>
                <a:schemeClr val="dk1"/>
              </a:buClr>
              <a:buSzPct val="100000"/>
            </a:pPr>
            <a:r>
              <a:rPr lang="pt-BR" sz="1200">
                <a:solidFill>
                  <a:schemeClr val="dk1"/>
                </a:solidFill>
              </a:rPr>
              <a:t>Em contra partida se alguém achar algum item/objeto abandonado, esta pessoa pode se dirigir ate o departamento de Lost and Found e comunicar o local e hora onde encontrou o item e consequentemente deixar o item lá para que o dono possa ter a chance de procurar e recuperar seu pertence.</a:t>
            </a:r>
          </a:p>
          <a:p>
            <a:pPr lvl="0" algn="just">
              <a:lnSpc>
                <a:spcPct val="90000"/>
              </a:lnSpc>
              <a:spcBef>
                <a:spcPts val="110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algn="just">
              <a:lnSpc>
                <a:spcPct val="90000"/>
              </a:lnSpc>
              <a:spcBef>
                <a:spcPts val="1100"/>
              </a:spcBef>
              <a:buClr>
                <a:schemeClr val="dk1"/>
              </a:buClr>
              <a:buSzPct val="100000"/>
            </a:pPr>
            <a:r>
              <a:rPr lang="pt-BR" sz="1200">
                <a:solidFill>
                  <a:schemeClr val="dk1"/>
                </a:solidFill>
              </a:rPr>
              <a:t>Em algumas situações é necessário que o usuário comprove que o item lhe pertence.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F1C232"/>
                </a:solidFill>
              </a:rPr>
              <a:t>Oportunidade de Negócios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t-BR" sz="1200">
                <a:solidFill>
                  <a:schemeClr val="dk1"/>
                </a:solidFill>
              </a:rPr>
              <a:t>De acordo com uma reportagem de janeiro de 2016 do Daily Mail (</a:t>
            </a:r>
            <a:r>
              <a:rPr lang="pt-BR" sz="1200" u="sng">
                <a:solidFill>
                  <a:srgbClr val="1155CC"/>
                </a:solidFill>
                <a:hlinkClick r:id="rId3"/>
              </a:rPr>
              <a:t>http://dailym.ai/1J4FVCw</a:t>
            </a:r>
            <a:r>
              <a:rPr lang="pt-BR" sz="1200">
                <a:solidFill>
                  <a:schemeClr val="dk1"/>
                </a:solidFill>
              </a:rPr>
              <a:t>)  O  Singapore’s Changi airport, que já ganhou varias vezes o título de melhor aeroporto no mundo processou mais de 33 mil itens em 2015.</a:t>
            </a:r>
          </a:p>
          <a:p>
            <a:pPr lvl="0" rtl="0" algn="just">
              <a:lnSpc>
                <a:spcPct val="90000"/>
              </a:lnSpc>
              <a:spcBef>
                <a:spcPts val="110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pt-BR" sz="1200">
                <a:solidFill>
                  <a:schemeClr val="dk1"/>
                </a:solidFill>
              </a:rPr>
              <a:t>Ainda segundo a reportagem entre os itens mais esquecidos pelos usuários do aeroporto da cidade de Londres estão chaves, peças de roupas, telefones, câmeras, guarda-chava, entre outros.</a:t>
            </a:r>
          </a:p>
          <a:p>
            <a:pPr lvl="0" rtl="0" algn="just">
              <a:lnSpc>
                <a:spcPct val="90000"/>
              </a:lnSpc>
              <a:spcBef>
                <a:spcPts val="110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pt-BR" sz="1200">
                <a:solidFill>
                  <a:schemeClr val="dk1"/>
                </a:solidFill>
              </a:rPr>
              <a:t>Esses são apenas itens esquecidos em um local, e que conta com um departamento exclusivo para lidar com estas situações. Porém muitas outras coisas são perdidas ou esquecidas em locais públicos como praças, parques e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pt-BR">
                <a:solidFill>
                  <a:srgbClr val="F1C232"/>
                </a:solidFill>
              </a:rPr>
              <a:t>Possíveis Concorrentes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pt-BR" sz="1200">
                <a:solidFill>
                  <a:schemeClr val="dk1"/>
                </a:solidFill>
              </a:rPr>
              <a:t>Com uma rápida busca no Google é possível encontrar alguns Sites/Apps que se propõe a fazer isso, porém nenhum deles aparece com grande notoriedade.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t-BR" sz="1200">
                <a:solidFill>
                  <a:schemeClr val="dk1"/>
                </a:solidFill>
              </a:rPr>
              <a:t>sendo o </a:t>
            </a:r>
            <a:r>
              <a:rPr lang="pt-BR" sz="1200" u="sng">
                <a:solidFill>
                  <a:srgbClr val="1155CC"/>
                </a:solidFill>
                <a:hlinkClick r:id="rId3"/>
              </a:rPr>
              <a:t>www.lostandfound.com</a:t>
            </a:r>
            <a:r>
              <a:rPr lang="pt-BR" sz="1200">
                <a:solidFill>
                  <a:schemeClr val="dk1"/>
                </a:solidFill>
              </a:rPr>
              <a:t> o primeiro resultado na busca, baseado nisto provavelmente é o serviço mais popular deste tipo.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lvl="0" rtl="0" algn="just">
              <a:lnSpc>
                <a:spcPct val="90000"/>
              </a:lnSpc>
              <a:spcBef>
                <a:spcPts val="110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174" y="2422424"/>
            <a:ext cx="1376599" cy="261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70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F1C232"/>
                </a:solidFill>
              </a:rPr>
              <a:t>Possíveis Concorrentes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649" y="619749"/>
            <a:ext cx="4574974" cy="275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100" y="2981725"/>
            <a:ext cx="4614074" cy="20665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5609075" y="620575"/>
            <a:ext cx="3318900" cy="44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pt-BR" sz="1200">
                <a:solidFill>
                  <a:schemeClr val="dk1"/>
                </a:solidFill>
              </a:rPr>
              <a:t>No gráfico o número 0 no  </a:t>
            </a:r>
            <a:r>
              <a:rPr i="1" lang="pt-BR" sz="1200">
                <a:solidFill>
                  <a:schemeClr val="dk1"/>
                </a:solidFill>
              </a:rPr>
              <a:t>Level of Offering</a:t>
            </a:r>
            <a:r>
              <a:rPr lang="pt-BR" sz="1200">
                <a:solidFill>
                  <a:schemeClr val="dk1"/>
                </a:solidFill>
              </a:rPr>
              <a:t> é o pior ou seja não oferece/não tem/não possui/não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pt-BR" sz="1200">
                <a:solidFill>
                  <a:schemeClr val="dk1"/>
                </a:solidFill>
              </a:rPr>
              <a:t>O 3 é intermediário ou seja não oferece totalmente ou não oferece com qualidade ou não tem totalmente.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pt-BR" sz="1200">
                <a:solidFill>
                  <a:schemeClr val="dk1"/>
                </a:solidFill>
              </a:rPr>
              <a:t>O 6 é o valor mais alto quer dizer que oferece o recurso/bom/tem/possui, 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pt-BR" sz="1200">
                <a:solidFill>
                  <a:schemeClr val="dk1"/>
                </a:solidFill>
              </a:rPr>
              <a:t>Estes são os únicos 3 valores possíveis.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F1C232"/>
                </a:solidFill>
              </a:rPr>
              <a:t>Visão Geral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pt-BR" sz="1200">
                <a:solidFill>
                  <a:schemeClr val="dk1"/>
                </a:solidFill>
              </a:rPr>
              <a:t>O sistema funcionará como uma plataforma web onde seja possível conectar pessoas que perderam algum item com usuários que encontraram o objeto, de maneira inversa a plataforma também serve para conectar qualquer pessoa que encontrou algum item/objeto e tem o desejo de devolver este item ao seu respectivo dono, essa iteração de mão dupla entre as pessoas é o principal objetivo deste projeto.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F1C232"/>
                </a:solidFill>
              </a:rPr>
              <a:t>Visão Geral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pt-BR" sz="1200">
                <a:solidFill>
                  <a:schemeClr val="dk1"/>
                </a:solidFill>
              </a:rPr>
              <a:t>O sistema não tem limitação de quem pode ser usuário dele, então qualquer pessoa pode se cadastrar e utilizar o sistema.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pt-BR" sz="1200">
                <a:solidFill>
                  <a:schemeClr val="dk1"/>
                </a:solidFill>
              </a:rPr>
              <a:t>Um usuário pode informar a perda de um item ou que encontrou um item.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pt-BR" sz="1200">
                <a:solidFill>
                  <a:schemeClr val="dk1"/>
                </a:solidFill>
              </a:rPr>
              <a:t>Uma função do sistema é permitir que os usuários cadastrem seus itens antes que a perda aconteça ou seja ele cadastra itens que acha que pode perder, caso isso ocorra ele terá como comprovar mais rapidamente que o item é dele.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F1C232"/>
                </a:solidFill>
              </a:rPr>
              <a:t>Visão Geral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pt-BR" sz="1200">
                <a:solidFill>
                  <a:schemeClr val="dk1"/>
                </a:solidFill>
              </a:rPr>
              <a:t>O site deve ser responsivo a fim de manter a usabilidade e a beleza em sistemas mobiles, além disso o design de todo o site tem que ser moderno e leve.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pt-BR" sz="1200">
                <a:solidFill>
                  <a:schemeClr val="dk1"/>
                </a:solidFill>
              </a:rPr>
              <a:t>O sistema pode sugerir algumas praticas de negociação para tentar evitar fraudes entre usuários mal intencionados que podem tentar roubar itens que não lhes pertencem.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F1C232"/>
                </a:solidFill>
              </a:rPr>
              <a:t>Requisitos Funcionais</a:t>
            </a:r>
          </a:p>
        </p:txBody>
      </p:sp>
      <p:graphicFrame>
        <p:nvGraphicFramePr>
          <p:cNvPr id="108" name="Shape 108"/>
          <p:cNvGraphicFramePr/>
          <p:nvPr/>
        </p:nvGraphicFramePr>
        <p:xfrm>
          <a:off x="588350" y="124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{D95CF9B7-6F7A-4319-99F3-7EBF054E88B5}</a:tableStyleId>
              </a:tblPr>
              <a:tblGrid>
                <a:gridCol w="3961150"/>
                <a:gridCol w="3961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Nome do Requisito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Descrição</a:t>
                      </a:r>
                    </a:p>
                  </a:txBody>
                  <a:tcPr marT="63500" marB="63500" marR="63500" marL="6350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RF01 - Pesquisar no banco de dados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O usuário pode pesquisar um subconjunto do banco de dados, de acordo com alguns filtros, como local, tipo do item, data e etc.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RF02 - </a:t>
                      </a:r>
                      <a:r>
                        <a:rPr lang="pt-BR" sz="1200">
                          <a:solidFill>
                            <a:srgbClr val="1D2021"/>
                          </a:solidFill>
                          <a:highlight>
                            <a:srgbClr val="FFFFFF"/>
                          </a:highlight>
                        </a:rPr>
                        <a:t>O site deve cadastrar usuários (entrada)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O sistema deve permitir que os usuários façam o cadastro no site.</a:t>
                      </a:r>
                    </a:p>
                  </a:txBody>
                  <a:tcPr marT="63500" marB="63500" marR="63500" marL="6350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RF03 - Adicionar novos itens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O usuário deve cadastrar itens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achados e/ou perdidos, anteriormente. </a:t>
                      </a:r>
                    </a:p>
                  </a:txBody>
                  <a:tcPr marT="63500" marB="63500" marR="63500" marL="6350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RF04 - Remover itens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O usuário pode remover itens cadastrados anteriormente. Caso a perda do usuário seja um alarme falso.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