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81" r:id="rId2"/>
    <p:sldId id="365" r:id="rId3"/>
    <p:sldId id="375" r:id="rId4"/>
    <p:sldId id="376" r:id="rId5"/>
    <p:sldId id="367" r:id="rId6"/>
    <p:sldId id="377" r:id="rId7"/>
    <p:sldId id="378" r:id="rId8"/>
    <p:sldId id="379" r:id="rId9"/>
    <p:sldId id="380" r:id="rId10"/>
    <p:sldId id="368" r:id="rId11"/>
    <p:sldId id="35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3"/>
    <p:restoredTop sz="94663"/>
  </p:normalViewPr>
  <p:slideViewPr>
    <p:cSldViewPr snapToGrid="0">
      <p:cViewPr varScale="1">
        <p:scale>
          <a:sx n="106" d="100"/>
          <a:sy n="106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381E2A9A-94A8-444D-ACB5-1BC7ECD7312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0621702-D81D-4AD1-A9C5-A4A53C0640B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EE9D236-A5F9-45EF-A8E7-626B7977CEDE}" type="datetime1">
              <a: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28/01/2022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BEB4239-5507-4BC7-8AF0-ABC5F609A58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2DB9CBF-D1CD-40F4-96CA-4EB61085B68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EAF61E-1D25-4190-9AAD-4958418B25BB}" type="slidenum">
              <a:t>‹nº›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3451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ADA0A511-F870-495F-BC37-5BD8296E76D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8F80F75-598B-4FF7-83B0-B8B284BC949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A2E76D45-053B-4F52-AE01-1A40FEA41188}" type="datetime1">
              <a:rPr lang="pt-PT"/>
              <a:pPr lvl="0"/>
              <a:t>28/01/2022</a:t>
            </a:fld>
            <a:endParaRPr lang="pt-PT"/>
          </a:p>
        </p:txBody>
      </p:sp>
      <p:sp>
        <p:nvSpPr>
          <p:cNvPr id="4" name="Marcador de Posição da Imagem do Diapositivo 3">
            <a:extLst>
              <a:ext uri="{FF2B5EF4-FFF2-40B4-BE49-F238E27FC236}">
                <a16:creationId xmlns:a16="http://schemas.microsoft.com/office/drawing/2014/main" id="{A239A6E6-680A-4FD0-BB9A-5B06B27299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Marcador de Posição de Notas 4">
            <a:extLst>
              <a:ext uri="{FF2B5EF4-FFF2-40B4-BE49-F238E27FC236}">
                <a16:creationId xmlns:a16="http://schemas.microsoft.com/office/drawing/2014/main" id="{6CB98C1E-9F6C-438E-834A-8B331E37E26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3B8275E-D66C-41E9-9808-4CDAC25EC08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3619C85-ED4D-44EB-A1F4-10A2D0328E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79441A0-C243-45D3-B0C2-40A88B1D507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241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pt-PT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EA8FA14-27C9-4A1E-AA26-C628565B83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ED7B7C80-59EC-4772-AE7A-DC1CF5243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pt-PT">
              <a:latin typeface="Segoe UI" pitchFamily="34"/>
            </a:endParaRPr>
          </a:p>
          <a:p>
            <a:pPr lvl="0"/>
            <a:r>
              <a:rPr lang="pt-PT"/>
              <a:t>ID=d924773e-9a16-4d6d-9803-8cb819e99682 Recipe=text_billboard Type=TextOnly Variant=0 FamilyID=AccentBoxWalbaum_Zero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81EE3A6-431A-42CC-9975-4A89C40B980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E04044-8363-4E5B-8497-8381C06638A9}" type="slidenum">
              <a:t>1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79441A0-C243-45D3-B0C2-40A88B1D507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0576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B00C4630-67AE-4EAE-8AB9-FCF3FD4F96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845B485-DB8F-4AA2-BE2A-2E572DEE64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9E58DA6-6A7D-4FC1-9B55-68FFF0B4E68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88AEEE-25C9-465C-94EA-777ADB4C4BB2}" type="slidenum">
              <a:t>11</a:t>
            </a:fld>
            <a:endParaRPr lang="pt-PT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>
            <a:extLst>
              <a:ext uri="{FF2B5EF4-FFF2-40B4-BE49-F238E27FC236}">
                <a16:creationId xmlns:a16="http://schemas.microsoft.com/office/drawing/2014/main" id="{A1A65173-B07B-4B32-A0C4-BB1D4F65EFCA}"/>
              </a:ext>
            </a:extLst>
          </p:cNvPr>
          <p:cNvSpPr/>
          <p:nvPr/>
        </p:nvSpPr>
        <p:spPr>
          <a:xfrm>
            <a:off x="1528757" y="1473244"/>
            <a:ext cx="9144000" cy="3007443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D142018-1A51-4FE9-BBCC-3DADE4D09E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Ctr="1"/>
          <a:lstStyle>
            <a:lvl1pPr algn="ctr">
              <a:defRPr sz="66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906A5FA8-3501-4209-A929-63A4C1312E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rgbClr val="F5A700"/>
          </a:solidFill>
        </p:spPr>
        <p:txBody>
          <a:bodyPr anchor="ctr" anchorCtr="1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1111412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>
            <a:extLst>
              <a:ext uri="{FF2B5EF4-FFF2-40B4-BE49-F238E27FC236}">
                <a16:creationId xmlns:a16="http://schemas.microsoft.com/office/drawing/2014/main" id="{F7BDB3AD-2A66-410C-9FE9-18F5878C8BE0}"/>
              </a:ext>
            </a:extLst>
          </p:cNvPr>
          <p:cNvSpPr/>
          <p:nvPr/>
        </p:nvSpPr>
        <p:spPr>
          <a:xfrm>
            <a:off x="409578" y="633615"/>
            <a:ext cx="4927408" cy="5495928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01C30504-D51C-4A64-BA54-5CA3B605C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pt-PT"/>
              <a:t>Clique para editar o estilo de título do Modelo Global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40CC4A47-A938-4B81-AD78-29238E298E4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Imagem 14">
            <a:extLst>
              <a:ext uri="{FF2B5EF4-FFF2-40B4-BE49-F238E27FC236}">
                <a16:creationId xmlns:a16="http://schemas.microsoft.com/office/drawing/2014/main" id="{04C947B2-165A-4553-88C8-8A7B4186BDE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961120" y="566928"/>
            <a:ext cx="2871216" cy="2340864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6" name="Marcador de Posição da Imagem 14">
            <a:extLst>
              <a:ext uri="{FF2B5EF4-FFF2-40B4-BE49-F238E27FC236}">
                <a16:creationId xmlns:a16="http://schemas.microsoft.com/office/drawing/2014/main" id="{72432EBD-C5AB-49DA-A75C-ADA86DF4F17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843016" y="566928"/>
            <a:ext cx="2871216" cy="2340864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7" name="Retângulo 4">
            <a:extLst>
              <a:ext uri="{FF2B5EF4-FFF2-40B4-BE49-F238E27FC236}">
                <a16:creationId xmlns:a16="http://schemas.microsoft.com/office/drawing/2014/main" id="{F9D8D937-7DC3-4FE8-8E0D-9607EBA33CFF}"/>
              </a:ext>
            </a:extLst>
          </p:cNvPr>
          <p:cNvSpPr/>
          <p:nvPr/>
        </p:nvSpPr>
        <p:spPr>
          <a:xfrm>
            <a:off x="345570" y="1170432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tângulo 11">
            <a:extLst>
              <a:ext uri="{FF2B5EF4-FFF2-40B4-BE49-F238E27FC236}">
                <a16:creationId xmlns:a16="http://schemas.microsoft.com/office/drawing/2014/main" id="{D741306A-30CF-4469-A38E-EDBE658B6E96}"/>
              </a:ext>
            </a:extLst>
          </p:cNvPr>
          <p:cNvSpPr/>
          <p:nvPr/>
        </p:nvSpPr>
        <p:spPr>
          <a:xfrm>
            <a:off x="877458" y="2121408"/>
            <a:ext cx="3958647" cy="9144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Marcador de Posição da Imagem 14">
            <a:extLst>
              <a:ext uri="{FF2B5EF4-FFF2-40B4-BE49-F238E27FC236}">
                <a16:creationId xmlns:a16="http://schemas.microsoft.com/office/drawing/2014/main" id="{8FF84846-5732-4E67-AF76-7796A38A2AC9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843016" y="3108960"/>
            <a:ext cx="5989320" cy="305409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10" name="Marcador de Posição da Data 17">
            <a:extLst>
              <a:ext uri="{FF2B5EF4-FFF2-40B4-BE49-F238E27FC236}">
                <a16:creationId xmlns:a16="http://schemas.microsoft.com/office/drawing/2014/main" id="{414F1D53-458F-4FE3-9214-4CB8AE3466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11" name="Marcador de Posição do Rodapé 18">
            <a:extLst>
              <a:ext uri="{FF2B5EF4-FFF2-40B4-BE49-F238E27FC236}">
                <a16:creationId xmlns:a16="http://schemas.microsoft.com/office/drawing/2014/main" id="{9687BB3B-17D7-4CA3-9097-6D16920E1B6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2" name="Marcador de Posição do Número do Diapositivo 19">
            <a:extLst>
              <a:ext uri="{FF2B5EF4-FFF2-40B4-BE49-F238E27FC236}">
                <a16:creationId xmlns:a16="http://schemas.microsoft.com/office/drawing/2014/main" id="{ACCCA3E5-E985-49A8-A86C-EEB98ADDC2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 lang="en-US"/>
            </a:lvl1pPr>
          </a:lstStyle>
          <a:p>
            <a:pPr lvl="0"/>
            <a:fld id="{F9456642-6E01-4861-A489-7417FA6D6C0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3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com 4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>
            <a:extLst>
              <a:ext uri="{FF2B5EF4-FFF2-40B4-BE49-F238E27FC236}">
                <a16:creationId xmlns:a16="http://schemas.microsoft.com/office/drawing/2014/main" id="{F2CB6069-82FF-4886-A200-F4D7252792EF}"/>
              </a:ext>
            </a:extLst>
          </p:cNvPr>
          <p:cNvSpPr/>
          <p:nvPr/>
        </p:nvSpPr>
        <p:spPr>
          <a:xfrm>
            <a:off x="7324344" y="630936"/>
            <a:ext cx="4517136" cy="5495928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7E53301-8580-42E1-95C1-AAD84BAD45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4" name="Marcador de Posição da Imagem 14">
            <a:extLst>
              <a:ext uri="{FF2B5EF4-FFF2-40B4-BE49-F238E27FC236}">
                <a16:creationId xmlns:a16="http://schemas.microsoft.com/office/drawing/2014/main" id="{64ABEAE2-1A03-427D-A7D7-141679680D7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767327" y="630936"/>
            <a:ext cx="3246120" cy="268833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5" name="Marcador de Posição da Imagem 14">
            <a:extLst>
              <a:ext uri="{FF2B5EF4-FFF2-40B4-BE49-F238E27FC236}">
                <a16:creationId xmlns:a16="http://schemas.microsoft.com/office/drawing/2014/main" id="{1FC84D81-71CC-4A2D-8E2A-27847DFAF71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11480" y="630936"/>
            <a:ext cx="3246120" cy="268833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6" name="Retângulo 4">
            <a:extLst>
              <a:ext uri="{FF2B5EF4-FFF2-40B4-BE49-F238E27FC236}">
                <a16:creationId xmlns:a16="http://schemas.microsoft.com/office/drawing/2014/main" id="{23815A7A-B46F-4254-8FA0-76804FC56B7D}"/>
              </a:ext>
            </a:extLst>
          </p:cNvPr>
          <p:cNvSpPr/>
          <p:nvPr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Marcador de Posição da Imagem 14">
            <a:extLst>
              <a:ext uri="{FF2B5EF4-FFF2-40B4-BE49-F238E27FC236}">
                <a16:creationId xmlns:a16="http://schemas.microsoft.com/office/drawing/2014/main" id="{BF657F67-E16F-401B-9816-8395B9EB560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11480" y="3438144"/>
            <a:ext cx="3246120" cy="268833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8" name="Marcador de Posição da Data 17">
            <a:extLst>
              <a:ext uri="{FF2B5EF4-FFF2-40B4-BE49-F238E27FC236}">
                <a16:creationId xmlns:a16="http://schemas.microsoft.com/office/drawing/2014/main" id="{A5B83508-7051-4CC8-B09B-B8EB6783E8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9" name="Marcador de Posição do Rodapé 18">
            <a:extLst>
              <a:ext uri="{FF2B5EF4-FFF2-40B4-BE49-F238E27FC236}">
                <a16:creationId xmlns:a16="http://schemas.microsoft.com/office/drawing/2014/main" id="{9C5F216B-15C0-491E-AAC9-FFD7A3554F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0" name="Marcador de Posição do Número do Diapositivo 19">
            <a:extLst>
              <a:ext uri="{FF2B5EF4-FFF2-40B4-BE49-F238E27FC236}">
                <a16:creationId xmlns:a16="http://schemas.microsoft.com/office/drawing/2014/main" id="{6EA6F752-0F53-4FF9-B690-F27F29A120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B542BB2-9AA0-4B70-8267-14C2624A90D6}" type="slidenum">
              <a:t>‹nº›</a:t>
            </a:fld>
            <a:endParaRPr lang="pt-PT"/>
          </a:p>
        </p:txBody>
      </p:sp>
      <p:sp>
        <p:nvSpPr>
          <p:cNvPr id="11" name="Retângulo 5">
            <a:extLst>
              <a:ext uri="{FF2B5EF4-FFF2-40B4-BE49-F238E27FC236}">
                <a16:creationId xmlns:a16="http://schemas.microsoft.com/office/drawing/2014/main" id="{7639A286-6D95-456C-9C56-E66593ED95DC}"/>
              </a:ext>
            </a:extLst>
          </p:cNvPr>
          <p:cNvSpPr/>
          <p:nvPr/>
        </p:nvSpPr>
        <p:spPr>
          <a:xfrm>
            <a:off x="7792215" y="2185415"/>
            <a:ext cx="3683184" cy="9144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Marcador de Posição da Imagem 14">
            <a:extLst>
              <a:ext uri="{FF2B5EF4-FFF2-40B4-BE49-F238E27FC236}">
                <a16:creationId xmlns:a16="http://schemas.microsoft.com/office/drawing/2014/main" id="{9D70C3F3-0078-42A3-8CCC-69E7C0C3BA3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767327" y="3438144"/>
            <a:ext cx="3246120" cy="268833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13" name="Marcador de Posição do Texto 7">
            <a:extLst>
              <a:ext uri="{FF2B5EF4-FFF2-40B4-BE49-F238E27FC236}">
                <a16:creationId xmlns:a16="http://schemas.microsoft.com/office/drawing/2014/main" id="{506CE72F-0AFA-4DB7-8831-B338A27708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72400" y="3099815"/>
            <a:ext cx="3721095" cy="4476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14" name="Marcador de Posição do Texto 7">
            <a:extLst>
              <a:ext uri="{FF2B5EF4-FFF2-40B4-BE49-F238E27FC236}">
                <a16:creationId xmlns:a16="http://schemas.microsoft.com/office/drawing/2014/main" id="{A7FA641E-BE47-4BA3-8F53-2A4178612D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72400" y="4215383"/>
            <a:ext cx="3721095" cy="4476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15" name="Marcador de Posição do Texto 7">
            <a:extLst>
              <a:ext uri="{FF2B5EF4-FFF2-40B4-BE49-F238E27FC236}">
                <a16:creationId xmlns:a16="http://schemas.microsoft.com/office/drawing/2014/main" id="{A94C9C92-524A-4B4C-B5AE-82A9A30C31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772400" y="5321807"/>
            <a:ext cx="3721095" cy="44767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16" name="Marcador de Posição da Imagem 14">
            <a:extLst>
              <a:ext uri="{FF2B5EF4-FFF2-40B4-BE49-F238E27FC236}">
                <a16:creationId xmlns:a16="http://schemas.microsoft.com/office/drawing/2014/main" id="{BF524AD6-B42B-43A5-A432-93377DA0A62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772400" y="2532888"/>
            <a:ext cx="457200" cy="457200"/>
          </a:xfrm>
        </p:spPr>
        <p:txBody>
          <a:bodyPr anchor="ctr" anchorCtr="1"/>
          <a:lstStyle>
            <a:lvl1pPr algn="ctr">
              <a:buNone/>
              <a:defRPr sz="900"/>
            </a:lvl1pPr>
          </a:lstStyle>
          <a:p>
            <a:pPr lvl="0"/>
            <a:r>
              <a:rPr lang="pt-PT"/>
              <a:t>Ícone</a:t>
            </a:r>
          </a:p>
        </p:txBody>
      </p:sp>
      <p:sp>
        <p:nvSpPr>
          <p:cNvPr id="17" name="Marcador de Posição da Imagem 14">
            <a:extLst>
              <a:ext uri="{FF2B5EF4-FFF2-40B4-BE49-F238E27FC236}">
                <a16:creationId xmlns:a16="http://schemas.microsoft.com/office/drawing/2014/main" id="{A7DBE056-435A-4AEB-9EC1-12C2A7E47B4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772400" y="3630168"/>
            <a:ext cx="457200" cy="457200"/>
          </a:xfrm>
        </p:spPr>
        <p:txBody>
          <a:bodyPr anchor="ctr" anchorCtr="1"/>
          <a:lstStyle>
            <a:lvl1pPr algn="ctr">
              <a:buNone/>
              <a:defRPr sz="900"/>
            </a:lvl1pPr>
          </a:lstStyle>
          <a:p>
            <a:pPr lvl="0"/>
            <a:r>
              <a:rPr lang="pt-PT"/>
              <a:t>Ícone</a:t>
            </a:r>
          </a:p>
        </p:txBody>
      </p:sp>
      <p:sp>
        <p:nvSpPr>
          <p:cNvPr id="18" name="Marcador de Posição da Imagem 14">
            <a:extLst>
              <a:ext uri="{FF2B5EF4-FFF2-40B4-BE49-F238E27FC236}">
                <a16:creationId xmlns:a16="http://schemas.microsoft.com/office/drawing/2014/main" id="{C24DFDA8-F3C3-49D1-8A7E-7E9B3B4B699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772400" y="4754880"/>
            <a:ext cx="457200" cy="457200"/>
          </a:xfrm>
        </p:spPr>
        <p:txBody>
          <a:bodyPr anchor="ctr" anchorCtr="1"/>
          <a:lstStyle>
            <a:lvl1pPr algn="ctr">
              <a:buNone/>
              <a:defRPr sz="900"/>
            </a:lvl1pPr>
          </a:lstStyle>
          <a:p>
            <a:pPr lvl="0"/>
            <a:r>
              <a:rPr lang="pt-PT"/>
              <a:t>Ícone</a:t>
            </a:r>
          </a:p>
        </p:txBody>
      </p:sp>
    </p:spTree>
    <p:extLst>
      <p:ext uri="{BB962C8B-B14F-4D97-AF65-F5344CB8AC3E}">
        <p14:creationId xmlns:p14="http://schemas.microsoft.com/office/powerpoint/2010/main" val="760831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>
            <a:extLst>
              <a:ext uri="{FF2B5EF4-FFF2-40B4-BE49-F238E27FC236}">
                <a16:creationId xmlns:a16="http://schemas.microsoft.com/office/drawing/2014/main" id="{319DDB51-B5E2-4071-A2F6-879BF4CB9D27}"/>
              </a:ext>
            </a:extLst>
          </p:cNvPr>
          <p:cNvSpPr/>
          <p:nvPr/>
        </p:nvSpPr>
        <p:spPr>
          <a:xfrm>
            <a:off x="665856" y="1533521"/>
            <a:ext cx="10917067" cy="379094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8">
            <a:extLst>
              <a:ext uri="{FF2B5EF4-FFF2-40B4-BE49-F238E27FC236}">
                <a16:creationId xmlns:a16="http://schemas.microsoft.com/office/drawing/2014/main" id="{11000723-D060-4470-A7D6-A86A23F563B9}"/>
              </a:ext>
            </a:extLst>
          </p:cNvPr>
          <p:cNvSpPr/>
          <p:nvPr/>
        </p:nvSpPr>
        <p:spPr>
          <a:xfrm>
            <a:off x="609081" y="2971800"/>
            <a:ext cx="128016" cy="91440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E6872F-6FDB-4505-9672-17B0ACC9A8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a Data 2">
            <a:extLst>
              <a:ext uri="{FF2B5EF4-FFF2-40B4-BE49-F238E27FC236}">
                <a16:creationId xmlns:a16="http://schemas.microsoft.com/office/drawing/2014/main" id="{4F24E9E5-59E9-4F11-9BF8-C95631AF00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6" name="Marcador de Posição do Rodapé 3">
            <a:extLst>
              <a:ext uri="{FF2B5EF4-FFF2-40B4-BE49-F238E27FC236}">
                <a16:creationId xmlns:a16="http://schemas.microsoft.com/office/drawing/2014/main" id="{84FF65B7-25EB-47DD-95FD-AEFE676532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7" name="Marcador de Posição do Número do Diapositivo 4">
            <a:extLst>
              <a:ext uri="{FF2B5EF4-FFF2-40B4-BE49-F238E27FC236}">
                <a16:creationId xmlns:a16="http://schemas.microsoft.com/office/drawing/2014/main" id="{51FD08B1-A11A-4328-9929-E7D7AA880A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DC13A3-F831-4D80-AAB4-E59A44F70A94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0303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F0E0DC4-CC72-4E26-927C-6158D4AB75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047E273-99AE-4701-8557-1DDC75B611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CE17DE7-28CB-4376-962D-54FBD30D53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35E180-F322-4F9D-ACB2-8637DF84C185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8870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8">
            <a:extLst>
              <a:ext uri="{FF2B5EF4-FFF2-40B4-BE49-F238E27FC236}">
                <a16:creationId xmlns:a16="http://schemas.microsoft.com/office/drawing/2014/main" id="{D2025E01-B3AA-48D4-AFD6-DE70E0FB274B}"/>
              </a:ext>
            </a:extLst>
          </p:cNvPr>
          <p:cNvSpPr/>
          <p:nvPr/>
        </p:nvSpPr>
        <p:spPr>
          <a:xfrm>
            <a:off x="558213" y="1162028"/>
            <a:ext cx="3740737" cy="46433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0">
            <a:extLst>
              <a:ext uri="{FF2B5EF4-FFF2-40B4-BE49-F238E27FC236}">
                <a16:creationId xmlns:a16="http://schemas.microsoft.com/office/drawing/2014/main" id="{3342CC02-84DD-4FCD-8BDD-AA9E1B67DFFF}"/>
              </a:ext>
            </a:extLst>
          </p:cNvPr>
          <p:cNvSpPr/>
          <p:nvPr/>
        </p:nvSpPr>
        <p:spPr>
          <a:xfrm>
            <a:off x="498832" y="1618378"/>
            <a:ext cx="146304" cy="82296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AF0613-9CBD-4C30-B8E3-987A8F8B70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569DF453-A0C7-42A2-932B-F7D4872AD81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65192" y="1709928"/>
            <a:ext cx="6729983" cy="409651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C64B8BC6-1F56-4664-914C-C8E5D0AD03B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5" cy="2066544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AB06D261-FC5C-4CC6-9551-2B8DAFD755C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68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53C520C4-484C-405F-93DA-8B7F289AFE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9" name="Marcador de Posição do Número do Diapositivo 6">
            <a:extLst>
              <a:ext uri="{FF2B5EF4-FFF2-40B4-BE49-F238E27FC236}">
                <a16:creationId xmlns:a16="http://schemas.microsoft.com/office/drawing/2014/main" id="{5968D9A7-987E-4989-B8ED-D057D55A05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2BB316-54FF-4C52-AE53-7D41F67F285D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244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8">
            <a:extLst>
              <a:ext uri="{FF2B5EF4-FFF2-40B4-BE49-F238E27FC236}">
                <a16:creationId xmlns:a16="http://schemas.microsoft.com/office/drawing/2014/main" id="{1036902B-97D9-4E03-981E-4A5E3C457077}"/>
              </a:ext>
            </a:extLst>
          </p:cNvPr>
          <p:cNvSpPr/>
          <p:nvPr/>
        </p:nvSpPr>
        <p:spPr>
          <a:xfrm>
            <a:off x="558213" y="1162028"/>
            <a:ext cx="3740737" cy="46433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0">
            <a:extLst>
              <a:ext uri="{FF2B5EF4-FFF2-40B4-BE49-F238E27FC236}">
                <a16:creationId xmlns:a16="http://schemas.microsoft.com/office/drawing/2014/main" id="{8161EFF0-76BC-4B3D-BC77-119C6FAF9E6B}"/>
              </a:ext>
            </a:extLst>
          </p:cNvPr>
          <p:cNvSpPr/>
          <p:nvPr/>
        </p:nvSpPr>
        <p:spPr>
          <a:xfrm>
            <a:off x="498832" y="1618378"/>
            <a:ext cx="146304" cy="82296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B0DEEFA-8387-497D-9D01-85877F686C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5" cy="1709928"/>
          </a:xfrm>
        </p:spPr>
        <p:txBody>
          <a:bodyPr anchor="t"/>
          <a:lstStyle>
            <a:lvl1pPr>
              <a:lnSpc>
                <a:spcPct val="100000"/>
              </a:lnSpc>
              <a:defRPr sz="34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a Imagem 2">
            <a:extLst>
              <a:ext uri="{FF2B5EF4-FFF2-40B4-BE49-F238E27FC236}">
                <a16:creationId xmlns:a16="http://schemas.microsoft.com/office/drawing/2014/main" id="{4D992D58-1DF9-4097-B92E-4D122EA753C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965192" y="1161288"/>
            <a:ext cx="6729983" cy="46451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6" name="Marcador de Posição do Texto 3">
            <a:extLst>
              <a:ext uri="{FF2B5EF4-FFF2-40B4-BE49-F238E27FC236}">
                <a16:creationId xmlns:a16="http://schemas.microsoft.com/office/drawing/2014/main" id="{FA30DB8B-82C6-40EF-A9C9-CA5D7081D2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68680" y="3438144"/>
            <a:ext cx="3099815" cy="20574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2E1A3E69-9AE7-4806-83F1-8577062BF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68680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2FD60C32-518C-41E2-95AF-88B6CD38357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9" name="Marcador de Posição do Número do Diapositivo 6">
            <a:extLst>
              <a:ext uri="{FF2B5EF4-FFF2-40B4-BE49-F238E27FC236}">
                <a16:creationId xmlns:a16="http://schemas.microsoft.com/office/drawing/2014/main" id="{64EE577A-33B4-4410-8FBE-BBF4C2C72B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4CAFD5-79C3-4390-BB37-3B8EC6F6C922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7723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com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61155-7E48-4B63-9040-CF7B492D7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84064" y="1078992"/>
            <a:ext cx="6272783" cy="1536192"/>
          </a:xfrm>
        </p:spPr>
        <p:txBody>
          <a:bodyPr anchor="b"/>
          <a:lstStyle>
            <a:lvl1pPr>
              <a:defRPr sz="52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EF00F2-A6CA-4F41-BDF9-C1D519E9D30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084064" y="3355848"/>
            <a:ext cx="6272783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250C7B-8279-43D3-93AE-53ADC9D9ED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3DF2B33-5381-4FBE-A0C3-EE7F988304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41648" y="6356351"/>
            <a:ext cx="41148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6B08352-3B25-4F42-8446-8984E7870D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94DF385-D0E2-45AB-A295-C1E18E58D8EC}" type="slidenum">
              <a:t>‹nº›</a:t>
            </a:fld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E6A2ED-FB5C-49CF-9344-A50D74BABD83}"/>
              </a:ext>
            </a:extLst>
          </p:cNvPr>
          <p:cNvSpPr/>
          <p:nvPr/>
        </p:nvSpPr>
        <p:spPr>
          <a:xfrm rot="5400013">
            <a:off x="5317958" y="363391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Retângulo 8">
            <a:extLst>
              <a:ext uri="{FF2B5EF4-FFF2-40B4-BE49-F238E27FC236}">
                <a16:creationId xmlns:a16="http://schemas.microsoft.com/office/drawing/2014/main" id="{FB15D860-807A-4D8E-8971-8AD9F43A397E}"/>
              </a:ext>
            </a:extLst>
          </p:cNvPr>
          <p:cNvSpPr/>
          <p:nvPr/>
        </p:nvSpPr>
        <p:spPr>
          <a:xfrm>
            <a:off x="5099270" y="2935544"/>
            <a:ext cx="6217920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Marcador de Posição da Imagem 14">
            <a:extLst>
              <a:ext uri="{FF2B5EF4-FFF2-40B4-BE49-F238E27FC236}">
                <a16:creationId xmlns:a16="http://schemas.microsoft.com/office/drawing/2014/main" id="{32794F21-426A-4A26-AB58-0D03EB21005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57200" y="603504"/>
            <a:ext cx="4050792" cy="5577840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71713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Conteúdo com 2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E5911-57EE-47E2-BCB2-4D4825040D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2648" y="1078992"/>
            <a:ext cx="6272783" cy="1536192"/>
          </a:xfrm>
        </p:spPr>
        <p:txBody>
          <a:bodyPr anchor="b"/>
          <a:lstStyle>
            <a:lvl1pPr>
              <a:defRPr sz="52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627FF7-6FFE-46FD-A193-E2203F5A315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2648" y="3355848"/>
            <a:ext cx="6272783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o Número do Diapositivo 5">
            <a:extLst>
              <a:ext uri="{FF2B5EF4-FFF2-40B4-BE49-F238E27FC236}">
                <a16:creationId xmlns:a16="http://schemas.microsoft.com/office/drawing/2014/main" id="{1E804E79-902B-4488-8648-D797CFB668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5605272" y="6356351"/>
            <a:ext cx="128016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569E15DF-C486-4B4A-8E5F-60525052A0C0}" type="slidenum">
              <a:t>‹nº›</a:t>
            </a:fld>
            <a:endParaRPr lang="pt-PT"/>
          </a:p>
        </p:txBody>
      </p:sp>
      <p:sp>
        <p:nvSpPr>
          <p:cNvPr id="5" name="Retângulo 6">
            <a:extLst>
              <a:ext uri="{FF2B5EF4-FFF2-40B4-BE49-F238E27FC236}">
                <a16:creationId xmlns:a16="http://schemas.microsoft.com/office/drawing/2014/main" id="{7B276E16-2884-4B8E-ADF1-C01B39CA21E0}"/>
              </a:ext>
            </a:extLst>
          </p:cNvPr>
          <p:cNvSpPr/>
          <p:nvPr/>
        </p:nvSpPr>
        <p:spPr>
          <a:xfrm rot="5400013">
            <a:off x="850392" y="365760"/>
            <a:ext cx="73152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Marcador de Posição da Imagem 14">
            <a:extLst>
              <a:ext uri="{FF2B5EF4-FFF2-40B4-BE49-F238E27FC236}">
                <a16:creationId xmlns:a16="http://schemas.microsoft.com/office/drawing/2014/main" id="{8D60819D-7A4C-4C03-8C83-E2057626405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680960" y="4352544"/>
            <a:ext cx="4507992" cy="2505456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7" name="Marcador de Posição da Imagem 14">
            <a:extLst>
              <a:ext uri="{FF2B5EF4-FFF2-40B4-BE49-F238E27FC236}">
                <a16:creationId xmlns:a16="http://schemas.microsoft.com/office/drawing/2014/main" id="{61B7C9A1-2D50-4E79-8E0F-9FE70DE6041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680960" y="0"/>
            <a:ext cx="4507992" cy="4123944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Clique no ícone para adicionar uma imagem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F50A33-8380-4774-B81A-6789A4AED6A6}"/>
              </a:ext>
            </a:extLst>
          </p:cNvPr>
          <p:cNvSpPr/>
          <p:nvPr/>
        </p:nvSpPr>
        <p:spPr>
          <a:xfrm>
            <a:off x="621792" y="2935544"/>
            <a:ext cx="6217920" cy="18288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147378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6">
            <a:extLst>
              <a:ext uri="{FF2B5EF4-FFF2-40B4-BE49-F238E27FC236}">
                <a16:creationId xmlns:a16="http://schemas.microsoft.com/office/drawing/2014/main" id="{5C119376-3A2B-4BCF-8B8E-D1E493BF7C6A}"/>
              </a:ext>
            </a:extLst>
          </p:cNvPr>
          <p:cNvSpPr/>
          <p:nvPr/>
        </p:nvSpPr>
        <p:spPr>
          <a:xfrm>
            <a:off x="665856" y="1533521"/>
            <a:ext cx="10917067" cy="379094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278CCDA-7D49-454A-A0ED-08CAD3029D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4" name="Marcador de Posição do Texto 2">
            <a:extLst>
              <a:ext uri="{FF2B5EF4-FFF2-40B4-BE49-F238E27FC236}">
                <a16:creationId xmlns:a16="http://schemas.microsoft.com/office/drawing/2014/main" id="{0270C2C2-4FBA-470C-B41A-3207330F9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rgbClr val="F5A700"/>
          </a:solidFill>
        </p:spPr>
        <p:txBody>
          <a:bodyPr anchor="ctr"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Retângulo 11">
            <a:extLst>
              <a:ext uri="{FF2B5EF4-FFF2-40B4-BE49-F238E27FC236}">
                <a16:creationId xmlns:a16="http://schemas.microsoft.com/office/drawing/2014/main" id="{2AB94417-8EFD-48B1-861E-D0BAE5C2254D}"/>
              </a:ext>
            </a:extLst>
          </p:cNvPr>
          <p:cNvSpPr/>
          <p:nvPr/>
        </p:nvSpPr>
        <p:spPr>
          <a:xfrm>
            <a:off x="609081" y="2965070"/>
            <a:ext cx="128016" cy="91440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Retângulo 13">
            <a:extLst>
              <a:ext uri="{FF2B5EF4-FFF2-40B4-BE49-F238E27FC236}">
                <a16:creationId xmlns:a16="http://schemas.microsoft.com/office/drawing/2014/main" id="{3B0F7FE0-AA93-4A59-BB77-E8319CDAAF9F}"/>
              </a:ext>
            </a:extLst>
          </p:cNvPr>
          <p:cNvSpPr/>
          <p:nvPr/>
        </p:nvSpPr>
        <p:spPr>
          <a:xfrm rot="5400013">
            <a:off x="7360535" y="3424428"/>
            <a:ext cx="2103120" cy="9144"/>
          </a:xfrm>
          <a:prstGeom prst="rect">
            <a:avLst/>
          </a:prstGeom>
          <a:solidFill>
            <a:srgbClr val="C9C9C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5092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7">
            <a:extLst>
              <a:ext uri="{FF2B5EF4-FFF2-40B4-BE49-F238E27FC236}">
                <a16:creationId xmlns:a16="http://schemas.microsoft.com/office/drawing/2014/main" id="{3B9AC912-0417-43A8-AEBB-DB75CDB8F33A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1">
            <a:extLst>
              <a:ext uri="{FF2B5EF4-FFF2-40B4-BE49-F238E27FC236}">
                <a16:creationId xmlns:a16="http://schemas.microsoft.com/office/drawing/2014/main" id="{CFA77E6B-5A52-42A1-B43D-E2AC21AE2B60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EBCBB0B-9614-4E99-B5F6-1D9BC83F03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8E7AA092-8A4D-4030-BF85-1D3133B8FB4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a Data 3">
            <a:extLst>
              <a:ext uri="{FF2B5EF4-FFF2-40B4-BE49-F238E27FC236}">
                <a16:creationId xmlns:a16="http://schemas.microsoft.com/office/drawing/2014/main" id="{7B310D0C-0882-4842-BB91-632520511F7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1101851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7" name="Marcador de Posição do Rodapé 4">
            <a:extLst>
              <a:ext uri="{FF2B5EF4-FFF2-40B4-BE49-F238E27FC236}">
                <a16:creationId xmlns:a16="http://schemas.microsoft.com/office/drawing/2014/main" id="{D70FCD53-199A-46F5-A1FA-73BA5BDA52E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8" name="Marcador de Posição do Número do Diapositivo 5">
            <a:extLst>
              <a:ext uri="{FF2B5EF4-FFF2-40B4-BE49-F238E27FC236}">
                <a16:creationId xmlns:a16="http://schemas.microsoft.com/office/drawing/2014/main" id="{AD2D8CFE-77B7-43A7-AB9D-5D9242F660D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61017ABD-5E9C-4B96-9805-16CE8D1903BC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4973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40B4F-E69E-48B7-A220-A9BAFA7D38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Ctr="1"/>
          <a:lstStyle>
            <a:lvl1pPr algn="ctr">
              <a:defRPr sz="48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3" name="Retângulo 3">
            <a:extLst>
              <a:ext uri="{FF2B5EF4-FFF2-40B4-BE49-F238E27FC236}">
                <a16:creationId xmlns:a16="http://schemas.microsoft.com/office/drawing/2014/main" id="{717CE10B-E24E-4607-8BAA-BBE623AE93F8}"/>
              </a:ext>
            </a:extLst>
          </p:cNvPr>
          <p:cNvSpPr/>
          <p:nvPr/>
        </p:nvSpPr>
        <p:spPr>
          <a:xfrm>
            <a:off x="558213" y="4981422"/>
            <a:ext cx="11134959" cy="822960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tângulo 4">
            <a:extLst>
              <a:ext uri="{FF2B5EF4-FFF2-40B4-BE49-F238E27FC236}">
                <a16:creationId xmlns:a16="http://schemas.microsoft.com/office/drawing/2014/main" id="{5C8B5F7E-76BA-4E69-983C-521FE6EBBFE3}"/>
              </a:ext>
            </a:extLst>
          </p:cNvPr>
          <p:cNvSpPr/>
          <p:nvPr/>
        </p:nvSpPr>
        <p:spPr>
          <a:xfrm>
            <a:off x="498832" y="5118582"/>
            <a:ext cx="146304" cy="548640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CBCD17A1-3339-450E-8F8F-57F8B9586C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rgbClr val="F5A700"/>
          </a:solidFill>
        </p:spPr>
        <p:txBody>
          <a:bodyPr anchor="ctr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98D47F87-50D2-4A23-9F8E-08A9F4EBA1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7" name="Marcador de Posição do Rodapé 9">
            <a:extLst>
              <a:ext uri="{FF2B5EF4-FFF2-40B4-BE49-F238E27FC236}">
                <a16:creationId xmlns:a16="http://schemas.microsoft.com/office/drawing/2014/main" id="{CEB2BE75-1726-48C9-99E9-42AD0F952D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8" name="Marcador de Posição do Número do Diapositivo 10">
            <a:extLst>
              <a:ext uri="{FF2B5EF4-FFF2-40B4-BE49-F238E27FC236}">
                <a16:creationId xmlns:a16="http://schemas.microsoft.com/office/drawing/2014/main" id="{0E42FC1A-D58B-401A-8ACF-7BD525E22F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EF9335CD-A557-4316-BB1E-64B0A44DE463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30134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8">
            <a:extLst>
              <a:ext uri="{FF2B5EF4-FFF2-40B4-BE49-F238E27FC236}">
                <a16:creationId xmlns:a16="http://schemas.microsoft.com/office/drawing/2014/main" id="{3B38EAF5-7182-42A8-B181-355BD8045C17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Marcador de Posição da Imagem 14">
            <a:extLst>
              <a:ext uri="{FF2B5EF4-FFF2-40B4-BE49-F238E27FC236}">
                <a16:creationId xmlns:a16="http://schemas.microsoft.com/office/drawing/2014/main" id="{C2B97280-761F-42BD-80BC-F9623B02E06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422392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4" name="Marcador de Posição da Imagem 14">
            <a:extLst>
              <a:ext uri="{FF2B5EF4-FFF2-40B4-BE49-F238E27FC236}">
                <a16:creationId xmlns:a16="http://schemas.microsoft.com/office/drawing/2014/main" id="{6C080A08-B757-422A-A709-064A6CB7D5D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576072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5" name="Marcador de Posição da Imagem 14">
            <a:extLst>
              <a:ext uri="{FF2B5EF4-FFF2-40B4-BE49-F238E27FC236}">
                <a16:creationId xmlns:a16="http://schemas.microsoft.com/office/drawing/2014/main" id="{88999A26-EE97-4078-9ED5-901C33D2C70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845552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6" name="Retângulo 26">
            <a:extLst>
              <a:ext uri="{FF2B5EF4-FFF2-40B4-BE49-F238E27FC236}">
                <a16:creationId xmlns:a16="http://schemas.microsoft.com/office/drawing/2014/main" id="{7DF045EF-56B9-442F-AC86-FE1C211E1509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ADA6DE0-56CB-4D01-8E5B-ED4B46613F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8" name="Marcador de Posição da Imagem 14">
            <a:extLst>
              <a:ext uri="{FF2B5EF4-FFF2-40B4-BE49-F238E27FC236}">
                <a16:creationId xmlns:a16="http://schemas.microsoft.com/office/drawing/2014/main" id="{82E1671E-9825-44FC-93FD-26D2DFF03C9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2999232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9" name="Marcador de Posição da Imagem 14">
            <a:extLst>
              <a:ext uri="{FF2B5EF4-FFF2-40B4-BE49-F238E27FC236}">
                <a16:creationId xmlns:a16="http://schemas.microsoft.com/office/drawing/2014/main" id="{FF3CFF9F-FB09-4293-A3EC-F46E8B8BAE5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0268711" y="2798064"/>
            <a:ext cx="1463040" cy="1481328"/>
          </a:xfrm>
        </p:spPr>
        <p:txBody>
          <a:bodyPr anchor="ctr" anchorCtr="1"/>
          <a:lstStyle>
            <a:lvl1pPr algn="ctr">
              <a:buNone/>
              <a:defRPr/>
            </a:lvl1pPr>
          </a:lstStyle>
          <a:p>
            <a:pPr lvl="0"/>
            <a:r>
              <a:rPr lang="pt-PT"/>
              <a:t>Imagem</a:t>
            </a:r>
          </a:p>
        </p:txBody>
      </p:sp>
      <p:sp>
        <p:nvSpPr>
          <p:cNvPr id="10" name="Marcador de Posição da Data 10">
            <a:extLst>
              <a:ext uri="{FF2B5EF4-FFF2-40B4-BE49-F238E27FC236}">
                <a16:creationId xmlns:a16="http://schemas.microsoft.com/office/drawing/2014/main" id="{4FC59F63-A9D7-4BE0-A8C7-9E63C57731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11" name="Marcador de Posição do Rodapé 11">
            <a:extLst>
              <a:ext uri="{FF2B5EF4-FFF2-40B4-BE49-F238E27FC236}">
                <a16:creationId xmlns:a16="http://schemas.microsoft.com/office/drawing/2014/main" id="{B44D14EF-4990-4FDE-9AB0-F2BD11FB88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2" name="Marcador de Posição do Número do Diapositivo 12">
            <a:extLst>
              <a:ext uri="{FF2B5EF4-FFF2-40B4-BE49-F238E27FC236}">
                <a16:creationId xmlns:a16="http://schemas.microsoft.com/office/drawing/2014/main" id="{01E26FC7-7626-457B-918A-1440B59D21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8C511F-0B22-401E-A7DA-DAECBA1CD333}" type="slidenum">
              <a:t>‹nº›</a:t>
            </a:fld>
            <a:endParaRPr lang="pt-PT"/>
          </a:p>
        </p:txBody>
      </p:sp>
      <p:sp>
        <p:nvSpPr>
          <p:cNvPr id="13" name="Marcador de Posição do Texto 35">
            <a:extLst>
              <a:ext uri="{FF2B5EF4-FFF2-40B4-BE49-F238E27FC236}">
                <a16:creationId xmlns:a16="http://schemas.microsoft.com/office/drawing/2014/main" id="{52723BDE-216F-4C53-993C-8BEA222BF4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31536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  <p:sp>
        <p:nvSpPr>
          <p:cNvPr id="14" name="Marcador de Posição do Texto 35">
            <a:extLst>
              <a:ext uri="{FF2B5EF4-FFF2-40B4-BE49-F238E27FC236}">
                <a16:creationId xmlns:a16="http://schemas.microsoft.com/office/drawing/2014/main" id="{F4E4B0D9-507E-4008-94D1-CD56C344F4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45552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  <p:sp>
        <p:nvSpPr>
          <p:cNvPr id="15" name="Marcador de Posição do Texto 35">
            <a:extLst>
              <a:ext uri="{FF2B5EF4-FFF2-40B4-BE49-F238E27FC236}">
                <a16:creationId xmlns:a16="http://schemas.microsoft.com/office/drawing/2014/main" id="{49D26C10-0391-4537-B487-CDF9498687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68711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  <p:sp>
        <p:nvSpPr>
          <p:cNvPr id="16" name="Marcador de Posição do Texto 35">
            <a:extLst>
              <a:ext uri="{FF2B5EF4-FFF2-40B4-BE49-F238E27FC236}">
                <a16:creationId xmlns:a16="http://schemas.microsoft.com/office/drawing/2014/main" id="{BDB8B6CE-5EC4-4F46-9655-3E767E4ECD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4360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  <p:sp>
        <p:nvSpPr>
          <p:cNvPr id="17" name="Marcador de Posição do Texto 35">
            <a:extLst>
              <a:ext uri="{FF2B5EF4-FFF2-40B4-BE49-F238E27FC236}">
                <a16:creationId xmlns:a16="http://schemas.microsoft.com/office/drawing/2014/main" id="{EC133B04-0C3C-497A-9DAA-0C0F79DA7D6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008376" y="4489704"/>
            <a:ext cx="1462089" cy="649288"/>
          </a:xfrm>
        </p:spPr>
        <p:txBody>
          <a:bodyPr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</a:lstStyle>
          <a:p>
            <a:pPr lvl="0"/>
            <a:r>
              <a:rPr lang="pt-PT"/>
              <a:t>Nome</a:t>
            </a:r>
          </a:p>
          <a:p>
            <a:pPr lvl="1"/>
            <a:r>
              <a:rPr lang="pt-PT"/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18296977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>
            <a:extLst>
              <a:ext uri="{FF2B5EF4-FFF2-40B4-BE49-F238E27FC236}">
                <a16:creationId xmlns:a16="http://schemas.microsoft.com/office/drawing/2014/main" id="{51FF0F7C-8487-49CA-A48D-F7D06F946A8A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4">
            <a:extLst>
              <a:ext uri="{FF2B5EF4-FFF2-40B4-BE49-F238E27FC236}">
                <a16:creationId xmlns:a16="http://schemas.microsoft.com/office/drawing/2014/main" id="{3DF6453E-9F8D-4E91-BC8F-224AA122DF21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40F5AEA-EE07-4C4E-AC1C-07E544F16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31FA5CCD-DC7C-495B-9ABC-45C2AADB4D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5568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3">
            <a:extLst>
              <a:ext uri="{FF2B5EF4-FFF2-40B4-BE49-F238E27FC236}">
                <a16:creationId xmlns:a16="http://schemas.microsoft.com/office/drawing/2014/main" id="{2EF50000-10BB-450C-B02B-3C290B06EE6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115568" y="3203691"/>
            <a:ext cx="493776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Texto 4">
            <a:extLst>
              <a:ext uri="{FF2B5EF4-FFF2-40B4-BE49-F238E27FC236}">
                <a16:creationId xmlns:a16="http://schemas.microsoft.com/office/drawing/2014/main" id="{4FBEF88D-BE5D-4153-8BDB-8D77EA3F7E9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45936" y="2372648"/>
            <a:ext cx="493776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19793AE2-042F-4465-973E-2F8238C116E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345936" y="3203682"/>
            <a:ext cx="493776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2260BB11-944D-4347-85CF-F18A8A5276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E5CD8FF9-5D78-4C11-A59E-5EB45D1CF6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E1836B7D-D443-4DE8-BEA4-BDF0922DEF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05D98866-933D-43BC-B8C3-60DD6560EDC1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03588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 com 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0">
            <a:extLst>
              <a:ext uri="{FF2B5EF4-FFF2-40B4-BE49-F238E27FC236}">
                <a16:creationId xmlns:a16="http://schemas.microsoft.com/office/drawing/2014/main" id="{BBD785E4-DAD6-49C4-99A7-E99193D43489}"/>
              </a:ext>
            </a:extLst>
          </p:cNvPr>
          <p:cNvSpPr/>
          <p:nvPr/>
        </p:nvSpPr>
        <p:spPr>
          <a:xfrm>
            <a:off x="558204" y="0"/>
            <a:ext cx="11167448" cy="2018803"/>
          </a:xfrm>
          <a:prstGeom prst="rect">
            <a:avLst/>
          </a:prstGeom>
          <a:solidFill>
            <a:srgbClr val="FFFFFF"/>
          </a:solidFill>
          <a:ln w="9528" cap="flat">
            <a:solidFill>
              <a:srgbClr val="E9E9E9"/>
            </a:solidFill>
            <a:prstDash val="solid"/>
            <a:miter/>
          </a:ln>
          <a:effectLst>
            <a:outerShdw dist="38096" dir="2700000" algn="tl">
              <a:srgbClr val="D9D9D9">
                <a:alpha val="30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tângulo 14">
            <a:extLst>
              <a:ext uri="{FF2B5EF4-FFF2-40B4-BE49-F238E27FC236}">
                <a16:creationId xmlns:a16="http://schemas.microsoft.com/office/drawing/2014/main" id="{604CECC0-C018-46D6-B781-92BE9959C249}"/>
              </a:ext>
            </a:extLst>
          </p:cNvPr>
          <p:cNvSpPr/>
          <p:nvPr/>
        </p:nvSpPr>
        <p:spPr>
          <a:xfrm>
            <a:off x="498832" y="787353"/>
            <a:ext cx="128016" cy="704088"/>
          </a:xfrm>
          <a:prstGeom prst="rect">
            <a:avLst/>
          </a:prstGeom>
          <a:solidFill>
            <a:srgbClr val="F5A7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pt-PT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2666C67-8BA7-4FB2-A9AB-7C748C21B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5" name="Marcador de Posição do Texto 2">
            <a:extLst>
              <a:ext uri="{FF2B5EF4-FFF2-40B4-BE49-F238E27FC236}">
                <a16:creationId xmlns:a16="http://schemas.microsoft.com/office/drawing/2014/main" id="{1554C971-412E-4123-87DA-2C2F8816CF2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" y="2372648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3">
            <a:extLst>
              <a:ext uri="{FF2B5EF4-FFF2-40B4-BE49-F238E27FC236}">
                <a16:creationId xmlns:a16="http://schemas.microsoft.com/office/drawing/2014/main" id="{CA25B3B2-C2E6-4948-887E-91C18A491B6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576072" y="3203691"/>
            <a:ext cx="329184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o Texto 4">
            <a:extLst>
              <a:ext uri="{FF2B5EF4-FFF2-40B4-BE49-F238E27FC236}">
                <a16:creationId xmlns:a16="http://schemas.microsoft.com/office/drawing/2014/main" id="{3AD6250B-C2CA-4514-9307-6E047F0905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7992" y="2372648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8" name="Marcador de Posição de Conteúdo 5">
            <a:extLst>
              <a:ext uri="{FF2B5EF4-FFF2-40B4-BE49-F238E27FC236}">
                <a16:creationId xmlns:a16="http://schemas.microsoft.com/office/drawing/2014/main" id="{7467D461-B4B0-478F-A0E6-BE340450EB8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07992" y="3203682"/>
            <a:ext cx="329184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A2334EE5-0605-4384-B34E-8AF5B53385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0525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36F226AF-A295-4DE1-A7E3-D9E1930377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F24494BE-C7B9-4A04-9565-E88A17C412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540496" y="6356351"/>
            <a:ext cx="2743200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39E4128-3DE6-45B8-A919-80ACDB9D615D}" type="slidenum">
              <a:t>‹nº›</a:t>
            </a:fld>
            <a:endParaRPr lang="pt-PT"/>
          </a:p>
        </p:txBody>
      </p:sp>
      <p:sp>
        <p:nvSpPr>
          <p:cNvPr id="12" name="Marcador de Posição do Texto 4">
            <a:extLst>
              <a:ext uri="{FF2B5EF4-FFF2-40B4-BE49-F238E27FC236}">
                <a16:creationId xmlns:a16="http://schemas.microsoft.com/office/drawing/2014/main" id="{5C9780B1-8A50-4690-900F-E5376D8D0A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39911" y="2372648"/>
            <a:ext cx="3291840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13" name="Marcador de Posição de Conteúdo 5">
            <a:extLst>
              <a:ext uri="{FF2B5EF4-FFF2-40B4-BE49-F238E27FC236}">
                <a16:creationId xmlns:a16="http://schemas.microsoft.com/office/drawing/2014/main" id="{4B025641-04DE-48BF-BA14-BA2E9FEC7C2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439911" y="3203682"/>
            <a:ext cx="3291840" cy="2968508"/>
          </a:xfrm>
        </p:spPr>
        <p:txBody>
          <a:bodyPr/>
          <a:lstStyle>
            <a:lvl1pPr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/>
            </a:lvl4pPr>
            <a:lvl5pPr>
              <a:spcBef>
                <a:spcPts val="1000"/>
              </a:spcBef>
              <a:defRPr/>
            </a:lvl5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048439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42BE234-A784-4060-99E0-96D8CB1194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pt-PT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74315C8-4403-4787-81B1-FF8EFC9EDF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586316-46A0-448F-A593-1FECAA984BB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pt-PT"/>
              <a:t>04/09/20XX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D6E8EE-D805-4E21-866D-179AB5BC608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r>
              <a:rPr lang="pt-PT"/>
              <a:t>Título da Apresentação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0D01EC5-EB64-4109-9701-62019E2A7F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defRPr>
            </a:lvl1pPr>
          </a:lstStyle>
          <a:p>
            <a:pPr lvl="0"/>
            <a:fld id="{DCCBEFD1-BA8F-48B7-A0C1-82E7A2E7D4A6}" type="slidenum"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pt-PT" sz="4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pt-PT" sz="2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1pPr>
      <a:lvl2pPr marL="685800" marR="0" lvl="1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4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2pPr>
      <a:lvl3pPr marL="1143000" marR="0" lvl="2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20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pt-PT" sz="1800" b="0" i="0" u="none" strike="noStrike" kern="1200" cap="none" spc="0" baseline="0">
          <a:solidFill>
            <a:srgbClr val="000000"/>
          </a:solidFill>
          <a:uFillTx/>
          <a:latin typeface="Avenir Next LT Pro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7D1B3-2409-46F1-ACC0-B17DAFE06E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11379" y="1857454"/>
            <a:ext cx="9704652" cy="1882374"/>
          </a:xfrm>
        </p:spPr>
        <p:txBody>
          <a:bodyPr>
            <a:normAutofit/>
          </a:bodyPr>
          <a:lstStyle/>
          <a:p>
            <a:pPr lvl="0"/>
            <a:r>
              <a:rPr lang="pt-PT" sz="5400" u="sng" dirty="0"/>
              <a:t>STCP – Transportes Públicos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154244-9DDE-438B-83FD-DA56F2B300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51825" y="4059359"/>
            <a:ext cx="7223760" cy="593180"/>
          </a:xfrm>
        </p:spPr>
        <p:txBody>
          <a:bodyPr/>
          <a:lstStyle/>
          <a:p>
            <a:pPr lvl="0"/>
            <a:r>
              <a:rPr lang="pt-PT" dirty="0"/>
              <a:t>AED – Projeto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90346EB-D336-4C94-8CC5-39A5FAC1A68D}"/>
              </a:ext>
            </a:extLst>
          </p:cNvPr>
          <p:cNvSpPr txBox="1"/>
          <p:nvPr/>
        </p:nvSpPr>
        <p:spPr>
          <a:xfrm>
            <a:off x="4191000" y="4936077"/>
            <a:ext cx="3609873" cy="13388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1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Grupo 10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Diogo Costa – up202007770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José Costa – up202004823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Manuel Amorim – up202007485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8E94B04-124F-4780-9F1A-13DEFC4FE480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18/12/2021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0F00CC9-83CE-4770-BF67-C1E0E7F6FA30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FA904C3-1625-4DC1-BA86-66F074D341D6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C825A05-8FA8-4F02-9A93-6DD21C5D020E}" type="slidenum">
              <a:rPr/>
              <a:t>10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9BEE45-D1D9-425E-9AF0-5927A89CE292}"/>
              </a:ext>
            </a:extLst>
          </p:cNvPr>
          <p:cNvSpPr txBox="1"/>
          <p:nvPr/>
        </p:nvSpPr>
        <p:spPr>
          <a:xfrm>
            <a:off x="1987796" y="336213"/>
            <a:ext cx="8216408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"/>
              </a:rPr>
              <a:t>Destaque de funcionalidade</a:t>
            </a: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C3F6D934-9A9B-4154-91B7-86274C20B11F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ED79D08-6A43-4BB6-95E6-B443991E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44" y="1561826"/>
            <a:ext cx="5545622" cy="409213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E20A78-6D79-4953-B9E4-5EA666787185}"/>
              </a:ext>
            </a:extLst>
          </p:cNvPr>
          <p:cNvSpPr txBox="1"/>
          <p:nvPr/>
        </p:nvSpPr>
        <p:spPr>
          <a:xfrm>
            <a:off x="461726" y="1895063"/>
            <a:ext cx="4418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a </a:t>
            </a:r>
            <a:r>
              <a:rPr lang="pt-PT" sz="2000" dirty="0"/>
              <a:t>conclusão</a:t>
            </a:r>
            <a:r>
              <a:rPr lang="pt-PT" dirty="0"/>
              <a:t> do projeto, destacamos: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E0F553B-5EBB-4F67-909B-2669755B13BF}"/>
              </a:ext>
            </a:extLst>
          </p:cNvPr>
          <p:cNvSpPr txBox="1"/>
          <p:nvPr/>
        </p:nvSpPr>
        <p:spPr>
          <a:xfrm>
            <a:off x="552260" y="2740018"/>
            <a:ext cx="451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Facilidade e </a:t>
            </a:r>
            <a:r>
              <a:rPr lang="pt-PT" dirty="0" err="1"/>
              <a:t>intuitividade</a:t>
            </a:r>
            <a:r>
              <a:rPr lang="pt-PT" dirty="0"/>
              <a:t> do menu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F19810-1F3D-463D-8B79-AB8B98F7959B}"/>
              </a:ext>
            </a:extLst>
          </p:cNvPr>
          <p:cNvSpPr txBox="1"/>
          <p:nvPr/>
        </p:nvSpPr>
        <p:spPr>
          <a:xfrm>
            <a:off x="552260" y="3527723"/>
            <a:ext cx="4698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Documentação e representação gráfica de chamadas para melhor entendimento do código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48790DE-3C8E-4499-A0FA-9A2F241B16AA}"/>
              </a:ext>
            </a:extLst>
          </p:cNvPr>
          <p:cNvSpPr txBox="1"/>
          <p:nvPr/>
        </p:nvSpPr>
        <p:spPr>
          <a:xfrm>
            <a:off x="552260" y="4589717"/>
            <a:ext cx="4698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Simplicidade do código e algoritmos usados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F562A-A67F-498B-844C-4C949EE421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/>
              <a:t>Principais dificuldades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8E6C8EE-54E5-44AD-8C2E-3041380D97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" y="2372648"/>
            <a:ext cx="3291840" cy="823910"/>
          </a:xfrm>
        </p:spPr>
        <p:txBody>
          <a:bodyPr anchor="b">
            <a:normAutofit lnSpcReduction="10000"/>
          </a:bodyPr>
          <a:lstStyle/>
          <a:p>
            <a:pPr marL="0" lvl="0" indent="0">
              <a:buNone/>
            </a:pPr>
            <a:r>
              <a:rPr lang="pt-PT" sz="2400" b="1" u="sng" dirty="0"/>
              <a:t>Diogo Costa up202007770</a:t>
            </a:r>
          </a:p>
        </p:txBody>
      </p:sp>
      <p:sp>
        <p:nvSpPr>
          <p:cNvPr id="4" name="Marcador de Posição do Texto 4">
            <a:extLst>
              <a:ext uri="{FF2B5EF4-FFF2-40B4-BE49-F238E27FC236}">
                <a16:creationId xmlns:a16="http://schemas.microsoft.com/office/drawing/2014/main" id="{95CC2964-CDF8-4DA1-BDC3-7D0CF382F44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7992" y="2372648"/>
            <a:ext cx="3291840" cy="823910"/>
          </a:xfrm>
        </p:spPr>
        <p:txBody>
          <a:bodyPr anchor="b">
            <a:normAutofit lnSpcReduction="10000"/>
          </a:bodyPr>
          <a:lstStyle/>
          <a:p>
            <a:pPr marL="0" lvl="0" indent="0">
              <a:buNone/>
            </a:pPr>
            <a:r>
              <a:rPr lang="pt-PT" sz="2400" b="1" dirty="0"/>
              <a:t>José Costa up202004823</a:t>
            </a:r>
          </a:p>
        </p:txBody>
      </p:sp>
      <p:sp>
        <p:nvSpPr>
          <p:cNvPr id="5" name="Marcador de Posição do Texto 9">
            <a:extLst>
              <a:ext uri="{FF2B5EF4-FFF2-40B4-BE49-F238E27FC236}">
                <a16:creationId xmlns:a16="http://schemas.microsoft.com/office/drawing/2014/main" id="{54821A09-3277-4EDD-BD69-2FF79B7308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39911" y="2372648"/>
            <a:ext cx="3291840" cy="823910"/>
          </a:xfrm>
        </p:spPr>
        <p:txBody>
          <a:bodyPr anchor="b">
            <a:normAutofit lnSpcReduction="10000"/>
          </a:bodyPr>
          <a:lstStyle/>
          <a:p>
            <a:pPr marL="0" lvl="0" indent="0">
              <a:buNone/>
            </a:pPr>
            <a:r>
              <a:rPr lang="pt-PT" sz="2400" b="1" dirty="0"/>
              <a:t>Manuel Amorim up202007485</a:t>
            </a:r>
          </a:p>
        </p:txBody>
      </p:sp>
      <p:sp>
        <p:nvSpPr>
          <p:cNvPr id="6" name="Marcador de Posição de Conteúdo 3">
            <a:extLst>
              <a:ext uri="{FF2B5EF4-FFF2-40B4-BE49-F238E27FC236}">
                <a16:creationId xmlns:a16="http://schemas.microsoft.com/office/drawing/2014/main" id="{6341480C-EC1F-4D95-B2FB-7EE338AD34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76072" y="3339607"/>
            <a:ext cx="3462531" cy="2968508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pt-PT" sz="1800" dirty="0"/>
              <a:t>Idealizar as classes e os seus métodos específicos</a:t>
            </a:r>
          </a:p>
          <a:p>
            <a:pPr>
              <a:lnSpc>
                <a:spcPct val="100000"/>
              </a:lnSpc>
            </a:pPr>
            <a:r>
              <a:rPr lang="pt-PT" sz="1800" dirty="0"/>
              <a:t>Lidar com diferentes algoritmos de pesquisa de grafos</a:t>
            </a:r>
          </a:p>
        </p:txBody>
      </p:sp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E4DC757F-ECE3-417F-80BD-21DB13A89B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07992" y="3339607"/>
            <a:ext cx="3291840" cy="2968508"/>
          </a:xfrm>
        </p:spPr>
        <p:txBody>
          <a:bodyPr/>
          <a:lstStyle/>
          <a:p>
            <a:pPr lvl="0"/>
            <a:r>
              <a:rPr lang="pt-PT" sz="1800" dirty="0"/>
              <a:t>Compreender como comentar de modo claro e completo o código do programa</a:t>
            </a:r>
          </a:p>
        </p:txBody>
      </p:sp>
      <p:sp>
        <p:nvSpPr>
          <p:cNvPr id="8" name="Marcador de Posição de Conteúdo 10">
            <a:extLst>
              <a:ext uri="{FF2B5EF4-FFF2-40B4-BE49-F238E27FC236}">
                <a16:creationId xmlns:a16="http://schemas.microsoft.com/office/drawing/2014/main" id="{61EA99D0-2B1B-4076-8911-97ED486CA2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439911" y="3339607"/>
            <a:ext cx="3291840" cy="2968508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pt-PT" sz="1800" dirty="0"/>
              <a:t>Introduzir a variável da complexidade temporal no processo de idealização de algoritmos</a:t>
            </a:r>
          </a:p>
          <a:p>
            <a:pPr lvl="0">
              <a:lnSpc>
                <a:spcPct val="100000"/>
              </a:lnSpc>
            </a:pPr>
            <a:endParaRPr lang="pt-PT" sz="1800" dirty="0"/>
          </a:p>
        </p:txBody>
      </p:sp>
      <p:sp>
        <p:nvSpPr>
          <p:cNvPr id="9" name="Marcador de Posição da Data 6">
            <a:extLst>
              <a:ext uri="{FF2B5EF4-FFF2-40B4-BE49-F238E27FC236}">
                <a16:creationId xmlns:a16="http://schemas.microsoft.com/office/drawing/2014/main" id="{68A28C35-33E6-4D01-BCB8-ECD147B41514}"/>
              </a:ext>
            </a:extLst>
          </p:cNvPr>
          <p:cNvSpPr txBox="1"/>
          <p:nvPr/>
        </p:nvSpPr>
        <p:spPr>
          <a:xfrm>
            <a:off x="90525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dirty="0">
                <a:solidFill>
                  <a:srgbClr val="898989"/>
                </a:solidFill>
                <a:latin typeface="Avenir Next LT Pro"/>
              </a:rPr>
              <a:t>18/12/2021</a:t>
            </a:r>
            <a:endParaRPr lang="pt-PT" sz="1200" b="0" i="0" u="none" strike="noStrike" kern="1200" cap="none" spc="0" baseline="0" dirty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10" name="Marcador de Posição do Rodapé 7">
            <a:extLst>
              <a:ext uri="{FF2B5EF4-FFF2-40B4-BE49-F238E27FC236}">
                <a16:creationId xmlns:a16="http://schemas.microsoft.com/office/drawing/2014/main" id="{6A06775D-CFA4-4010-AFEB-7FBD7F801D6F}"/>
              </a:ext>
            </a:extLst>
          </p:cNvPr>
          <p:cNvSpPr txBox="1"/>
          <p:nvPr/>
        </p:nvSpPr>
        <p:spPr>
          <a:xfrm>
            <a:off x="4038600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dirty="0">
                <a:solidFill>
                  <a:srgbClr val="898989"/>
                </a:solidFill>
                <a:latin typeface="Avenir Next LT Pro"/>
              </a:rPr>
              <a:t>AED-Projeto 1 </a:t>
            </a:r>
            <a:endParaRPr lang="pt-PT" sz="1200" b="0" i="0" u="none" strike="noStrike" kern="1200" cap="none" spc="0" baseline="0" dirty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11" name="Marcador de Posição do Número do Diapositivo 8">
            <a:extLst>
              <a:ext uri="{FF2B5EF4-FFF2-40B4-BE49-F238E27FC236}">
                <a16:creationId xmlns:a16="http://schemas.microsoft.com/office/drawing/2014/main" id="{EC35A711-2FB2-4D24-9A81-418D0EE23CF1}"/>
              </a:ext>
            </a:extLst>
          </p:cNvPr>
          <p:cNvSpPr txBox="1"/>
          <p:nvPr/>
        </p:nvSpPr>
        <p:spPr>
          <a:xfrm>
            <a:off x="8540496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0D4CB04-9B6E-40DE-859F-E17F6993D5D4}" type="slidenum">
              <a:t>11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19538FC-C0A0-401F-BFA0-820BC85FE8FD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18/12/2021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2B34CB8-F53A-48FF-9F06-821098F2A489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EC3A92-D4E8-4510-8360-4F92B269CBFC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211912-54E7-40A9-A4F1-F24633E8FE9C}" type="slidenum">
              <a:t>2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1CFA88E-BE28-4594-B732-4A25E985C923}"/>
              </a:ext>
            </a:extLst>
          </p:cNvPr>
          <p:cNvSpPr txBox="1"/>
          <p:nvPr/>
        </p:nvSpPr>
        <p:spPr>
          <a:xfrm>
            <a:off x="3537530" y="295561"/>
            <a:ext cx="5116945" cy="5232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28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rPr>
              <a:t>Diagrama de Classes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601022-2BA2-B64D-834E-6176688F6A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87" b="3413"/>
          <a:stretch/>
        </p:blipFill>
        <p:spPr>
          <a:xfrm>
            <a:off x="1999668" y="818780"/>
            <a:ext cx="7741719" cy="56849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3">
            <a:extLst>
              <a:ext uri="{FF2B5EF4-FFF2-40B4-BE49-F238E27FC236}">
                <a16:creationId xmlns:a16="http://schemas.microsoft.com/office/drawing/2014/main" id="{63312F32-21C9-4C89-8FDA-B2D6F358AFE0}"/>
              </a:ext>
            </a:extLst>
          </p:cNvPr>
          <p:cNvSpPr txBox="1">
            <a:spLocks/>
          </p:cNvSpPr>
          <p:nvPr/>
        </p:nvSpPr>
        <p:spPr>
          <a:xfrm>
            <a:off x="902361" y="844870"/>
            <a:ext cx="6272783" cy="153619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44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r>
              <a:rPr lang="pt-PT" sz="3600"/>
              <a:t>Leitura do dataset</a:t>
            </a:r>
            <a:br>
              <a:rPr lang="pt-PT" sz="3600"/>
            </a:br>
            <a:endParaRPr lang="pt-PT" sz="3200" dirty="0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08AD2BC3-CC35-43EA-A22C-72DEA19AE329}"/>
              </a:ext>
            </a:extLst>
          </p:cNvPr>
          <p:cNvCxnSpPr/>
          <p:nvPr/>
        </p:nvCxnSpPr>
        <p:spPr>
          <a:xfrm>
            <a:off x="561315" y="1647731"/>
            <a:ext cx="47349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973422A3-58A9-42D9-9475-AD05008DF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879" y="0"/>
            <a:ext cx="4931121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842A857-720B-4BBA-BCF0-16C4B1CB2BDC}"/>
              </a:ext>
            </a:extLst>
          </p:cNvPr>
          <p:cNvSpPr txBox="1"/>
          <p:nvPr/>
        </p:nvSpPr>
        <p:spPr>
          <a:xfrm>
            <a:off x="325925" y="2057896"/>
            <a:ext cx="6183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 leitura do </a:t>
            </a:r>
            <a:r>
              <a:rPr lang="pt-PT" dirty="0" err="1"/>
              <a:t>dataset</a:t>
            </a:r>
            <a:r>
              <a:rPr lang="pt-PT" dirty="0"/>
              <a:t> é efetuada pelos métodos </a:t>
            </a:r>
            <a:r>
              <a:rPr lang="pt-PT" dirty="0" err="1"/>
              <a:t>loadStops</a:t>
            </a:r>
            <a:r>
              <a:rPr lang="pt-PT" dirty="0"/>
              <a:t>() e </a:t>
            </a:r>
            <a:r>
              <a:rPr lang="pt-PT" dirty="0" err="1"/>
              <a:t>loadLines</a:t>
            </a:r>
            <a:r>
              <a:rPr lang="pt-PT" dirty="0"/>
              <a:t>() pertencentes à </a:t>
            </a:r>
            <a:r>
              <a:rPr lang="pt-PT" dirty="0" err="1"/>
              <a:t>class</a:t>
            </a:r>
            <a:r>
              <a:rPr lang="pt-PT" dirty="0"/>
              <a:t> </a:t>
            </a:r>
            <a:r>
              <a:rPr lang="pt-PT" dirty="0" err="1"/>
              <a:t>LoadData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2166A5-4DCE-4867-899F-98E7017B6C1D}"/>
              </a:ext>
            </a:extLst>
          </p:cNvPr>
          <p:cNvSpPr txBox="1"/>
          <p:nvPr/>
        </p:nvSpPr>
        <p:spPr>
          <a:xfrm>
            <a:off x="325924" y="2784678"/>
            <a:ext cx="6272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As suas complexidades temporais são O(s) e O(n*m)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s -&gt; nº total de paragens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n -&gt; nº de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m -&gt; nº médio de paragens por linha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C3BE8E-053B-4EE8-9015-6CCACFDC16A0}"/>
              </a:ext>
            </a:extLst>
          </p:cNvPr>
          <p:cNvSpPr txBox="1"/>
          <p:nvPr/>
        </p:nvSpPr>
        <p:spPr>
          <a:xfrm>
            <a:off x="325924" y="3764304"/>
            <a:ext cx="6523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O método </a:t>
            </a:r>
            <a:r>
              <a:rPr lang="pt-PT" sz="1600" dirty="0" err="1"/>
              <a:t>loadStops</a:t>
            </a:r>
            <a:r>
              <a:rPr lang="pt-PT" sz="1600" dirty="0"/>
              <a:t>() </a:t>
            </a:r>
            <a:r>
              <a:rPr lang="pt-PT" sz="1600" dirty="0" err="1"/>
              <a:t>popula</a:t>
            </a:r>
            <a:r>
              <a:rPr lang="pt-PT" sz="1600" dirty="0"/>
              <a:t> vetor (stops) e </a:t>
            </a:r>
            <a:r>
              <a:rPr lang="pt-PT" sz="1600" dirty="0" err="1"/>
              <a:t>hashtable</a:t>
            </a:r>
            <a:r>
              <a:rPr lang="pt-PT" sz="1600" dirty="0"/>
              <a:t> (</a:t>
            </a:r>
            <a:r>
              <a:rPr lang="pt-PT" sz="1600" dirty="0" err="1"/>
              <a:t>stopCodes</a:t>
            </a:r>
            <a:r>
              <a:rPr lang="pt-PT" sz="1600" dirty="0"/>
              <a:t>). </a:t>
            </a:r>
          </a:p>
          <a:p>
            <a:r>
              <a:rPr lang="pt-PT" sz="1600" dirty="0"/>
              <a:t>O método </a:t>
            </a:r>
            <a:r>
              <a:rPr lang="pt-PT" sz="1600" dirty="0" err="1"/>
              <a:t>loadLines</a:t>
            </a:r>
            <a:r>
              <a:rPr lang="pt-PT" sz="1600" dirty="0"/>
              <a:t>() </a:t>
            </a:r>
            <a:r>
              <a:rPr lang="pt-PT" sz="1600" dirty="0" err="1"/>
              <a:t>popula</a:t>
            </a:r>
            <a:r>
              <a:rPr lang="pt-PT" sz="1600" dirty="0"/>
              <a:t> vetor (</a:t>
            </a:r>
            <a:r>
              <a:rPr lang="pt-PT" sz="1600" dirty="0" err="1"/>
              <a:t>lines</a:t>
            </a:r>
            <a:r>
              <a:rPr lang="pt-PT" sz="1600" dirty="0"/>
              <a:t>) e cada </a:t>
            </a:r>
            <a:r>
              <a:rPr lang="pt-PT" sz="1600" dirty="0" err="1"/>
              <a:t>line</a:t>
            </a:r>
            <a:r>
              <a:rPr lang="pt-PT" sz="1600" dirty="0"/>
              <a:t>, inserindo as respetivas paragens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8E07F9-8D74-4768-8D03-6F34CD631E02}"/>
              </a:ext>
            </a:extLst>
          </p:cNvPr>
          <p:cNvSpPr txBox="1"/>
          <p:nvPr/>
        </p:nvSpPr>
        <p:spPr>
          <a:xfrm>
            <a:off x="325924" y="4794770"/>
            <a:ext cx="65232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Por fim, o método </a:t>
            </a:r>
            <a:r>
              <a:rPr lang="pt-PT" sz="1600" dirty="0" err="1"/>
              <a:t>buildGraph</a:t>
            </a:r>
            <a:r>
              <a:rPr lang="pt-PT" sz="1600" dirty="0"/>
              <a:t>(), inicializa um grafo, itera o vetor </a:t>
            </a:r>
            <a:r>
              <a:rPr lang="pt-PT" sz="1600" dirty="0" err="1"/>
              <a:t>lines</a:t>
            </a:r>
            <a:r>
              <a:rPr lang="pt-PT" sz="1600" dirty="0"/>
              <a:t> pesquisando o ficheiro </a:t>
            </a:r>
            <a:r>
              <a:rPr lang="pt-PT" sz="1600" dirty="0" err="1"/>
              <a:t>csv</a:t>
            </a:r>
            <a:r>
              <a:rPr lang="pt-PT" sz="1600" dirty="0"/>
              <a:t> de cada linha que encontra e adiciona as </a:t>
            </a:r>
            <a:r>
              <a:rPr lang="pt-PT" sz="1600" dirty="0" err="1"/>
              <a:t>edges</a:t>
            </a:r>
            <a:r>
              <a:rPr lang="pt-PT" sz="1600" dirty="0"/>
              <a:t> encontrando na </a:t>
            </a:r>
            <a:r>
              <a:rPr lang="pt-PT" sz="1600" dirty="0" err="1"/>
              <a:t>hashtable</a:t>
            </a:r>
            <a:r>
              <a:rPr lang="pt-PT" sz="1600" dirty="0"/>
              <a:t> o id das paragens.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CDA2AB-CA56-41FB-B354-177CDD2E0403}"/>
              </a:ext>
            </a:extLst>
          </p:cNvPr>
          <p:cNvSpPr txBox="1"/>
          <p:nvPr/>
        </p:nvSpPr>
        <p:spPr>
          <a:xfrm>
            <a:off x="325924" y="5723556"/>
            <a:ext cx="627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Complexidade temporal O(n*m)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n -&gt; nº de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m -&gt; nº médio de paragens por linha</a:t>
            </a:r>
          </a:p>
        </p:txBody>
      </p:sp>
    </p:spTree>
    <p:extLst>
      <p:ext uri="{BB962C8B-B14F-4D97-AF65-F5344CB8AC3E}">
        <p14:creationId xmlns:p14="http://schemas.microsoft.com/office/powerpoint/2010/main" val="172806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3">
            <a:extLst>
              <a:ext uri="{FF2B5EF4-FFF2-40B4-BE49-F238E27FC236}">
                <a16:creationId xmlns:a16="http://schemas.microsoft.com/office/drawing/2014/main" id="{63312F32-21C9-4C89-8FDA-B2D6F358AFE0}"/>
              </a:ext>
            </a:extLst>
          </p:cNvPr>
          <p:cNvSpPr txBox="1">
            <a:spLocks/>
          </p:cNvSpPr>
          <p:nvPr/>
        </p:nvSpPr>
        <p:spPr>
          <a:xfrm>
            <a:off x="2595720" y="226088"/>
            <a:ext cx="6272783" cy="153619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pt-PT" sz="4400" b="0" i="0" u="none" strike="noStrike" kern="1200" cap="none" spc="0" baseline="0">
                <a:solidFill>
                  <a:srgbClr val="000000"/>
                </a:solidFill>
                <a:uFillTx/>
                <a:latin typeface="Avenir Next LT Pro"/>
              </a:defRPr>
            </a:lvl1pPr>
          </a:lstStyle>
          <a:p>
            <a:pPr algn="ctr"/>
            <a:r>
              <a:rPr lang="pt-PT" sz="3600" dirty="0"/>
              <a:t>Classe </a:t>
            </a:r>
            <a:r>
              <a:rPr lang="pt-PT" sz="3600" dirty="0" err="1"/>
              <a:t>Graph</a:t>
            </a:r>
            <a:br>
              <a:rPr lang="pt-PT" sz="3600" dirty="0"/>
            </a:br>
            <a:endParaRPr lang="pt-PT" sz="3200" dirty="0"/>
          </a:p>
        </p:txBody>
      </p:sp>
      <p:cxnSp>
        <p:nvCxnSpPr>
          <p:cNvPr id="4" name="Conexão reta 3">
            <a:extLst>
              <a:ext uri="{FF2B5EF4-FFF2-40B4-BE49-F238E27FC236}">
                <a16:creationId xmlns:a16="http://schemas.microsoft.com/office/drawing/2014/main" id="{08AD2BC3-CC35-43EA-A22C-72DEA19AE329}"/>
              </a:ext>
            </a:extLst>
          </p:cNvPr>
          <p:cNvCxnSpPr/>
          <p:nvPr/>
        </p:nvCxnSpPr>
        <p:spPr>
          <a:xfrm>
            <a:off x="3462315" y="994184"/>
            <a:ext cx="473496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42A857-720B-4BBA-BCF0-16C4B1CB2BDC}"/>
              </a:ext>
            </a:extLst>
          </p:cNvPr>
          <p:cNvSpPr txBox="1"/>
          <p:nvPr/>
        </p:nvSpPr>
        <p:spPr>
          <a:xfrm>
            <a:off x="325923" y="1341045"/>
            <a:ext cx="6183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 leitura do </a:t>
            </a:r>
            <a:r>
              <a:rPr lang="pt-PT" sz="1600" dirty="0" err="1"/>
              <a:t>dataset</a:t>
            </a:r>
            <a:r>
              <a:rPr lang="pt-PT" sz="1600" dirty="0"/>
              <a:t> é efetuada pelos métodos </a:t>
            </a:r>
            <a:r>
              <a:rPr lang="pt-PT" sz="1600" dirty="0" err="1"/>
              <a:t>loadStops</a:t>
            </a:r>
            <a:r>
              <a:rPr lang="pt-PT" sz="1600" dirty="0"/>
              <a:t>() e </a:t>
            </a:r>
            <a:r>
              <a:rPr lang="pt-PT" sz="1600" dirty="0" err="1"/>
              <a:t>loadLines</a:t>
            </a:r>
            <a:r>
              <a:rPr lang="pt-PT" sz="1600" dirty="0"/>
              <a:t>() pertencentes à </a:t>
            </a:r>
            <a:r>
              <a:rPr lang="pt-PT" sz="1600" dirty="0" err="1"/>
              <a:t>class</a:t>
            </a:r>
            <a:r>
              <a:rPr lang="pt-PT" sz="1600" dirty="0"/>
              <a:t> </a:t>
            </a:r>
            <a:r>
              <a:rPr lang="pt-PT" sz="1600" dirty="0" err="1"/>
              <a:t>LoadData</a:t>
            </a:r>
            <a:endParaRPr lang="pt-PT" sz="1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2166A5-4DCE-4867-899F-98E7017B6C1D}"/>
              </a:ext>
            </a:extLst>
          </p:cNvPr>
          <p:cNvSpPr txBox="1"/>
          <p:nvPr/>
        </p:nvSpPr>
        <p:spPr>
          <a:xfrm>
            <a:off x="325923" y="1934556"/>
            <a:ext cx="6272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As suas complexidades temporais são O(s) e O(n*m)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s -&gt; nº total de paragens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n -&gt; nº de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m -&gt; nº médio de paragens por linha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8C3BE8E-053B-4EE8-9015-6CCACFDC16A0}"/>
              </a:ext>
            </a:extLst>
          </p:cNvPr>
          <p:cNvSpPr txBox="1"/>
          <p:nvPr/>
        </p:nvSpPr>
        <p:spPr>
          <a:xfrm>
            <a:off x="7022078" y="1419068"/>
            <a:ext cx="51484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O método </a:t>
            </a:r>
            <a:r>
              <a:rPr lang="pt-PT" sz="1600" dirty="0" err="1"/>
              <a:t>loadStops</a:t>
            </a:r>
            <a:r>
              <a:rPr lang="pt-PT" sz="1600" dirty="0"/>
              <a:t>() </a:t>
            </a:r>
            <a:r>
              <a:rPr lang="pt-PT" sz="1600" dirty="0" err="1"/>
              <a:t>popula</a:t>
            </a:r>
            <a:r>
              <a:rPr lang="pt-PT" sz="1600" dirty="0"/>
              <a:t> vetor (stops) e </a:t>
            </a:r>
            <a:r>
              <a:rPr lang="pt-PT" sz="1600" dirty="0" err="1"/>
              <a:t>hashtable</a:t>
            </a:r>
            <a:r>
              <a:rPr lang="pt-PT" sz="1600" dirty="0"/>
              <a:t> (</a:t>
            </a:r>
            <a:r>
              <a:rPr lang="pt-PT" sz="1600" dirty="0" err="1"/>
              <a:t>stopCodes</a:t>
            </a:r>
            <a:r>
              <a:rPr lang="pt-PT" sz="1600" dirty="0"/>
              <a:t>). </a:t>
            </a:r>
          </a:p>
          <a:p>
            <a:r>
              <a:rPr lang="pt-PT" sz="1600" dirty="0"/>
              <a:t>O método </a:t>
            </a:r>
            <a:r>
              <a:rPr lang="pt-PT" sz="1600" dirty="0" err="1"/>
              <a:t>loadLines</a:t>
            </a:r>
            <a:r>
              <a:rPr lang="pt-PT" sz="1600" dirty="0"/>
              <a:t>() </a:t>
            </a:r>
            <a:r>
              <a:rPr lang="pt-PT" sz="1600" dirty="0" err="1"/>
              <a:t>popula</a:t>
            </a:r>
            <a:r>
              <a:rPr lang="pt-PT" sz="1600" dirty="0"/>
              <a:t> vetor (</a:t>
            </a:r>
            <a:r>
              <a:rPr lang="pt-PT" sz="1600" dirty="0" err="1"/>
              <a:t>lines</a:t>
            </a:r>
            <a:r>
              <a:rPr lang="pt-PT" sz="1600" dirty="0"/>
              <a:t>) e cada </a:t>
            </a:r>
            <a:r>
              <a:rPr lang="pt-PT" sz="1600" dirty="0" err="1"/>
              <a:t>line</a:t>
            </a:r>
            <a:r>
              <a:rPr lang="pt-PT" sz="1600" dirty="0"/>
              <a:t>, inserindo as respetivas paragens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8E07F9-8D74-4768-8D03-6F34CD631E02}"/>
              </a:ext>
            </a:extLst>
          </p:cNvPr>
          <p:cNvSpPr txBox="1"/>
          <p:nvPr/>
        </p:nvSpPr>
        <p:spPr>
          <a:xfrm>
            <a:off x="7022078" y="3429000"/>
            <a:ext cx="3982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Por fim, o método </a:t>
            </a:r>
            <a:r>
              <a:rPr lang="pt-PT" sz="1600" dirty="0" err="1"/>
              <a:t>buildGraph</a:t>
            </a:r>
            <a:r>
              <a:rPr lang="pt-PT" sz="1600" dirty="0"/>
              <a:t>(), inicializa um grafo, itera o vetor </a:t>
            </a:r>
            <a:r>
              <a:rPr lang="pt-PT" sz="1600" dirty="0" err="1"/>
              <a:t>lines</a:t>
            </a:r>
            <a:r>
              <a:rPr lang="pt-PT" sz="1600" dirty="0"/>
              <a:t> pesquisando o ficheiro </a:t>
            </a:r>
            <a:r>
              <a:rPr lang="pt-PT" sz="1600" dirty="0" err="1"/>
              <a:t>csv</a:t>
            </a:r>
            <a:r>
              <a:rPr lang="pt-PT" sz="1600" dirty="0"/>
              <a:t> de cada linha que encontra e adiciona as </a:t>
            </a:r>
            <a:r>
              <a:rPr lang="pt-PT" sz="1600" dirty="0" err="1"/>
              <a:t>edges</a:t>
            </a:r>
            <a:r>
              <a:rPr lang="pt-PT" sz="1600" dirty="0"/>
              <a:t> encontrando na </a:t>
            </a:r>
            <a:r>
              <a:rPr lang="pt-PT" sz="1600" dirty="0" err="1"/>
              <a:t>hashtable</a:t>
            </a:r>
            <a:r>
              <a:rPr lang="pt-PT" sz="1600" dirty="0"/>
              <a:t> o id das paragens.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7CDA2AB-CA56-41FB-B354-177CDD2E0403}"/>
              </a:ext>
            </a:extLst>
          </p:cNvPr>
          <p:cNvSpPr txBox="1"/>
          <p:nvPr/>
        </p:nvSpPr>
        <p:spPr>
          <a:xfrm>
            <a:off x="7022078" y="5016575"/>
            <a:ext cx="362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Complexidade temporal O(n*m)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n -&gt; nº de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200" dirty="0"/>
              <a:t>m -&gt; nº médio de paragens por linha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95C46E7-8A0B-4E5F-AAD2-D1784D4CE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6" y="3040777"/>
            <a:ext cx="6272783" cy="36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2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18/12/2021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5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247958-CC3B-4272-8B9E-9360D1AEA6CA}"/>
              </a:ext>
            </a:extLst>
          </p:cNvPr>
          <p:cNvSpPr txBox="1"/>
          <p:nvPr/>
        </p:nvSpPr>
        <p:spPr>
          <a:xfrm>
            <a:off x="706677" y="1566976"/>
            <a:ext cx="3748892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Interface fluída e intuitiva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t-PT" dirty="0"/>
              <a:t>Pesquisa através de páginas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331118" y="3000272"/>
            <a:ext cx="450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 possibilidades para a escolha de paragens: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13EA5BA-12E5-49C1-99FC-86DCBDC058F9}"/>
                  </a:ext>
                </a:extLst>
              </p:cNvPr>
              <p:cNvSpPr txBox="1"/>
              <p:nvPr/>
            </p:nvSpPr>
            <p:spPr>
              <a:xfrm>
                <a:off x="706677" y="3501164"/>
                <a:ext cx="37488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sz="1600" dirty="0"/>
                  <a:t>(1) Pesquisa através do menu (selecionando a linha e visualizando as suas paragens)</a:t>
                </a:r>
              </a:p>
              <a:p>
                <a:endParaRPr lang="pt-P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sz="1600" dirty="0"/>
                  <a:t>(2) Escolha através do código único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PT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sz="1600" dirty="0"/>
                  <a:t>(3) Escolha através da localização aproximada (devolve as 5 paragens mais próximas) -&gt; complexidade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PT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PT" sz="1600" dirty="0"/>
                  <a:t>)</a:t>
                </a: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C13EA5BA-12E5-49C1-99FC-86DCBDC05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77" y="3501164"/>
                <a:ext cx="3748892" cy="2308324"/>
              </a:xfrm>
              <a:prstGeom prst="rect">
                <a:avLst/>
              </a:prstGeom>
              <a:blipFill>
                <a:blip r:embed="rId2"/>
                <a:stretch>
                  <a:fillRect l="-650" t="-792" b="-237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m 24">
            <a:extLst>
              <a:ext uri="{FF2B5EF4-FFF2-40B4-BE49-F238E27FC236}">
                <a16:creationId xmlns:a16="http://schemas.microsoft.com/office/drawing/2014/main" id="{F931F049-77F6-4603-99E5-ECD0BA6FB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448" y="1765322"/>
            <a:ext cx="5746875" cy="41240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18/12/2021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6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562925" y="1567786"/>
            <a:ext cx="45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 possibilidades para a escolha do conceito de “melhor” caminho: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13EA5BA-12E5-49C1-99FC-86DCBDC058F9}"/>
              </a:ext>
            </a:extLst>
          </p:cNvPr>
          <p:cNvSpPr txBox="1"/>
          <p:nvPr/>
        </p:nvSpPr>
        <p:spPr>
          <a:xfrm>
            <a:off x="562925" y="2306442"/>
            <a:ext cx="419919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(1) Caminho mais curto</a:t>
            </a:r>
          </a:p>
          <a:p>
            <a:r>
              <a:rPr lang="pt-PT" sz="1600" dirty="0"/>
              <a:t>-&gt; </a:t>
            </a:r>
            <a:r>
              <a:rPr lang="pt-PT" sz="1600" dirty="0" err="1"/>
              <a:t>dijskra</a:t>
            </a:r>
            <a:r>
              <a:rPr lang="pt-PT" sz="1600" dirty="0"/>
              <a:t> , O(|E|*</a:t>
            </a:r>
            <a:r>
              <a:rPr lang="pt-PT" sz="1600" dirty="0" err="1"/>
              <a:t>log|V</a:t>
            </a:r>
            <a:r>
              <a:rPr lang="pt-PT" sz="1600" dirty="0"/>
              <a:t>|)</a:t>
            </a:r>
          </a:p>
          <a:p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(2) Caminho que passa por menos paragens</a:t>
            </a:r>
          </a:p>
          <a:p>
            <a:r>
              <a:rPr lang="pt-PT" sz="1600" dirty="0"/>
              <a:t>-&gt; </a:t>
            </a:r>
            <a:r>
              <a:rPr lang="pt-PT" sz="1600" dirty="0" err="1"/>
              <a:t>bfs</a:t>
            </a:r>
            <a:r>
              <a:rPr lang="pt-PT" sz="1600" dirty="0"/>
              <a:t>, O(|V|+|E|)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(3) Caminho que utiliza menos linhas</a:t>
            </a:r>
          </a:p>
          <a:p>
            <a:r>
              <a:rPr lang="pt-PT" sz="1600" dirty="0"/>
              <a:t>-&gt; </a:t>
            </a:r>
            <a:r>
              <a:rPr lang="pt-PT" sz="1600" dirty="0" err="1"/>
              <a:t>dfs</a:t>
            </a:r>
            <a:r>
              <a:rPr lang="pt-PT" sz="1600" dirty="0"/>
              <a:t>, O(|V|^|V|)</a:t>
            </a:r>
          </a:p>
          <a:p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(4) Caminho que atravessa menos zonas</a:t>
            </a:r>
          </a:p>
          <a:p>
            <a:r>
              <a:rPr lang="pt-PT" sz="1600" dirty="0"/>
              <a:t>-&gt; </a:t>
            </a:r>
            <a:r>
              <a:rPr lang="pt-PT" sz="1600" dirty="0" err="1"/>
              <a:t>dfs</a:t>
            </a:r>
            <a:r>
              <a:rPr lang="pt-PT" sz="1600" dirty="0"/>
              <a:t>, O(|V|^|V|)</a:t>
            </a:r>
          </a:p>
          <a:p>
            <a:endParaRPr lang="pt-PT" sz="1600" dirty="0"/>
          </a:p>
          <a:p>
            <a:r>
              <a:rPr lang="pt-PT" sz="1600" dirty="0"/>
              <a:t>O 3º e 4º algoritmos estão limitados por conveniência do utilizador (tempos longos de busca devido à elevada complexidade temporal)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0D84DD9-C66E-4C53-A283-EB2F72CE4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72" y="1426543"/>
            <a:ext cx="6301872" cy="45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4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18/12/2021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7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562925" y="2362347"/>
            <a:ext cx="45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É possível modificar a distância passível de percorrer a pé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416F645-FE63-4067-A028-9B448F03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99" y="1574695"/>
            <a:ext cx="6670992" cy="435978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B816D1-410A-4399-9A4D-64B481B719ED}"/>
              </a:ext>
            </a:extLst>
          </p:cNvPr>
          <p:cNvSpPr txBox="1"/>
          <p:nvPr/>
        </p:nvSpPr>
        <p:spPr>
          <a:xfrm>
            <a:off x="562925" y="3164837"/>
            <a:ext cx="4500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grafo é reconstruído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São adicionadas </a:t>
            </a:r>
            <a:r>
              <a:rPr lang="pt-PT" dirty="0" err="1"/>
              <a:t>edges</a:t>
            </a:r>
            <a:r>
              <a:rPr lang="pt-PT" dirty="0"/>
              <a:t> se se verificar que a distância entre a paragem a e b é menor que a distância escolhida</a:t>
            </a:r>
          </a:p>
        </p:txBody>
      </p:sp>
    </p:spTree>
    <p:extLst>
      <p:ext uri="{BB962C8B-B14F-4D97-AF65-F5344CB8AC3E}">
        <p14:creationId xmlns:p14="http://schemas.microsoft.com/office/powerpoint/2010/main" val="274144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18/12/2021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8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562925" y="2362347"/>
            <a:ext cx="45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É possível modificar a distância passível de percorrer a pé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416F645-FE63-4067-A028-9B448F03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999" y="1574695"/>
            <a:ext cx="6670992" cy="435978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B816D1-410A-4399-9A4D-64B481B719ED}"/>
              </a:ext>
            </a:extLst>
          </p:cNvPr>
          <p:cNvSpPr txBox="1"/>
          <p:nvPr/>
        </p:nvSpPr>
        <p:spPr>
          <a:xfrm>
            <a:off x="562925" y="3164837"/>
            <a:ext cx="4500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O grafo é reconstruído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São adicionadas </a:t>
            </a:r>
            <a:r>
              <a:rPr lang="pt-PT" dirty="0" err="1"/>
              <a:t>edges</a:t>
            </a:r>
            <a:r>
              <a:rPr lang="pt-PT" dirty="0"/>
              <a:t> se se verificar que a distância entre a paragem a e b é menor que a distância escolhida</a:t>
            </a:r>
          </a:p>
        </p:txBody>
      </p:sp>
    </p:spTree>
    <p:extLst>
      <p:ext uri="{BB962C8B-B14F-4D97-AF65-F5344CB8AC3E}">
        <p14:creationId xmlns:p14="http://schemas.microsoft.com/office/powerpoint/2010/main" val="163224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DE0EB75-D84F-4DF2-A0AB-78F31B84DB49}"/>
              </a:ext>
            </a:extLst>
          </p:cNvPr>
          <p:cNvSpPr txBox="1"/>
          <p:nvPr/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18/12/2021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FEE6978-CCF8-4D17-99AC-41BBBB8726E6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1200" b="0" i="0" u="none" strike="noStrike" kern="1200" cap="none" spc="0" baseline="0">
                <a:solidFill>
                  <a:srgbClr val="898989"/>
                </a:solidFill>
                <a:uFillTx/>
                <a:latin typeface="Avenir Next LT Pro"/>
              </a:rPr>
              <a:t>AED-Projeto 1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50D55B6-4457-420D-A2F3-6D3E9F642C13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9DA06D-6DF4-49DF-A10F-28E1CC57A5EA}" type="slidenum">
              <a:t>9</a:t>
            </a:fld>
            <a:endParaRPr lang="pt-PT" sz="1200" b="0" i="0" u="none" strike="noStrike" kern="1200" cap="none" spc="0" baseline="0">
              <a:solidFill>
                <a:srgbClr val="898989"/>
              </a:solidFill>
              <a:uFillTx/>
              <a:latin typeface="Avenir Next LT Pr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D17B49F-7501-49BD-A16F-385263C41BD0}"/>
              </a:ext>
            </a:extLst>
          </p:cNvPr>
          <p:cNvSpPr txBox="1"/>
          <p:nvPr/>
        </p:nvSpPr>
        <p:spPr>
          <a:xfrm>
            <a:off x="2812930" y="338821"/>
            <a:ext cx="6566140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pt-PT" sz="3200" dirty="0">
                <a:solidFill>
                  <a:srgbClr val="000000"/>
                </a:solidFill>
                <a:latin typeface="Avenir Next LT Pro"/>
              </a:rPr>
              <a:t>Funcionalidades implementadas</a:t>
            </a:r>
            <a:endParaRPr lang="pt-PT" sz="2800" b="0" i="0" u="none" strike="noStrike" kern="1200" cap="none" spc="0" baseline="0" dirty="0">
              <a:solidFill>
                <a:srgbClr val="000000"/>
              </a:solidFill>
              <a:uFillTx/>
              <a:latin typeface="Avenir Next LT Pro"/>
            </a:endParaRPr>
          </a:p>
        </p:txBody>
      </p:sp>
      <p:cxnSp>
        <p:nvCxnSpPr>
          <p:cNvPr id="7" name="Conexão reta 6">
            <a:extLst>
              <a:ext uri="{FF2B5EF4-FFF2-40B4-BE49-F238E27FC236}">
                <a16:creationId xmlns:a16="http://schemas.microsoft.com/office/drawing/2014/main" id="{FF19A683-66F1-4D9D-BE87-EE69D7C04042}"/>
              </a:ext>
            </a:extLst>
          </p:cNvPr>
          <p:cNvCxnSpPr/>
          <p:nvPr/>
        </p:nvCxnSpPr>
        <p:spPr>
          <a:xfrm>
            <a:off x="3736848" y="1048512"/>
            <a:ext cx="471830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C356062-41B3-48B1-8AC3-61CAF579E724}"/>
              </a:ext>
            </a:extLst>
          </p:cNvPr>
          <p:cNvSpPr txBox="1"/>
          <p:nvPr/>
        </p:nvSpPr>
        <p:spPr>
          <a:xfrm>
            <a:off x="676751" y="2192520"/>
            <a:ext cx="450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Após a escolha de um método de cálculo de percurso é-nos apresentado o percurso calculado e algumas informações: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31509DD-A523-4529-BE14-D4A8E7AB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903" y="1440166"/>
            <a:ext cx="5560346" cy="479126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B637E25-8F03-465A-B643-721AA2F5B43D}"/>
              </a:ext>
            </a:extLst>
          </p:cNvPr>
          <p:cNvSpPr txBox="1"/>
          <p:nvPr/>
        </p:nvSpPr>
        <p:spPr>
          <a:xfrm>
            <a:off x="838203" y="3164369"/>
            <a:ext cx="3371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Contagem de paragens utilizadas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Linhas/zonas utilizadas (apenas no caso dos algoritmos (2) e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Distância percorrida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706C04-C9F3-4A70-A848-649437235EB4}"/>
              </a:ext>
            </a:extLst>
          </p:cNvPr>
          <p:cNvSpPr txBox="1"/>
          <p:nvPr/>
        </p:nvSpPr>
        <p:spPr>
          <a:xfrm>
            <a:off x="676750" y="4590180"/>
            <a:ext cx="45000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Arquitetura de código modular:</a:t>
            </a:r>
          </a:p>
          <a:p>
            <a:r>
              <a:rPr lang="pt-PT" sz="1600" dirty="0"/>
              <a:t>A informação obtida de qualquer um dos algoritmos é adaptada para ser demonstrada através do método </a:t>
            </a:r>
            <a:r>
              <a:rPr lang="pt-PT" sz="1600" dirty="0" err="1"/>
              <a:t>tripMenu</a:t>
            </a:r>
            <a:r>
              <a:rPr lang="pt-PT" sz="1600" dirty="0"/>
              <a:t>(), o menu que vemos na imagem</a:t>
            </a:r>
          </a:p>
        </p:txBody>
      </p:sp>
    </p:spTree>
    <p:extLst>
      <p:ext uri="{BB962C8B-B14F-4D97-AF65-F5344CB8AC3E}">
        <p14:creationId xmlns:p14="http://schemas.microsoft.com/office/powerpoint/2010/main" val="1456748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Apresentação%20AccentBox</Template>
  <TotalTime>576</TotalTime>
  <Words>768</Words>
  <Application>Microsoft Office PowerPoint</Application>
  <PresentationFormat>Ecrã Panorâmico</PresentationFormat>
  <Paragraphs>112</Paragraphs>
  <Slides>11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Calibri</vt:lpstr>
      <vt:lpstr>Cambria Math</vt:lpstr>
      <vt:lpstr>Segoe UI</vt:lpstr>
      <vt:lpstr>AccentBoxVTI</vt:lpstr>
      <vt:lpstr>STCP – Transportes Públicos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Principais 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Management</dc:title>
  <dc:creator>Diogo Costa</dc:creator>
  <cp:lastModifiedBy>Diogo Costa</cp:lastModifiedBy>
  <cp:revision>12</cp:revision>
  <dcterms:created xsi:type="dcterms:W3CDTF">2021-12-19T13:58:44Z</dcterms:created>
  <dcterms:modified xsi:type="dcterms:W3CDTF">2022-01-28T15:02:14Z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