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61" r:id="rId4"/>
    <p:sldId id="298" r:id="rId5"/>
    <p:sldId id="299" r:id="rId6"/>
    <p:sldId id="300" r:id="rId7"/>
    <p:sldId id="265" r:id="rId8"/>
    <p:sldId id="267" r:id="rId9"/>
    <p:sldId id="268" r:id="rId10"/>
    <p:sldId id="269" r:id="rId11"/>
    <p:sldId id="270" r:id="rId12"/>
    <p:sldId id="277" r:id="rId13"/>
    <p:sldId id="278" r:id="rId14"/>
    <p:sldId id="280" r:id="rId15"/>
    <p:sldId id="282" r:id="rId16"/>
    <p:sldId id="288" r:id="rId17"/>
    <p:sldId id="289" r:id="rId18"/>
    <p:sldId id="29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49B"/>
    <a:srgbClr val="97BEC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 autoAdjust="0"/>
    <p:restoredTop sz="83898" autoAdjust="0"/>
  </p:normalViewPr>
  <p:slideViewPr>
    <p:cSldViewPr snapToGrid="0">
      <p:cViewPr varScale="1">
        <p:scale>
          <a:sx n="69" d="100"/>
          <a:sy n="69" d="100"/>
        </p:scale>
        <p:origin x="132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9E96F-30AA-401A-A035-588AC38E8D25}" type="datetimeFigureOut">
              <a:rPr lang="pt-PT" smtClean="0"/>
              <a:t>14/01/2024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DFD87-002C-49E7-B996-B7273EBF6D9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8614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Tabelas de Requisitos de descrição que são todos os requisitos que vão dar a origem a entidades , relacionamentos </a:t>
            </a:r>
            <a:r>
              <a:rPr lang="pt-PT" dirty="0" err="1"/>
              <a:t>etç</a:t>
            </a:r>
            <a:endParaRPr lang="pt-PT" dirty="0"/>
          </a:p>
          <a:p>
            <a:r>
              <a:rPr lang="pt-PT" dirty="0"/>
              <a:t>Tabelas de Manipulação, que definem regras para mais tarde serem realizadas por exemplo </a:t>
            </a:r>
            <a:r>
              <a:rPr lang="pt-PT" dirty="0" err="1"/>
              <a:t>queries</a:t>
            </a:r>
            <a:r>
              <a:rPr lang="pt-PT" dirty="0"/>
              <a:t> à base de dados</a:t>
            </a:r>
          </a:p>
          <a:p>
            <a:r>
              <a:rPr lang="pt-PT" dirty="0"/>
              <a:t>Tabela de Controlo, que definem como deve funcionar a base de dados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FD87-002C-49E7-B996-B7273EBF6D90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6403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PROCEDEMOS DESTA FORMA PARA O RESTO DAS TABELAS</a:t>
            </a:r>
          </a:p>
          <a:p>
            <a:r>
              <a:rPr lang="pt-PT" dirty="0"/>
              <a:t>UTILIZAMOS A SINTAXE PRIMARY KEY E FOREIGN KEY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FD87-002C-49E7-B996-B7273EBF6D90}" type="slidenum">
              <a:rPr lang="pt-PT" smtClean="0"/>
              <a:t>28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1007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PROCEDEMOS DESTA FORMA PARA O RESTO DAS TABELAS</a:t>
            </a:r>
          </a:p>
          <a:p>
            <a:r>
              <a:rPr lang="pt-PT" dirty="0"/>
              <a:t>UTILIZAMOS A SINTAXE PRIMARY KEY E FOREIGN KEY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FD87-002C-49E7-B996-B7273EBF6D90}" type="slidenum">
              <a:rPr lang="pt-PT" smtClean="0"/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6521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FALAR SOBRE OS CINCO PROCEDIMENTOS QUE FORAM IMPLEMENTADOS;:</a:t>
            </a:r>
          </a:p>
          <a:p>
            <a:r>
              <a:rPr lang="pt-PT" dirty="0"/>
              <a:t>VENDER BILHETES EVENTOS E ATIVIDADES</a:t>
            </a:r>
          </a:p>
          <a:p>
            <a:r>
              <a:rPr lang="pt-PT" dirty="0"/>
              <a:t>RESETAR TODOS OS VALORES</a:t>
            </a:r>
          </a:p>
          <a:p>
            <a:r>
              <a:rPr lang="pt-PT" dirty="0"/>
              <a:t>LISTAR O TOP 5 DE EVENTOS POR RECEITA GERADA </a:t>
            </a:r>
          </a:p>
          <a:p>
            <a:r>
              <a:rPr lang="pt-PT" dirty="0"/>
              <a:t>FAZER UMA LISTAGEM DOS EVENTOS DE UM MÊS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FD87-002C-49E7-B996-B7273EBF6D90}" type="slidenum">
              <a:rPr lang="pt-PT" smtClean="0"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031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FALAR SOBRE OS CINCO PROCEDIMENTOS QUE FORAM IMPLEMENTADOS;:</a:t>
            </a:r>
          </a:p>
          <a:p>
            <a:r>
              <a:rPr lang="pt-PT" dirty="0"/>
              <a:t>VENDER BILHETES EVENTOS E ATIVIDADES</a:t>
            </a:r>
          </a:p>
          <a:p>
            <a:r>
              <a:rPr lang="pt-PT" dirty="0"/>
              <a:t>RESETAR TODOS OS VALORES</a:t>
            </a:r>
          </a:p>
          <a:p>
            <a:r>
              <a:rPr lang="pt-PT" dirty="0"/>
              <a:t>LISTAR O TOP 5 DE EVENTOS POR RECEITA GERADA </a:t>
            </a:r>
          </a:p>
          <a:p>
            <a:r>
              <a:rPr lang="pt-PT" dirty="0"/>
              <a:t>FAZER UMA LISTAGEM DOS EVENTOS DE UM MÊS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FD87-002C-49E7-B996-B7273EBF6D90}" type="slidenum">
              <a:rPr lang="pt-PT" smtClean="0"/>
              <a:t>31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8343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Entidade “Evento” tem grau 16, por ter 16 atributos, sendo que os dois atributos compostos contam com o numero de atributos que os compõem. </a:t>
            </a:r>
          </a:p>
          <a:p>
            <a:r>
              <a:rPr lang="pt-PT" dirty="0"/>
              <a:t>Identificador </a:t>
            </a:r>
            <a:r>
              <a:rPr lang="pt-PT" dirty="0" err="1"/>
              <a:t>IdEvento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FD87-002C-49E7-B996-B7273EBF6D90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8242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FD87-002C-49E7-B996-B7273EBF6D90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6724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FALAR QUE O NOSSO MODELO LÓGICO ESTÁ NAS 3 FORMAS NORMAIS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PORQUE TODOS OS ATRIBUTOS SÃO ATOMICOS 1 FN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PORQUE ESTA NA 2FN E OS ATRIBUTOS NÃO CHAVE DEPENDEM DA CHAVE PRIMARIA EM CADA TABELA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PORQUE ESTA NA 2 FN E OS ATRIBUTOS NÃO DEPENDEM DE OUTROS ATRIBUTOS NÃO CHAVE NAS TABELAS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FD87-002C-49E7-B996-B7273EBF6D90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1013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FALAR COMO FIZEMOS ESTA ARVORE </a:t>
            </a:r>
          </a:p>
          <a:p>
            <a:r>
              <a:rPr lang="pt-PT" dirty="0"/>
              <a:t>SOFTWARE RELAX</a:t>
            </a:r>
          </a:p>
          <a:p>
            <a:r>
              <a:rPr lang="pt-PT" dirty="0"/>
              <a:t>QUERIE QUE SELECIONA TODOS OS EVENTOS GRATIS, MAS QUE TENHAM ATIVIDADES PAGAS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FD87-002C-49E7-B996-B7273EBF6D90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3724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FD87-002C-49E7-B996-B7273EBF6D90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660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PROCEDEMOS DESTA FORMA PARA O RESTO DAS TABELAS</a:t>
            </a:r>
          </a:p>
          <a:p>
            <a:r>
              <a:rPr lang="pt-PT" dirty="0"/>
              <a:t>UTILIZAMOS A SINTAXE PRIMARY KEY E FOREIGN KEY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FD87-002C-49E7-B996-B7273EBF6D90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4681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PROCEDEMOS DESTA FORMA PARA O RESTO DAS TABELAS</a:t>
            </a:r>
          </a:p>
          <a:p>
            <a:r>
              <a:rPr lang="pt-PT" dirty="0"/>
              <a:t>UTILIZAMOS A SINTAXE PRIMARY KEY E FOREIGN KEY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FD87-002C-49E7-B996-B7273EBF6D90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5878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PROCEDEMOS DESTA FORMA PARA O RESTO DAS TABELAS</a:t>
            </a:r>
          </a:p>
          <a:p>
            <a:r>
              <a:rPr lang="pt-PT" dirty="0"/>
              <a:t>UTILIZAMOS A SINTAXE PRIMARY KEY E FOREIGN KEY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FD87-002C-49E7-B996-B7273EBF6D90}" type="slidenum">
              <a:rPr lang="pt-PT" smtClean="0"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093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55613-A23D-72C2-1FA3-F3595196F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8DE763-6518-30F0-1EC5-AFFD27B57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E1282F6-E177-E1B8-2605-470E3860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22A7-6D93-490E-BDCF-7E98DF4C5A93}" type="datetimeFigureOut">
              <a:rPr lang="pt-PT" smtClean="0"/>
              <a:t>14/01/2024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CEC2CD3-5538-A883-188A-AC7B7116C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827C3A-58A4-E648-2C23-E1450E1F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0D12-6AF7-4BBA-995D-2A7E930AD2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945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6DCDB-54AA-9D6F-5F58-919559A8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6DD91BA-FE27-983E-E3E8-FE744CB2B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B110AD7-4A29-E5A1-59DD-C207D804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22A7-6D93-490E-BDCF-7E98DF4C5A93}" type="datetimeFigureOut">
              <a:rPr lang="pt-PT" smtClean="0"/>
              <a:t>14/01/2024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F582AAA-7201-BAF9-194F-D0C0E3BEE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47784A7-483A-86C4-4096-86DDB57E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0D12-6AF7-4BBA-995D-2A7E930AD2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298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795B2B-849E-6F1B-ED6F-09596B882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D690709-50C9-58EE-B1CD-AB56D1D0F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5677CD8-8454-5184-17CE-358FF67A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22A7-6D93-490E-BDCF-7E98DF4C5A93}" type="datetimeFigureOut">
              <a:rPr lang="pt-PT" smtClean="0"/>
              <a:t>14/01/2024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9988F94-A751-7573-CE3F-62A30FF9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DD8E73F-A877-49A0-1946-1142E9A8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0D12-6AF7-4BBA-995D-2A7E930AD2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421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9A1ED-2C40-023B-9255-D38DEBDA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A9E1FAA-72F6-DDB1-41DB-8D9906FED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666F307-631E-7318-11C5-54B589B6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22A7-6D93-490E-BDCF-7E98DF4C5A93}" type="datetimeFigureOut">
              <a:rPr lang="pt-PT" smtClean="0"/>
              <a:t>14/01/2024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CCF89BB-DDAD-AABC-1F51-44B5E01D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8962383-57AC-C39D-EF03-AEADCE90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0D12-6AF7-4BBA-995D-2A7E930AD2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868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41393-7BA1-2B77-4A84-AF1875C4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A47E80F-F716-6DA9-7607-5C84BC8D1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AFBA35E-33B0-2AC2-9A49-1712E847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22A7-6D93-490E-BDCF-7E98DF4C5A93}" type="datetimeFigureOut">
              <a:rPr lang="pt-PT" smtClean="0"/>
              <a:t>14/01/2024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D7AB563-495D-76B0-B4F9-4DD832679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0091B6F-E4A4-FB6F-4CC7-69D23B7E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0D12-6AF7-4BBA-995D-2A7E930AD2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292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42A7C-D01D-3B66-350F-933AC448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5CD00F-47E3-8924-6F34-B54155011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C60C6E6-470A-BFAF-4C8B-B36170E25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529B38C-E936-7B9C-9540-DD781847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22A7-6D93-490E-BDCF-7E98DF4C5A93}" type="datetimeFigureOut">
              <a:rPr lang="pt-PT" smtClean="0"/>
              <a:t>14/01/2024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3729AFA-4A80-0A84-B059-5201C5081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B1ABE7F-B9F9-1716-4386-5629C948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0D12-6AF7-4BBA-995D-2A7E930AD2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79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75E12-94B7-F993-F5C5-BB7426F77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130B331-321F-ABEF-9464-1D47F1376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3E4D305-9FE7-0C4E-1576-EB6926F30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AA2598A-1DED-1A60-2418-59E6AA9DE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1DB2C0A-58AE-D961-40DD-144DE7BE4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9B47D75-5F2D-5E9E-578F-0E90338C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22A7-6D93-490E-BDCF-7E98DF4C5A93}" type="datetimeFigureOut">
              <a:rPr lang="pt-PT" smtClean="0"/>
              <a:t>14/01/2024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A8D8693-1C77-DA19-E453-6CD46ECD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5F4C75A-8028-BC33-8261-743609F6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0D12-6AF7-4BBA-995D-2A7E930AD2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445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62CCE-418A-DC11-9C3D-0992C9C05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8E91782-BC11-9160-CF79-99DD0465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22A7-6D93-490E-BDCF-7E98DF4C5A93}" type="datetimeFigureOut">
              <a:rPr lang="pt-PT" smtClean="0"/>
              <a:t>14/01/2024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D9DA31A-7053-3482-820B-449235DDE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4C296D6-CB8D-AD5E-DD0B-E441112C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0D12-6AF7-4BBA-995D-2A7E930AD2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818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4518881-DC22-F696-BCE5-8BDB9135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22A7-6D93-490E-BDCF-7E98DF4C5A93}" type="datetimeFigureOut">
              <a:rPr lang="pt-PT" smtClean="0"/>
              <a:t>14/01/2024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844283BB-EFD7-C513-6513-94B49E385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CF3927B-0F7D-42E4-D971-861D18E6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0D12-6AF7-4BBA-995D-2A7E930AD2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197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48F28-EF2C-0149-C7E6-1C2DC332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106A5A8-ECE3-B5C6-1129-F467C2B32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D843893-FC85-66F3-B011-8E6CDFB57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67F1F26-D921-D614-8CD1-985F888E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22A7-6D93-490E-BDCF-7E98DF4C5A93}" type="datetimeFigureOut">
              <a:rPr lang="pt-PT" smtClean="0"/>
              <a:t>14/01/2024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2C02687-1C04-DB54-5577-BE890563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14FC057-8887-4FC5-CA3D-CAA2B589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0D12-6AF7-4BBA-995D-2A7E930AD2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618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D3643-227C-1C11-AFC3-D9FEB6E5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7A13D8C-322F-A3EC-1B1D-488B11BAA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5800D35-E1EB-67B9-14A7-AA376A58A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B789C55-8D94-3701-D938-EA4E21442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22A7-6D93-490E-BDCF-7E98DF4C5A93}" type="datetimeFigureOut">
              <a:rPr lang="pt-PT" smtClean="0"/>
              <a:t>14/01/2024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9D16608-4469-2731-98CD-07ED0515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6D03A53-7EA6-3C38-86AC-F1153452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0D12-6AF7-4BBA-995D-2A7E930AD2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631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8487002A-FFA8-576E-6445-873BE0D8B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665EDCB-FFB0-D713-85B4-FD58F2064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B825E0E-78D0-4CC7-6FD8-9C7319697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B22A7-6D93-490E-BDCF-7E98DF4C5A93}" type="datetimeFigureOut">
              <a:rPr lang="pt-PT" smtClean="0"/>
              <a:t>14/01/2024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979D6E4-B201-B20A-4D15-52999CC99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3FD1100-ECB2-F26B-CD4D-33AD43D25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00D12-6AF7-4BBA-995D-2A7E930AD2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208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1" y="0"/>
            <a:ext cx="3201921" cy="6858000"/>
          </a:xfrm>
          <a:prstGeom prst="rect">
            <a:avLst/>
          </a:prstGeom>
          <a:solidFill>
            <a:srgbClr val="3184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28" y="27690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52321D3-3EE1-A939-7399-D87086CBD845}"/>
              </a:ext>
            </a:extLst>
          </p:cNvPr>
          <p:cNvSpPr txBox="1"/>
          <p:nvPr/>
        </p:nvSpPr>
        <p:spPr>
          <a:xfrm>
            <a:off x="3333019" y="256780"/>
            <a:ext cx="4851901" cy="1424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PT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PT" sz="2000" b="1" dirty="0">
                <a:solidFill>
                  <a:srgbClr val="808080"/>
                </a:solidFill>
                <a:effectLst/>
                <a:latin typeface="NewsGotT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Universidade do Minho</a:t>
            </a:r>
            <a:endParaRPr lang="pt-PT" sz="2000" dirty="0">
              <a:effectLst/>
              <a:latin typeface="NewsGot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PT" sz="1600" dirty="0">
                <a:solidFill>
                  <a:srgbClr val="A6A6A6"/>
                </a:solidFill>
                <a:effectLst/>
                <a:latin typeface="NewsGotT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Licenciatura em Ciências da Computação</a:t>
            </a:r>
            <a:endParaRPr lang="pt-PT" sz="2000" dirty="0">
              <a:effectLst/>
              <a:latin typeface="NewsGot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14AF6FA-79EF-D757-C0ED-16EE44174889}"/>
              </a:ext>
            </a:extLst>
          </p:cNvPr>
          <p:cNvSpPr txBox="1"/>
          <p:nvPr/>
        </p:nvSpPr>
        <p:spPr>
          <a:xfrm>
            <a:off x="3432127" y="1668249"/>
            <a:ext cx="6680701" cy="1806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PT" sz="3200" b="1" dirty="0">
                <a:solidFill>
                  <a:srgbClr val="31849B"/>
                </a:solidFill>
                <a:effectLst/>
                <a:latin typeface="NewsGotT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Unidade Curricular de </a:t>
            </a:r>
            <a:endParaRPr lang="pt-PT" sz="1200" dirty="0">
              <a:effectLst/>
              <a:latin typeface="NewsGot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PT" sz="3200" b="1" dirty="0">
                <a:solidFill>
                  <a:srgbClr val="31849B"/>
                </a:solidFill>
                <a:effectLst/>
                <a:latin typeface="NewsGotT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Bases de Dados</a:t>
            </a:r>
            <a:endParaRPr lang="pt-PT" sz="1200" dirty="0">
              <a:effectLst/>
              <a:latin typeface="NewsGot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PT" sz="1200" dirty="0">
                <a:effectLst/>
                <a:latin typeface="NewsGotT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Ano Letivo de 2023/2024</a:t>
            </a:r>
            <a:endParaRPr lang="pt-PT" sz="1200" dirty="0">
              <a:effectLst/>
              <a:latin typeface="NewsGot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7F2663B-2599-04AE-EFED-D4DBE76C3085}"/>
              </a:ext>
            </a:extLst>
          </p:cNvPr>
          <p:cNvSpPr txBox="1"/>
          <p:nvPr/>
        </p:nvSpPr>
        <p:spPr>
          <a:xfrm>
            <a:off x="3432126" y="3307097"/>
            <a:ext cx="6153834" cy="645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2800" b="1" dirty="0">
                <a:effectLst/>
                <a:latin typeface="NewsGotT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Calendário de eventos na cidade de Braga </a:t>
            </a:r>
            <a:endParaRPr lang="pt-PT" sz="1100" dirty="0">
              <a:effectLst/>
              <a:latin typeface="NewsGot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0B2A73F-0F1A-31C9-6E90-B1CB243F8B46}"/>
              </a:ext>
            </a:extLst>
          </p:cNvPr>
          <p:cNvSpPr txBox="1"/>
          <p:nvPr/>
        </p:nvSpPr>
        <p:spPr>
          <a:xfrm>
            <a:off x="5268530" y="5578932"/>
            <a:ext cx="7384869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dirty="0">
                <a:effectLst/>
                <a:latin typeface="NewsGotT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Docente: Orlando Belo</a:t>
            </a:r>
          </a:p>
          <a:p>
            <a:pPr algn="just">
              <a:lnSpc>
                <a:spcPct val="150000"/>
              </a:lnSpc>
            </a:pPr>
            <a:r>
              <a:rPr lang="pt-PT" dirty="0">
                <a:latin typeface="NewsGotT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Discentes: Diogo Silva (a100092), Pedro Miguel Ramôa Oliveira (a97686)</a:t>
            </a:r>
            <a:endParaRPr lang="pt-PT" dirty="0">
              <a:latin typeface="NewsGot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PT" dirty="0"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Janeiro, 2024</a:t>
            </a:r>
            <a:endParaRPr lang="pt-PT" dirty="0">
              <a:latin typeface="NewsGotT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9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0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-1" y="2677509"/>
            <a:ext cx="3201921" cy="150297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b="1" dirty="0">
                <a:latin typeface="NewsGotT" pitchFamily="2" charset="0"/>
              </a:rPr>
              <a:t>2.1 Método de levantamento e de análise de requisitos adotado</a:t>
            </a:r>
          </a:p>
        </p:txBody>
      </p:sp>
      <p:pic>
        <p:nvPicPr>
          <p:cNvPr id="6" name="Imagem 5" descr="Uma imagem com texto, captura de ecrã, número, Tipo de letra&#10;&#10;Descrição gerada automaticamente">
            <a:extLst>
              <a:ext uri="{FF2B5EF4-FFF2-40B4-BE49-F238E27FC236}">
                <a16:creationId xmlns:a16="http://schemas.microsoft.com/office/drawing/2014/main" id="{1692A1C8-8299-DF1A-BF4D-08EFB1663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861" y="1994732"/>
            <a:ext cx="7031289" cy="286853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20F789E-235A-9E6F-E0B5-78D669A9884E}"/>
              </a:ext>
            </a:extLst>
          </p:cNvPr>
          <p:cNvSpPr txBox="1"/>
          <p:nvPr/>
        </p:nvSpPr>
        <p:spPr>
          <a:xfrm>
            <a:off x="3201920" y="4863266"/>
            <a:ext cx="89772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200" dirty="0">
                <a:latin typeface="NewsGotT" pitchFamily="2" charset="0"/>
              </a:rPr>
              <a:t>Figura 2- Documento de recolha de requisitos</a:t>
            </a:r>
          </a:p>
        </p:txBody>
      </p:sp>
    </p:spTree>
    <p:extLst>
      <p:ext uri="{BB962C8B-B14F-4D97-AF65-F5344CB8AC3E}">
        <p14:creationId xmlns:p14="http://schemas.microsoft.com/office/powerpoint/2010/main" val="1162706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-7465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0" y="3032361"/>
            <a:ext cx="3201921" cy="79327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b="1" dirty="0">
                <a:latin typeface="NewsGotT" pitchFamily="2" charset="0"/>
              </a:rPr>
              <a:t>2.2. Análise e Organização</a:t>
            </a:r>
          </a:p>
        </p:txBody>
      </p:sp>
      <p:sp>
        <p:nvSpPr>
          <p:cNvPr id="3" name="Círculo: Oco 2">
            <a:extLst>
              <a:ext uri="{FF2B5EF4-FFF2-40B4-BE49-F238E27FC236}">
                <a16:creationId xmlns:a16="http://schemas.microsoft.com/office/drawing/2014/main" id="{265AD4E7-8CDC-8639-3833-44A77B3E3922}"/>
              </a:ext>
            </a:extLst>
          </p:cNvPr>
          <p:cNvSpPr/>
          <p:nvPr/>
        </p:nvSpPr>
        <p:spPr>
          <a:xfrm>
            <a:off x="3432128" y="962026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31849B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A35BAE-97B2-CBD9-D08B-D0D56C1C1C1A}"/>
              </a:ext>
            </a:extLst>
          </p:cNvPr>
          <p:cNvSpPr txBox="1"/>
          <p:nvPr/>
        </p:nvSpPr>
        <p:spPr>
          <a:xfrm>
            <a:off x="3777915" y="907211"/>
            <a:ext cx="8414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Requisitos foram organizados em 3 tabelas distintas: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684DC99-2952-D46F-CD16-36EDB6BC752C}"/>
              </a:ext>
            </a:extLst>
          </p:cNvPr>
          <p:cNvGrpSpPr/>
          <p:nvPr/>
        </p:nvGrpSpPr>
        <p:grpSpPr>
          <a:xfrm>
            <a:off x="127785" y="1307321"/>
            <a:ext cx="5009699" cy="4588653"/>
            <a:chOff x="4236295" y="1164213"/>
            <a:chExt cx="6951190" cy="5693786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A794856-8768-EEDC-EAAD-EEE4945E4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36295" y="1164213"/>
              <a:ext cx="6943725" cy="1895475"/>
            </a:xfrm>
            <a:prstGeom prst="rect">
              <a:avLst/>
            </a:prstGeom>
          </p:spPr>
        </p:pic>
        <p:pic>
          <p:nvPicPr>
            <p:cNvPr id="8" name="Imagem 7" descr="Uma imagem com texto, captura de ecrã, número, Tipo de letra&#10;&#10;Descrição gerada automaticamente">
              <a:extLst>
                <a:ext uri="{FF2B5EF4-FFF2-40B4-BE49-F238E27FC236}">
                  <a16:creationId xmlns:a16="http://schemas.microsoft.com/office/drawing/2014/main" id="{736F4847-205A-101B-3D75-0DABE75AA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3760" y="3040024"/>
              <a:ext cx="6943725" cy="3817975"/>
            </a:xfrm>
            <a:prstGeom prst="rect">
              <a:avLst/>
            </a:prstGeom>
          </p:spPr>
        </p:pic>
      </p:grpSp>
      <p:pic>
        <p:nvPicPr>
          <p:cNvPr id="11" name="Imagem 10" descr="Uma imagem com texto, captura de ecrã, número, Tipo de letra&#10;&#10;Descrição gerada automaticamente">
            <a:extLst>
              <a:ext uri="{FF2B5EF4-FFF2-40B4-BE49-F238E27FC236}">
                <a16:creationId xmlns:a16="http://schemas.microsoft.com/office/drawing/2014/main" id="{13CA1AEB-97D2-5BB7-73D4-7FBB1A77A0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982" y="1307321"/>
            <a:ext cx="5705161" cy="4647198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4346843-68B0-51B6-8A98-D252E0AC2DCA}"/>
              </a:ext>
            </a:extLst>
          </p:cNvPr>
          <p:cNvGrpSpPr/>
          <p:nvPr/>
        </p:nvGrpSpPr>
        <p:grpSpPr>
          <a:xfrm>
            <a:off x="5251642" y="1562744"/>
            <a:ext cx="6633002" cy="4136351"/>
            <a:chOff x="4497114" y="1359882"/>
            <a:chExt cx="6234974" cy="3879657"/>
          </a:xfrm>
        </p:grpSpPr>
        <p:pic>
          <p:nvPicPr>
            <p:cNvPr id="13" name="Imagem 12" descr="Uma imagem com texto, Tipo de letra, file, captura de ecrã&#10;&#10;Descrição gerada automaticamente">
              <a:extLst>
                <a:ext uri="{FF2B5EF4-FFF2-40B4-BE49-F238E27FC236}">
                  <a16:creationId xmlns:a16="http://schemas.microsoft.com/office/drawing/2014/main" id="{406C9B83-2863-D826-A923-A3BE83D69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7114" y="1359882"/>
              <a:ext cx="6234974" cy="1067633"/>
            </a:xfrm>
            <a:prstGeom prst="rect">
              <a:avLst/>
            </a:prstGeom>
          </p:spPr>
        </p:pic>
        <p:pic>
          <p:nvPicPr>
            <p:cNvPr id="14" name="Imagem 13" descr="Uma imagem com texto, captura de ecrã, número, Tipo de letra&#10;&#10;Descrição gerada automaticamente">
              <a:extLst>
                <a:ext uri="{FF2B5EF4-FFF2-40B4-BE49-F238E27FC236}">
                  <a16:creationId xmlns:a16="http://schemas.microsoft.com/office/drawing/2014/main" id="{43AF11C4-FD3D-12AE-9676-4F7EF0566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579" y="2427515"/>
              <a:ext cx="6227509" cy="2812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704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0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4144345" y="2736504"/>
            <a:ext cx="3903309" cy="138499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800" b="1" dirty="0">
                <a:solidFill>
                  <a:srgbClr val="31849B"/>
                </a:solidFill>
                <a:latin typeface="NewsGotT" pitchFamily="2" charset="0"/>
              </a:rPr>
              <a:t>3.Modelação Concetual</a:t>
            </a:r>
            <a:endParaRPr lang="pt-PT" b="1" dirty="0">
              <a:solidFill>
                <a:srgbClr val="31849B"/>
              </a:solidFill>
              <a:latin typeface="NewsGo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376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0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2368" y="2820078"/>
            <a:ext cx="3201921" cy="12178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b="1" dirty="0">
                <a:latin typeface="NewsGotT" pitchFamily="2" charset="0"/>
              </a:rPr>
              <a:t>3.1. Apresentação da abordagem de modelação realizada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5B8FC7A-5598-05BB-7079-D392C7C3453B}"/>
              </a:ext>
            </a:extLst>
          </p:cNvPr>
          <p:cNvSpPr txBox="1">
            <a:spLocks/>
          </p:cNvSpPr>
          <p:nvPr/>
        </p:nvSpPr>
        <p:spPr>
          <a:xfrm>
            <a:off x="3201920" y="1624368"/>
            <a:ext cx="8990080" cy="3620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2000" dirty="0"/>
          </a:p>
        </p:txBody>
      </p:sp>
      <p:sp>
        <p:nvSpPr>
          <p:cNvPr id="5" name="Círculo: Oco 4">
            <a:extLst>
              <a:ext uri="{FF2B5EF4-FFF2-40B4-BE49-F238E27FC236}">
                <a16:creationId xmlns:a16="http://schemas.microsoft.com/office/drawing/2014/main" id="{EEAF723A-8865-9867-F778-E2C22F3C835D}"/>
              </a:ext>
            </a:extLst>
          </p:cNvPr>
          <p:cNvSpPr/>
          <p:nvPr/>
        </p:nvSpPr>
        <p:spPr>
          <a:xfrm>
            <a:off x="3432128" y="2748994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31849B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39C358D-AF66-B6CB-BBD7-FCFCE9D9564E}"/>
              </a:ext>
            </a:extLst>
          </p:cNvPr>
          <p:cNvSpPr txBox="1"/>
          <p:nvPr/>
        </p:nvSpPr>
        <p:spPr>
          <a:xfrm>
            <a:off x="3777915" y="2509839"/>
            <a:ext cx="8414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Desenvolvimento do nosso esquema conceptual com recurso ao software BR-Modelo</a:t>
            </a:r>
          </a:p>
        </p:txBody>
      </p:sp>
      <p:sp>
        <p:nvSpPr>
          <p:cNvPr id="7" name="Círculo: Oco 6">
            <a:extLst>
              <a:ext uri="{FF2B5EF4-FFF2-40B4-BE49-F238E27FC236}">
                <a16:creationId xmlns:a16="http://schemas.microsoft.com/office/drawing/2014/main" id="{15E65A3E-32D1-E7A6-FDE7-9EF4A59CBD0E}"/>
              </a:ext>
            </a:extLst>
          </p:cNvPr>
          <p:cNvSpPr/>
          <p:nvPr/>
        </p:nvSpPr>
        <p:spPr>
          <a:xfrm>
            <a:off x="3432128" y="4054142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31849B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69D1BB5-B901-B720-B74F-7F2BFD21BC1D}"/>
              </a:ext>
            </a:extLst>
          </p:cNvPr>
          <p:cNvSpPr txBox="1"/>
          <p:nvPr/>
        </p:nvSpPr>
        <p:spPr>
          <a:xfrm>
            <a:off x="3777915" y="3999327"/>
            <a:ext cx="8414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Utiliza a notação de Peter </a:t>
            </a:r>
            <a:r>
              <a:rPr lang="pt-PT" sz="2000" dirty="0" err="1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Chen</a:t>
            </a:r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, para representar Entidades, Relacionamentos e Atributos</a:t>
            </a:r>
          </a:p>
        </p:txBody>
      </p:sp>
    </p:spTree>
    <p:extLst>
      <p:ext uri="{BB962C8B-B14F-4D97-AF65-F5344CB8AC3E}">
        <p14:creationId xmlns:p14="http://schemas.microsoft.com/office/powerpoint/2010/main" val="3782069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0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0" y="2814292"/>
            <a:ext cx="3201921" cy="12294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b="1" dirty="0">
                <a:latin typeface="NewsGotT" pitchFamily="2" charset="0"/>
              </a:rPr>
              <a:t>3.2. Identificação e caracterização das entidades </a:t>
            </a:r>
          </a:p>
        </p:txBody>
      </p:sp>
      <p:pic>
        <p:nvPicPr>
          <p:cNvPr id="7" name="Imagem 6" descr="Uma imagem com texto, Tipo de letra, captura de ecrã, file&#10;&#10;Descrição gerada automaticamente">
            <a:extLst>
              <a:ext uri="{FF2B5EF4-FFF2-40B4-BE49-F238E27FC236}">
                <a16:creationId xmlns:a16="http://schemas.microsoft.com/office/drawing/2014/main" id="{95DA18F9-6379-831D-E92D-E57A8330C7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57" y="1203457"/>
            <a:ext cx="5973928" cy="1447918"/>
          </a:xfrm>
          <a:prstGeom prst="rect">
            <a:avLst/>
          </a:prstGeom>
        </p:spPr>
      </p:pic>
      <p:pic>
        <p:nvPicPr>
          <p:cNvPr id="9" name="Imagem 8" descr="Uma imagem com texto, diagrama, file, Esquema&#10;&#10;Descrição gerada automaticamente">
            <a:extLst>
              <a:ext uri="{FF2B5EF4-FFF2-40B4-BE49-F238E27FC236}">
                <a16:creationId xmlns:a16="http://schemas.microsoft.com/office/drawing/2014/main" id="{BA8CBD12-A09F-7A9D-5C6E-9D91AF58C6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024" y="2325492"/>
            <a:ext cx="4911355" cy="3436428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483FF7FF-54B0-28E5-15AD-4841028D10CA}"/>
              </a:ext>
            </a:extLst>
          </p:cNvPr>
          <p:cNvSpPr/>
          <p:nvPr/>
        </p:nvSpPr>
        <p:spPr>
          <a:xfrm>
            <a:off x="4620127" y="3038154"/>
            <a:ext cx="1359568" cy="1229414"/>
          </a:xfrm>
          <a:prstGeom prst="rightArrow">
            <a:avLst>
              <a:gd name="adj1" fmla="val 50000"/>
              <a:gd name="adj2" fmla="val 48043"/>
            </a:avLst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23396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-2" y="-1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-2" y="2625035"/>
            <a:ext cx="3201921" cy="1286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b="1" dirty="0">
                <a:latin typeface="NewsGotT" pitchFamily="2" charset="0"/>
              </a:rPr>
              <a:t>3.3. Identificação e caracterização dos relacionamentos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5B8FC7A-5598-05BB-7079-D392C7C3453B}"/>
              </a:ext>
            </a:extLst>
          </p:cNvPr>
          <p:cNvSpPr txBox="1">
            <a:spLocks/>
          </p:cNvSpPr>
          <p:nvPr/>
        </p:nvSpPr>
        <p:spPr>
          <a:xfrm>
            <a:off x="3201920" y="2625035"/>
            <a:ext cx="8990080" cy="1684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2000" dirty="0"/>
          </a:p>
        </p:txBody>
      </p:sp>
      <p:pic>
        <p:nvPicPr>
          <p:cNvPr id="6" name="Imagem 5" descr="Uma imagem com texto, captura de ecrã, Tipo de letra, branco&#10;&#10;Descrição gerada automaticamente">
            <a:extLst>
              <a:ext uri="{FF2B5EF4-FFF2-40B4-BE49-F238E27FC236}">
                <a16:creationId xmlns:a16="http://schemas.microsoft.com/office/drawing/2014/main" id="{98F76EF2-1B72-6D7A-6340-5ECC7A4592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12" y="1141571"/>
            <a:ext cx="5601772" cy="1457372"/>
          </a:xfrm>
          <a:prstGeom prst="rect">
            <a:avLst/>
          </a:prstGeom>
        </p:spPr>
      </p:pic>
      <p:pic>
        <p:nvPicPr>
          <p:cNvPr id="8" name="Imagem 7" descr="Uma imagem com diagrama, file, Retângulo, Tipo de letra&#10;&#10;Descrição gerada automaticamente">
            <a:extLst>
              <a:ext uri="{FF2B5EF4-FFF2-40B4-BE49-F238E27FC236}">
                <a16:creationId xmlns:a16="http://schemas.microsoft.com/office/drawing/2014/main" id="{F8938936-F54E-8D8A-0021-2F8B7B4E2D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720" y="2860711"/>
            <a:ext cx="5326280" cy="1371517"/>
          </a:xfrm>
          <a:prstGeom prst="rect">
            <a:avLst/>
          </a:prstGeom>
        </p:spPr>
      </p:pic>
      <p:sp>
        <p:nvSpPr>
          <p:cNvPr id="11" name="Seta: Curvada para Baixo 10">
            <a:extLst>
              <a:ext uri="{FF2B5EF4-FFF2-40B4-BE49-F238E27FC236}">
                <a16:creationId xmlns:a16="http://schemas.microsoft.com/office/drawing/2014/main" id="{701F2012-9C09-B2E2-09D3-E5857AF589AB}"/>
              </a:ext>
            </a:extLst>
          </p:cNvPr>
          <p:cNvSpPr/>
          <p:nvPr/>
        </p:nvSpPr>
        <p:spPr>
          <a:xfrm>
            <a:off x="6096000" y="1431758"/>
            <a:ext cx="1628274" cy="962526"/>
          </a:xfrm>
          <a:prstGeom prst="curvedDownArrow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045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-1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-1" y="2523330"/>
            <a:ext cx="3201921" cy="18113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800" b="1" dirty="0">
                <a:latin typeface="NewsGotT" pitchFamily="2" charset="0"/>
              </a:rPr>
              <a:t>3.4. Identificação e caracterização da associação dos atributos com as entidades e relacionamentos</a:t>
            </a:r>
          </a:p>
        </p:txBody>
      </p:sp>
      <p:pic>
        <p:nvPicPr>
          <p:cNvPr id="5" name="Imagem 4" descr="Uma imagem com texto, Tipo de letra, captura de ecrã, file&#10;&#10;Descrição gerada automaticamente">
            <a:extLst>
              <a:ext uri="{FF2B5EF4-FFF2-40B4-BE49-F238E27FC236}">
                <a16:creationId xmlns:a16="http://schemas.microsoft.com/office/drawing/2014/main" id="{DE01D8A9-0065-08E9-8E1B-01BC9A27C4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56" y="814116"/>
            <a:ext cx="5973928" cy="1447918"/>
          </a:xfrm>
          <a:prstGeom prst="rect">
            <a:avLst/>
          </a:prstGeom>
        </p:spPr>
      </p:pic>
      <p:pic>
        <p:nvPicPr>
          <p:cNvPr id="7" name="Imagem 6" descr="Uma imagem com texto, diagrama, file, Esquema&#10;&#10;Descrição gerada automaticamente">
            <a:extLst>
              <a:ext uri="{FF2B5EF4-FFF2-40B4-BE49-F238E27FC236}">
                <a16:creationId xmlns:a16="http://schemas.microsoft.com/office/drawing/2014/main" id="{10D15B0E-2E1A-FDB0-637F-A774370803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023" y="1936151"/>
            <a:ext cx="4911355" cy="3436428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DD0ACD08-F1D9-723A-FB3C-40B54D556FC2}"/>
              </a:ext>
            </a:extLst>
          </p:cNvPr>
          <p:cNvSpPr/>
          <p:nvPr/>
        </p:nvSpPr>
        <p:spPr>
          <a:xfrm>
            <a:off x="4620126" y="2648813"/>
            <a:ext cx="1359568" cy="1229414"/>
          </a:xfrm>
          <a:prstGeom prst="rightArrow">
            <a:avLst>
              <a:gd name="adj1" fmla="val 50000"/>
              <a:gd name="adj2" fmla="val 48043"/>
            </a:avLst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32344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0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-1" y="2523330"/>
            <a:ext cx="3201921" cy="18113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800" b="1" dirty="0">
                <a:latin typeface="NewsGotT" pitchFamily="2" charset="0"/>
              </a:rPr>
              <a:t>3.5. Apresentação e explicação do diagrama ER produzido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ABBA48B-9FB5-928E-8997-0D32597AFD25}"/>
              </a:ext>
            </a:extLst>
          </p:cNvPr>
          <p:cNvSpPr txBox="1"/>
          <p:nvPr/>
        </p:nvSpPr>
        <p:spPr>
          <a:xfrm>
            <a:off x="3021879" y="6263471"/>
            <a:ext cx="89772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200" dirty="0">
                <a:latin typeface="NewsGotT" pitchFamily="2" charset="0"/>
              </a:rPr>
              <a:t>Figura 2- Representação conceptual feita no software “</a:t>
            </a:r>
            <a:r>
              <a:rPr lang="pt-PT" sz="1200" dirty="0" err="1">
                <a:latin typeface="NewsGotT" pitchFamily="2" charset="0"/>
              </a:rPr>
              <a:t>BrModelo</a:t>
            </a:r>
            <a:r>
              <a:rPr lang="pt-PT" sz="1200" dirty="0">
                <a:latin typeface="NewsGotT" pitchFamily="2" charset="0"/>
              </a:rPr>
              <a:t>” do relacionamento “Bilhete-Utilizador”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D6A0BA8-5AAB-91DA-F518-3268647138FF}"/>
              </a:ext>
            </a:extLst>
          </p:cNvPr>
          <p:cNvSpPr txBox="1"/>
          <p:nvPr/>
        </p:nvSpPr>
        <p:spPr>
          <a:xfrm>
            <a:off x="3201920" y="814116"/>
            <a:ext cx="8990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latin typeface="NewsGotT" pitchFamily="2" charset="0"/>
              </a:rPr>
              <a:t>P</a:t>
            </a:r>
            <a:r>
              <a:rPr lang="pt-PT" sz="1800" dirty="0">
                <a:latin typeface="NewsGotT" pitchFamily="2" charset="0"/>
              </a:rPr>
              <a:t>odemos agora observar como ficou definido o modelo conceptual final, depois de analisados todos os pormenores, todos as entidades, relacionamentos e atributos.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FDD9C0E-FEF4-C47A-19CE-A09143D00000}"/>
              </a:ext>
            </a:extLst>
          </p:cNvPr>
          <p:cNvSpPr txBox="1"/>
          <p:nvPr/>
        </p:nvSpPr>
        <p:spPr>
          <a:xfrm>
            <a:off x="1754881" y="6607104"/>
            <a:ext cx="89772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200" dirty="0">
                <a:latin typeface="NewsGotT" pitchFamily="2" charset="0"/>
              </a:rPr>
              <a:t>Figura 12- Representação conceptual feita no software “</a:t>
            </a:r>
            <a:r>
              <a:rPr lang="pt-PT" sz="1200" dirty="0" err="1">
                <a:latin typeface="NewsGotT" pitchFamily="2" charset="0"/>
              </a:rPr>
              <a:t>BrModelo</a:t>
            </a:r>
            <a:r>
              <a:rPr lang="pt-PT" sz="1200" dirty="0">
                <a:latin typeface="NewsGotT" pitchFamily="2" charset="0"/>
              </a:rPr>
              <a:t>” do relacionamento “Bilhete-Utilizador”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4C208C-C437-7F30-C6C7-8959093FD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500" y="5630487"/>
            <a:ext cx="185420" cy="15575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D2DEA43A-2A6A-098C-0179-CB3DDB577E86}"/>
              </a:ext>
            </a:extLst>
          </p:cNvPr>
          <p:cNvSpPr/>
          <p:nvPr/>
        </p:nvSpPr>
        <p:spPr>
          <a:xfrm>
            <a:off x="7696960" y="5648960"/>
            <a:ext cx="192280" cy="137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CE90FD-B3A0-E2AD-68CB-46CB9016C3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59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0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-1" y="2121757"/>
            <a:ext cx="3201921" cy="18113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b="1" dirty="0">
                <a:latin typeface="NewsGotT" pitchFamily="2" charset="0"/>
              </a:rPr>
              <a:t>4.Modelação Lógica</a:t>
            </a:r>
          </a:p>
        </p:txBody>
      </p:sp>
      <p:sp>
        <p:nvSpPr>
          <p:cNvPr id="5" name="Círculo: Oco 4">
            <a:extLst>
              <a:ext uri="{FF2B5EF4-FFF2-40B4-BE49-F238E27FC236}">
                <a16:creationId xmlns:a16="http://schemas.microsoft.com/office/drawing/2014/main" id="{A9050831-31AA-3A09-956E-5E7A8A061736}"/>
              </a:ext>
            </a:extLst>
          </p:cNvPr>
          <p:cNvSpPr/>
          <p:nvPr/>
        </p:nvSpPr>
        <p:spPr>
          <a:xfrm>
            <a:off x="3432128" y="1798499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31849B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9363265-DFA8-04CE-CEC7-3511B58772BD}"/>
              </a:ext>
            </a:extLst>
          </p:cNvPr>
          <p:cNvSpPr txBox="1"/>
          <p:nvPr/>
        </p:nvSpPr>
        <p:spPr>
          <a:xfrm>
            <a:off x="3777915" y="1559344"/>
            <a:ext cx="8414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Realizada a partir da conversão do modelo conceptual</a:t>
            </a:r>
          </a:p>
        </p:txBody>
      </p:sp>
      <p:sp>
        <p:nvSpPr>
          <p:cNvPr id="7" name="Círculo: Oco 6">
            <a:extLst>
              <a:ext uri="{FF2B5EF4-FFF2-40B4-BE49-F238E27FC236}">
                <a16:creationId xmlns:a16="http://schemas.microsoft.com/office/drawing/2014/main" id="{297A34DE-A992-1A31-B7FA-234AA8458E13}"/>
              </a:ext>
            </a:extLst>
          </p:cNvPr>
          <p:cNvSpPr/>
          <p:nvPr/>
        </p:nvSpPr>
        <p:spPr>
          <a:xfrm>
            <a:off x="3432128" y="2422755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31849B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5D70C3E-EE89-671A-4EE3-C135A79A5B06}"/>
              </a:ext>
            </a:extLst>
          </p:cNvPr>
          <p:cNvSpPr txBox="1"/>
          <p:nvPr/>
        </p:nvSpPr>
        <p:spPr>
          <a:xfrm>
            <a:off x="3777915" y="2367940"/>
            <a:ext cx="8414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Conversão com base em regras pré-definidas:</a:t>
            </a:r>
          </a:p>
        </p:txBody>
      </p:sp>
      <p:sp>
        <p:nvSpPr>
          <p:cNvPr id="9" name="Círculo: Oco 8">
            <a:extLst>
              <a:ext uri="{FF2B5EF4-FFF2-40B4-BE49-F238E27FC236}">
                <a16:creationId xmlns:a16="http://schemas.microsoft.com/office/drawing/2014/main" id="{2DA373B1-852C-56FA-1923-760A2CEE67AB}"/>
              </a:ext>
            </a:extLst>
          </p:cNvPr>
          <p:cNvSpPr/>
          <p:nvPr/>
        </p:nvSpPr>
        <p:spPr>
          <a:xfrm>
            <a:off x="4053759" y="2849675"/>
            <a:ext cx="229483" cy="242441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31849B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1366AF9-2D00-6CDC-9764-233C07A734E1}"/>
              </a:ext>
            </a:extLst>
          </p:cNvPr>
          <p:cNvSpPr txBox="1"/>
          <p:nvPr/>
        </p:nvSpPr>
        <p:spPr>
          <a:xfrm>
            <a:off x="4399546" y="2794860"/>
            <a:ext cx="8414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Conversão direta das entidades em tabelas</a:t>
            </a:r>
          </a:p>
        </p:txBody>
      </p:sp>
      <p:sp>
        <p:nvSpPr>
          <p:cNvPr id="12" name="Círculo: Oco 11">
            <a:extLst>
              <a:ext uri="{FF2B5EF4-FFF2-40B4-BE49-F238E27FC236}">
                <a16:creationId xmlns:a16="http://schemas.microsoft.com/office/drawing/2014/main" id="{BD4F55E0-4236-E85A-4C09-5C2E742F7BAF}"/>
              </a:ext>
            </a:extLst>
          </p:cNvPr>
          <p:cNvSpPr/>
          <p:nvPr/>
        </p:nvSpPr>
        <p:spPr>
          <a:xfrm>
            <a:off x="4053759" y="3267377"/>
            <a:ext cx="229483" cy="242441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31849B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7F3DA73-1C0D-7B0C-975F-1E946D40A439}"/>
              </a:ext>
            </a:extLst>
          </p:cNvPr>
          <p:cNvSpPr txBox="1"/>
          <p:nvPr/>
        </p:nvSpPr>
        <p:spPr>
          <a:xfrm>
            <a:off x="4399546" y="3212562"/>
            <a:ext cx="8414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Um relacionamento binário 1:N é implementado com uma chave estrangeira do lado “N” com referência à tabela do lado “1”.</a:t>
            </a:r>
          </a:p>
        </p:txBody>
      </p:sp>
      <p:sp>
        <p:nvSpPr>
          <p:cNvPr id="14" name="Círculo: Oco 13">
            <a:extLst>
              <a:ext uri="{FF2B5EF4-FFF2-40B4-BE49-F238E27FC236}">
                <a16:creationId xmlns:a16="http://schemas.microsoft.com/office/drawing/2014/main" id="{B1B00008-B94D-5975-955C-EEA1B0A6DAF9}"/>
              </a:ext>
            </a:extLst>
          </p:cNvPr>
          <p:cNvSpPr/>
          <p:nvPr/>
        </p:nvSpPr>
        <p:spPr>
          <a:xfrm>
            <a:off x="4053759" y="3975263"/>
            <a:ext cx="229483" cy="242441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31849B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D84192E-70EB-332D-52A3-AB2AC04C6199}"/>
              </a:ext>
            </a:extLst>
          </p:cNvPr>
          <p:cNvSpPr txBox="1"/>
          <p:nvPr/>
        </p:nvSpPr>
        <p:spPr>
          <a:xfrm>
            <a:off x="4399546" y="3920448"/>
            <a:ext cx="8414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Um relacionamento N:N dá origem a uma nova tabela</a:t>
            </a:r>
          </a:p>
        </p:txBody>
      </p:sp>
    </p:spTree>
    <p:extLst>
      <p:ext uri="{BB962C8B-B14F-4D97-AF65-F5344CB8AC3E}">
        <p14:creationId xmlns:p14="http://schemas.microsoft.com/office/powerpoint/2010/main" val="4129482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0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-1" y="2121757"/>
            <a:ext cx="3201921" cy="18113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b="1" dirty="0">
                <a:latin typeface="NewsGotT" pitchFamily="2" charset="0"/>
              </a:rPr>
              <a:t>4.Modelação Lógica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A241692-4E20-F0D3-EE27-6EBD3DC16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93" y="1752600"/>
            <a:ext cx="10953293" cy="3950368"/>
          </a:xfrm>
          <a:prstGeom prst="rect">
            <a:avLst/>
          </a:prstGeom>
        </p:spPr>
      </p:pic>
      <p:sp>
        <p:nvSpPr>
          <p:cNvPr id="17" name="Círculo: Oco 16">
            <a:extLst>
              <a:ext uri="{FF2B5EF4-FFF2-40B4-BE49-F238E27FC236}">
                <a16:creationId xmlns:a16="http://schemas.microsoft.com/office/drawing/2014/main" id="{A94A1F36-7E51-8453-39AB-8D60204BF113}"/>
              </a:ext>
            </a:extLst>
          </p:cNvPr>
          <p:cNvSpPr/>
          <p:nvPr/>
        </p:nvSpPr>
        <p:spPr>
          <a:xfrm>
            <a:off x="3432128" y="2748994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31849B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7C3A153-CDA0-AF83-94DB-E2EEF3531C82}"/>
              </a:ext>
            </a:extLst>
          </p:cNvPr>
          <p:cNvSpPr txBox="1"/>
          <p:nvPr/>
        </p:nvSpPr>
        <p:spPr>
          <a:xfrm>
            <a:off x="3201920" y="1037689"/>
            <a:ext cx="8414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Conversão direta de uma entidade para tabela</a:t>
            </a:r>
          </a:p>
        </p:txBody>
      </p:sp>
    </p:spTree>
    <p:extLst>
      <p:ext uri="{BB962C8B-B14F-4D97-AF65-F5344CB8AC3E}">
        <p14:creationId xmlns:p14="http://schemas.microsoft.com/office/powerpoint/2010/main" val="315095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0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3789284" y="2360904"/>
            <a:ext cx="4613431" cy="21361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800" b="1" dirty="0">
                <a:solidFill>
                  <a:srgbClr val="31849B"/>
                </a:solidFill>
                <a:latin typeface="NewsGotT" pitchFamily="2" charset="0"/>
              </a:rPr>
              <a:t>1. </a:t>
            </a:r>
            <a:r>
              <a:rPr lang="pt-PT" b="1" dirty="0">
                <a:solidFill>
                  <a:srgbClr val="31849B"/>
                </a:solidFill>
                <a:latin typeface="NewsGotT" pitchFamily="2" charset="0"/>
              </a:rPr>
              <a:t>Definição do Sistema</a:t>
            </a:r>
          </a:p>
        </p:txBody>
      </p:sp>
    </p:spTree>
    <p:extLst>
      <p:ext uri="{BB962C8B-B14F-4D97-AF65-F5344CB8AC3E}">
        <p14:creationId xmlns:p14="http://schemas.microsoft.com/office/powerpoint/2010/main" val="2735167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0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-1" y="2121757"/>
            <a:ext cx="3201921" cy="18113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b="1" dirty="0">
                <a:latin typeface="NewsGotT" pitchFamily="2" charset="0"/>
              </a:rPr>
              <a:t>4.Modelação Lógica</a:t>
            </a:r>
          </a:p>
        </p:txBody>
      </p:sp>
      <p:sp>
        <p:nvSpPr>
          <p:cNvPr id="17" name="Círculo: Oco 16">
            <a:extLst>
              <a:ext uri="{FF2B5EF4-FFF2-40B4-BE49-F238E27FC236}">
                <a16:creationId xmlns:a16="http://schemas.microsoft.com/office/drawing/2014/main" id="{A94A1F36-7E51-8453-39AB-8D60204BF113}"/>
              </a:ext>
            </a:extLst>
          </p:cNvPr>
          <p:cNvSpPr/>
          <p:nvPr/>
        </p:nvSpPr>
        <p:spPr>
          <a:xfrm>
            <a:off x="3432128" y="2748994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31849B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7C3A153-CDA0-AF83-94DB-E2EEF3531C82}"/>
              </a:ext>
            </a:extLst>
          </p:cNvPr>
          <p:cNvSpPr txBox="1"/>
          <p:nvPr/>
        </p:nvSpPr>
        <p:spPr>
          <a:xfrm>
            <a:off x="3201920" y="1472953"/>
            <a:ext cx="8414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Conversão de um relacionamento 1:N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CE04E1-0CBB-D0FB-B944-F92A08A0A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91" y="2209062"/>
            <a:ext cx="12086818" cy="303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56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0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-1" y="2121757"/>
            <a:ext cx="3201921" cy="18113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b="1" dirty="0">
                <a:latin typeface="NewsGotT" pitchFamily="2" charset="0"/>
              </a:rPr>
              <a:t>4.Modelação Lógica</a:t>
            </a:r>
          </a:p>
        </p:txBody>
      </p:sp>
      <p:sp>
        <p:nvSpPr>
          <p:cNvPr id="17" name="Círculo: Oco 16">
            <a:extLst>
              <a:ext uri="{FF2B5EF4-FFF2-40B4-BE49-F238E27FC236}">
                <a16:creationId xmlns:a16="http://schemas.microsoft.com/office/drawing/2014/main" id="{A94A1F36-7E51-8453-39AB-8D60204BF113}"/>
              </a:ext>
            </a:extLst>
          </p:cNvPr>
          <p:cNvSpPr/>
          <p:nvPr/>
        </p:nvSpPr>
        <p:spPr>
          <a:xfrm>
            <a:off x="3432128" y="2748994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31849B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7C3A153-CDA0-AF83-94DB-E2EEF3531C82}"/>
              </a:ext>
            </a:extLst>
          </p:cNvPr>
          <p:cNvSpPr txBox="1"/>
          <p:nvPr/>
        </p:nvSpPr>
        <p:spPr>
          <a:xfrm>
            <a:off x="3201920" y="1472953"/>
            <a:ext cx="8414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Conversão de um relacionamento N : N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9012753-B951-DFF9-82B5-F4C91B92D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446" y="1873063"/>
            <a:ext cx="9769642" cy="453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48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0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-1" y="2121757"/>
            <a:ext cx="3201921" cy="18113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b="1" dirty="0">
                <a:latin typeface="NewsGotT" pitchFamily="2" charset="0"/>
              </a:rPr>
              <a:t>4.Modelação Lógica</a:t>
            </a:r>
          </a:p>
        </p:txBody>
      </p:sp>
      <p:sp>
        <p:nvSpPr>
          <p:cNvPr id="17" name="Círculo: Oco 16">
            <a:extLst>
              <a:ext uri="{FF2B5EF4-FFF2-40B4-BE49-F238E27FC236}">
                <a16:creationId xmlns:a16="http://schemas.microsoft.com/office/drawing/2014/main" id="{A94A1F36-7E51-8453-39AB-8D60204BF113}"/>
              </a:ext>
            </a:extLst>
          </p:cNvPr>
          <p:cNvSpPr/>
          <p:nvPr/>
        </p:nvSpPr>
        <p:spPr>
          <a:xfrm>
            <a:off x="3432128" y="2748994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31849B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7C3A153-CDA0-AF83-94DB-E2EEF3531C82}"/>
              </a:ext>
            </a:extLst>
          </p:cNvPr>
          <p:cNvSpPr txBox="1"/>
          <p:nvPr/>
        </p:nvSpPr>
        <p:spPr>
          <a:xfrm>
            <a:off x="3201920" y="1472953"/>
            <a:ext cx="8414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Conversão de um relacionamento N : N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B4A6791-1AF6-E229-EC6D-A75CEED152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" y="0"/>
            <a:ext cx="12192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04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0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-1" y="2121757"/>
            <a:ext cx="3201921" cy="18113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b="1" dirty="0">
                <a:latin typeface="NewsGotT" pitchFamily="2" charset="0"/>
              </a:rPr>
              <a:t>4.1 Validação Modelo Lógico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4DD952D7-AA76-E13C-5333-44D9A01B4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1348" y="1048433"/>
            <a:ext cx="8150011" cy="5769325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441417D2-0F1E-8FDF-8F67-336CB8426642}"/>
              </a:ext>
            </a:extLst>
          </p:cNvPr>
          <p:cNvSpPr txBox="1"/>
          <p:nvPr/>
        </p:nvSpPr>
        <p:spPr>
          <a:xfrm>
            <a:off x="3432128" y="340547"/>
            <a:ext cx="715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Selecionar todos os eventos gratuitos, que tenham atividades pagas</a:t>
            </a:r>
          </a:p>
        </p:txBody>
      </p:sp>
    </p:spTree>
    <p:extLst>
      <p:ext uri="{BB962C8B-B14F-4D97-AF65-F5344CB8AC3E}">
        <p14:creationId xmlns:p14="http://schemas.microsoft.com/office/powerpoint/2010/main" val="3087096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0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-1" y="2121757"/>
            <a:ext cx="3201921" cy="18113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b="1" dirty="0">
                <a:latin typeface="NewsGotT" pitchFamily="2" charset="0"/>
              </a:rPr>
              <a:t>5.Implementação Física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41417D2-0F1E-8FDF-8F67-336CB8426642}"/>
              </a:ext>
            </a:extLst>
          </p:cNvPr>
          <p:cNvSpPr txBox="1"/>
          <p:nvPr/>
        </p:nvSpPr>
        <p:spPr>
          <a:xfrm>
            <a:off x="3789152" y="1716663"/>
            <a:ext cx="715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Criação de uma série de scripts SQL, que permitem criar uma base de dados e manipular a mesma.</a:t>
            </a:r>
          </a:p>
        </p:txBody>
      </p:sp>
      <p:sp>
        <p:nvSpPr>
          <p:cNvPr id="3" name="Círculo: Oco 2">
            <a:extLst>
              <a:ext uri="{FF2B5EF4-FFF2-40B4-BE49-F238E27FC236}">
                <a16:creationId xmlns:a16="http://schemas.microsoft.com/office/drawing/2014/main" id="{B98AE399-FC82-0966-C321-EC40391F9FE9}"/>
              </a:ext>
            </a:extLst>
          </p:cNvPr>
          <p:cNvSpPr/>
          <p:nvPr/>
        </p:nvSpPr>
        <p:spPr>
          <a:xfrm>
            <a:off x="3432128" y="1798499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31849B"/>
              </a:solidFill>
            </a:endParaRPr>
          </a:p>
        </p:txBody>
      </p:sp>
      <p:sp>
        <p:nvSpPr>
          <p:cNvPr id="5" name="Círculo: Oco 4">
            <a:extLst>
              <a:ext uri="{FF2B5EF4-FFF2-40B4-BE49-F238E27FC236}">
                <a16:creationId xmlns:a16="http://schemas.microsoft.com/office/drawing/2014/main" id="{2FE0A11A-CC8D-075E-A307-D7B9C478DA1A}"/>
              </a:ext>
            </a:extLst>
          </p:cNvPr>
          <p:cNvSpPr/>
          <p:nvPr/>
        </p:nvSpPr>
        <p:spPr>
          <a:xfrm>
            <a:off x="3432128" y="2842385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31849B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49245C-6350-9BDF-6F4C-678B53E5C130}"/>
              </a:ext>
            </a:extLst>
          </p:cNvPr>
          <p:cNvSpPr txBox="1"/>
          <p:nvPr/>
        </p:nvSpPr>
        <p:spPr>
          <a:xfrm>
            <a:off x="3789152" y="2760549"/>
            <a:ext cx="715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Utilização do </a:t>
            </a:r>
            <a:r>
              <a:rPr lang="pt-PT" sz="2000" dirty="0" err="1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softaware</a:t>
            </a:r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 </a:t>
            </a:r>
            <a:r>
              <a:rPr lang="pt-PT" sz="2000" dirty="0" err="1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MySQL</a:t>
            </a:r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 Workbench, onde utilizamos a linguagem SQL (</a:t>
            </a:r>
            <a:r>
              <a:rPr lang="pt-PT" sz="2000" dirty="0" err="1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Structured</a:t>
            </a:r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 </a:t>
            </a:r>
            <a:r>
              <a:rPr lang="pt-PT" sz="2000" dirty="0" err="1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Querie</a:t>
            </a:r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 </a:t>
            </a:r>
            <a:r>
              <a:rPr lang="pt-PT" sz="2000" dirty="0" err="1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Language</a:t>
            </a:r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1305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0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-1" y="2121757"/>
            <a:ext cx="3201921" cy="18113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b="1" dirty="0">
                <a:latin typeface="NewsGotT" pitchFamily="2" charset="0"/>
              </a:rPr>
              <a:t>5.1 Tradução do modelo lógico para físico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65F98D9-9887-0D3B-DCA6-0E0E08850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2496" y="2038531"/>
            <a:ext cx="7652966" cy="278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68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0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-1" y="2121757"/>
            <a:ext cx="3201921" cy="18113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b="1" dirty="0">
                <a:latin typeface="NewsGotT" pitchFamily="2" charset="0"/>
              </a:rPr>
              <a:t>5.1 Tradução do modelo lógico para físico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19395B2-9BF0-772F-8387-EDB7F73CE1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1920" y="967167"/>
            <a:ext cx="8653266" cy="474541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CAD97E1-67EF-CE63-6DD0-2BBC23229A7C}"/>
              </a:ext>
            </a:extLst>
          </p:cNvPr>
          <p:cNvSpPr txBox="1"/>
          <p:nvPr/>
        </p:nvSpPr>
        <p:spPr>
          <a:xfrm>
            <a:off x="3201920" y="469778"/>
            <a:ext cx="7159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Script de criação está disponível na pasta “Scripts SQL”</a:t>
            </a:r>
          </a:p>
        </p:txBody>
      </p:sp>
    </p:spTree>
    <p:extLst>
      <p:ext uri="{BB962C8B-B14F-4D97-AF65-F5344CB8AC3E}">
        <p14:creationId xmlns:p14="http://schemas.microsoft.com/office/powerpoint/2010/main" val="1483618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0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-1" y="2121757"/>
            <a:ext cx="3201921" cy="18113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b="1" dirty="0">
                <a:latin typeface="NewsGotT" pitchFamily="2" charset="0"/>
              </a:rPr>
              <a:t>5.1 Interrogações do utilizador para SQL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5205CB9-B512-7F1B-8D93-9C52E5598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1920" y="2703847"/>
            <a:ext cx="8847466" cy="226519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FBADCC2-0745-4565-36C1-5667F0B108BE}"/>
              </a:ext>
            </a:extLst>
          </p:cNvPr>
          <p:cNvSpPr txBox="1"/>
          <p:nvPr/>
        </p:nvSpPr>
        <p:spPr>
          <a:xfrm>
            <a:off x="3201919" y="1854988"/>
            <a:ext cx="7782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Selecionar os agentes que agenciam mais do que 2 artistas e quem agenciam</a:t>
            </a:r>
          </a:p>
        </p:txBody>
      </p:sp>
    </p:spTree>
    <p:extLst>
      <p:ext uri="{BB962C8B-B14F-4D97-AF65-F5344CB8AC3E}">
        <p14:creationId xmlns:p14="http://schemas.microsoft.com/office/powerpoint/2010/main" val="385954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0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-1" y="2121757"/>
            <a:ext cx="3201921" cy="18113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b="1" dirty="0">
                <a:latin typeface="NewsGotT" pitchFamily="2" charset="0"/>
              </a:rPr>
              <a:t>5.1 Interrogações do utilizador para SQL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FBADCC2-0745-4565-36C1-5667F0B108BE}"/>
              </a:ext>
            </a:extLst>
          </p:cNvPr>
          <p:cNvSpPr txBox="1"/>
          <p:nvPr/>
        </p:nvSpPr>
        <p:spPr>
          <a:xfrm>
            <a:off x="3201919" y="1854988"/>
            <a:ext cx="7782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Fazer um relatório diário da receita gerada por cada evento. (por ano)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1FDA87-778E-4D9C-9AA8-1ED7C46953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931" y="2427514"/>
            <a:ext cx="7390216" cy="419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66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7778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-1" y="2197054"/>
            <a:ext cx="3201921" cy="18113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b="1" dirty="0">
                <a:latin typeface="NewsGotT" pitchFamily="2" charset="0"/>
              </a:rPr>
              <a:t>5.2 Utilizadores e respetivas permissões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F02D80-D8DA-19F5-D751-FBBA4EBBAF26}"/>
              </a:ext>
            </a:extLst>
          </p:cNvPr>
          <p:cNvSpPr txBox="1"/>
          <p:nvPr/>
        </p:nvSpPr>
        <p:spPr>
          <a:xfrm>
            <a:off x="3668836" y="691748"/>
            <a:ext cx="7159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De modo a respeitar os requisitos de controlo anteriormente definidos, criámos distintos utilizadores com permissões diferentes</a:t>
            </a:r>
          </a:p>
        </p:txBody>
      </p:sp>
      <p:sp>
        <p:nvSpPr>
          <p:cNvPr id="6" name="Círculo: Oco 5">
            <a:extLst>
              <a:ext uri="{FF2B5EF4-FFF2-40B4-BE49-F238E27FC236}">
                <a16:creationId xmlns:a16="http://schemas.microsoft.com/office/drawing/2014/main" id="{5A5271A3-7E0D-CCD0-0690-DD683C9FE154}"/>
              </a:ext>
            </a:extLst>
          </p:cNvPr>
          <p:cNvSpPr/>
          <p:nvPr/>
        </p:nvSpPr>
        <p:spPr>
          <a:xfrm>
            <a:off x="3311812" y="773584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31849B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044E867-EF6D-A3A1-2E2F-306D742D3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1920" y="3701176"/>
            <a:ext cx="6098491" cy="66987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B23A63F-629C-CE7E-5DE3-C3B13B6C78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1812" y="4371053"/>
            <a:ext cx="5025311" cy="48919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CB3E5233-9C8A-D283-9D16-171736B9F4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8710" y="2197054"/>
            <a:ext cx="8647503" cy="66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94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0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18146" y="2205855"/>
            <a:ext cx="3201921" cy="14316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b="1" dirty="0">
                <a:latin typeface="NewsGotT" pitchFamily="2" charset="0"/>
              </a:rPr>
              <a:t>1.1 Contextualização e Fundamentação</a:t>
            </a:r>
            <a:endParaRPr lang="pt-PT" sz="2600" b="1" dirty="0">
              <a:solidFill>
                <a:srgbClr val="31849B"/>
              </a:solidFill>
              <a:latin typeface="NewsGotT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5B8FC7A-5598-05BB-7079-D392C7C3453B}"/>
              </a:ext>
            </a:extLst>
          </p:cNvPr>
          <p:cNvSpPr txBox="1">
            <a:spLocks/>
          </p:cNvSpPr>
          <p:nvPr/>
        </p:nvSpPr>
        <p:spPr>
          <a:xfrm>
            <a:off x="3201921" y="814116"/>
            <a:ext cx="8990080" cy="6043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2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F287EDC-2082-F5FA-1D5E-1A5774F50411}"/>
              </a:ext>
            </a:extLst>
          </p:cNvPr>
          <p:cNvSpPr txBox="1"/>
          <p:nvPr/>
        </p:nvSpPr>
        <p:spPr>
          <a:xfrm>
            <a:off x="3755856" y="4086382"/>
            <a:ext cx="8436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As principais razões para a criação de um sistema deste tipo é a falta de inovação nesta área e a demorada paragem nesta vertente devido à pandemia que assolou o mundo.</a:t>
            </a:r>
          </a:p>
        </p:txBody>
      </p:sp>
      <p:sp>
        <p:nvSpPr>
          <p:cNvPr id="6" name="Círculo: Oco 5">
            <a:extLst>
              <a:ext uri="{FF2B5EF4-FFF2-40B4-BE49-F238E27FC236}">
                <a16:creationId xmlns:a16="http://schemas.microsoft.com/office/drawing/2014/main" id="{E2DBA3E4-D7A5-ACA8-9809-A6A1B157FFAF}"/>
              </a:ext>
            </a:extLst>
          </p:cNvPr>
          <p:cNvSpPr/>
          <p:nvPr/>
        </p:nvSpPr>
        <p:spPr>
          <a:xfrm>
            <a:off x="3432128" y="1932908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31849B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AAF207-79AC-2B2A-4436-1E1DAB37C016}"/>
              </a:ext>
            </a:extLst>
          </p:cNvPr>
          <p:cNvSpPr txBox="1"/>
          <p:nvPr/>
        </p:nvSpPr>
        <p:spPr>
          <a:xfrm>
            <a:off x="3777914" y="1782370"/>
            <a:ext cx="8414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A implementação de um sistema deste tipo, visa melhorar a eficiência e otimizar a gestão do calendário de eventos.</a:t>
            </a:r>
          </a:p>
        </p:txBody>
      </p:sp>
      <p:sp>
        <p:nvSpPr>
          <p:cNvPr id="8" name="Círculo: Oco 7">
            <a:extLst>
              <a:ext uri="{FF2B5EF4-FFF2-40B4-BE49-F238E27FC236}">
                <a16:creationId xmlns:a16="http://schemas.microsoft.com/office/drawing/2014/main" id="{17AE84D6-C853-FD27-0D91-EAEA024A7E4F}"/>
              </a:ext>
            </a:extLst>
          </p:cNvPr>
          <p:cNvSpPr/>
          <p:nvPr/>
        </p:nvSpPr>
        <p:spPr>
          <a:xfrm>
            <a:off x="3432127" y="3110985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FFFF0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F857AAF-6F1B-7192-E899-80CE18616904}"/>
              </a:ext>
            </a:extLst>
          </p:cNvPr>
          <p:cNvSpPr txBox="1"/>
          <p:nvPr/>
        </p:nvSpPr>
        <p:spPr>
          <a:xfrm>
            <a:off x="3719563" y="3044538"/>
            <a:ext cx="84361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F0502020204030204" pitchFamily="2" charset="0"/>
                <a:cs typeface="Aharoni" panose="02010803020104030203" pitchFamily="2" charset="-79"/>
              </a:rPr>
              <a:t>O projeto tem a principal alçada do grupo “</a:t>
            </a:r>
            <a:r>
              <a:rPr lang="pt-PT" sz="2000" dirty="0" err="1">
                <a:solidFill>
                  <a:srgbClr val="31849B"/>
                </a:solidFill>
                <a:latin typeface="Congenial" panose="020F0502020204030204" pitchFamily="2" charset="0"/>
                <a:cs typeface="Aharoni" panose="02010803020104030203" pitchFamily="2" charset="-79"/>
              </a:rPr>
              <a:t>BracaraEventos</a:t>
            </a:r>
            <a:r>
              <a:rPr lang="pt-PT" sz="2000" dirty="0">
                <a:solidFill>
                  <a:srgbClr val="31849B"/>
                </a:solidFill>
                <a:latin typeface="Congenial" panose="020F0502020204030204" pitchFamily="2" charset="0"/>
                <a:cs typeface="Aharoni" panose="02010803020104030203" pitchFamily="2" charset="-79"/>
              </a:rPr>
              <a:t>”.</a:t>
            </a:r>
          </a:p>
          <a:p>
            <a:endParaRPr lang="pt-PT" dirty="0"/>
          </a:p>
        </p:txBody>
      </p:sp>
      <p:sp>
        <p:nvSpPr>
          <p:cNvPr id="11" name="Círculo: Oco 10">
            <a:extLst>
              <a:ext uri="{FF2B5EF4-FFF2-40B4-BE49-F238E27FC236}">
                <a16:creationId xmlns:a16="http://schemas.microsoft.com/office/drawing/2014/main" id="{F8344D5B-732C-A3D8-411B-6AAB0023E5B5}"/>
              </a:ext>
            </a:extLst>
          </p:cNvPr>
          <p:cNvSpPr/>
          <p:nvPr/>
        </p:nvSpPr>
        <p:spPr>
          <a:xfrm>
            <a:off x="3432127" y="4226939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70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7778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-1" y="2197054"/>
            <a:ext cx="3201921" cy="18113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b="1" dirty="0">
                <a:latin typeface="NewsGotT" pitchFamily="2" charset="0"/>
              </a:rPr>
              <a:t>5.3 Procedimentos Implementados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D680019-5991-43A4-4BCC-EB18F0F4C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87" y="575991"/>
            <a:ext cx="5648325" cy="4762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9C88BE1-4362-5077-5CF1-8DEE650879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1032" y="1036272"/>
            <a:ext cx="7471610" cy="582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52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7778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418" y="446510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-1" y="2197054"/>
            <a:ext cx="3201921" cy="18113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b="1" dirty="0">
                <a:latin typeface="NewsGotT" pitchFamily="2" charset="0"/>
              </a:rPr>
              <a:t>6.Conclusão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EE1FA2C-F7D5-8119-D521-15571E0A6230}"/>
              </a:ext>
            </a:extLst>
          </p:cNvPr>
          <p:cNvSpPr txBox="1"/>
          <p:nvPr/>
        </p:nvSpPr>
        <p:spPr>
          <a:xfrm>
            <a:off x="3753058" y="985414"/>
            <a:ext cx="8122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Pontos a melhor seriam a criação de um diagrama de GANTT e utilização do software “</a:t>
            </a:r>
            <a:r>
              <a:rPr lang="pt-PT" sz="2000" dirty="0" err="1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RelaX</a:t>
            </a:r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”</a:t>
            </a:r>
          </a:p>
        </p:txBody>
      </p:sp>
      <p:sp>
        <p:nvSpPr>
          <p:cNvPr id="5" name="Círculo: Oco 4">
            <a:extLst>
              <a:ext uri="{FF2B5EF4-FFF2-40B4-BE49-F238E27FC236}">
                <a16:creationId xmlns:a16="http://schemas.microsoft.com/office/drawing/2014/main" id="{96419750-B432-FE7B-2D30-C6300CB64F9F}"/>
              </a:ext>
            </a:extLst>
          </p:cNvPr>
          <p:cNvSpPr/>
          <p:nvPr/>
        </p:nvSpPr>
        <p:spPr>
          <a:xfrm>
            <a:off x="3396034" y="1067250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31849B"/>
              </a:solidFill>
            </a:endParaRPr>
          </a:p>
        </p:txBody>
      </p:sp>
      <p:sp>
        <p:nvSpPr>
          <p:cNvPr id="6" name="Círculo: Oco 5">
            <a:extLst>
              <a:ext uri="{FF2B5EF4-FFF2-40B4-BE49-F238E27FC236}">
                <a16:creationId xmlns:a16="http://schemas.microsoft.com/office/drawing/2014/main" id="{048BEED2-4F04-A2CD-5A2C-B574538458B5}"/>
              </a:ext>
            </a:extLst>
          </p:cNvPr>
          <p:cNvSpPr/>
          <p:nvPr/>
        </p:nvSpPr>
        <p:spPr>
          <a:xfrm>
            <a:off x="3396034" y="2111136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31849B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F74FE1D-0934-9607-4513-8A2493736185}"/>
              </a:ext>
            </a:extLst>
          </p:cNvPr>
          <p:cNvSpPr txBox="1"/>
          <p:nvPr/>
        </p:nvSpPr>
        <p:spPr>
          <a:xfrm>
            <a:off x="3753057" y="2029300"/>
            <a:ext cx="8233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Adquirimos fortes bases para o mundo de trabalho ao implementar desde o começo uma base de dados funcional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07EDD5C-A2BA-2C7C-2DC7-7FA1EEBD5D42}"/>
              </a:ext>
            </a:extLst>
          </p:cNvPr>
          <p:cNvSpPr txBox="1"/>
          <p:nvPr/>
        </p:nvSpPr>
        <p:spPr>
          <a:xfrm>
            <a:off x="3753057" y="2823105"/>
            <a:ext cx="8338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Pretendemos fazer uma aplicação para dar suporte visual a esta base de dados</a:t>
            </a:r>
          </a:p>
        </p:txBody>
      </p:sp>
      <p:sp>
        <p:nvSpPr>
          <p:cNvPr id="12" name="Círculo: Oco 11">
            <a:extLst>
              <a:ext uri="{FF2B5EF4-FFF2-40B4-BE49-F238E27FC236}">
                <a16:creationId xmlns:a16="http://schemas.microsoft.com/office/drawing/2014/main" id="{DB9B5E1D-6C12-5536-299B-2F8C1A77D4F3}"/>
              </a:ext>
            </a:extLst>
          </p:cNvPr>
          <p:cNvSpPr/>
          <p:nvPr/>
        </p:nvSpPr>
        <p:spPr>
          <a:xfrm>
            <a:off x="3396034" y="2904941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31849B"/>
              </a:solidFill>
            </a:endParaRPr>
          </a:p>
        </p:txBody>
      </p:sp>
      <p:sp>
        <p:nvSpPr>
          <p:cNvPr id="13" name="Círculo: Oco 12">
            <a:extLst>
              <a:ext uri="{FF2B5EF4-FFF2-40B4-BE49-F238E27FC236}">
                <a16:creationId xmlns:a16="http://schemas.microsoft.com/office/drawing/2014/main" id="{11F9C7CE-B59B-0B48-C95A-51B4C3A4137F}"/>
              </a:ext>
            </a:extLst>
          </p:cNvPr>
          <p:cNvSpPr/>
          <p:nvPr/>
        </p:nvSpPr>
        <p:spPr>
          <a:xfrm>
            <a:off x="3396034" y="3715596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31849B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D73A54F-B53E-67A8-8DB8-936C84EC5770}"/>
              </a:ext>
            </a:extLst>
          </p:cNvPr>
          <p:cNvSpPr txBox="1"/>
          <p:nvPr/>
        </p:nvSpPr>
        <p:spPr>
          <a:xfrm>
            <a:off x="3753058" y="3633760"/>
            <a:ext cx="7159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A parte da implementação física deu-nos um gozo especial, pelo facto de observarmos a nossa base de dados, realizar operações complexas de forma satisfatória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10BB274-913A-F7FF-8659-D045BAE900E5}"/>
              </a:ext>
            </a:extLst>
          </p:cNvPr>
          <p:cNvSpPr txBox="1"/>
          <p:nvPr/>
        </p:nvSpPr>
        <p:spPr>
          <a:xfrm>
            <a:off x="3753058" y="4644422"/>
            <a:ext cx="715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Estamos convictos que conseguimos atingir todos os objetivos propostos</a:t>
            </a:r>
          </a:p>
        </p:txBody>
      </p:sp>
      <p:sp>
        <p:nvSpPr>
          <p:cNvPr id="16" name="Círculo: Oco 15">
            <a:extLst>
              <a:ext uri="{FF2B5EF4-FFF2-40B4-BE49-F238E27FC236}">
                <a16:creationId xmlns:a16="http://schemas.microsoft.com/office/drawing/2014/main" id="{41B7B112-B9D8-7DED-056B-2221AD2CF426}"/>
              </a:ext>
            </a:extLst>
          </p:cNvPr>
          <p:cNvSpPr/>
          <p:nvPr/>
        </p:nvSpPr>
        <p:spPr>
          <a:xfrm>
            <a:off x="3396034" y="4726258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3184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527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0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18146" y="2205855"/>
            <a:ext cx="3201921" cy="14316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b="1" dirty="0">
                <a:latin typeface="NewsGotT" pitchFamily="2" charset="0"/>
              </a:rPr>
              <a:t>1.2 Objetivos</a:t>
            </a:r>
            <a:endParaRPr lang="pt-PT" sz="2600" b="1" dirty="0">
              <a:solidFill>
                <a:srgbClr val="31849B"/>
              </a:solidFill>
              <a:latin typeface="NewsGotT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5B8FC7A-5598-05BB-7079-D392C7C3453B}"/>
              </a:ext>
            </a:extLst>
          </p:cNvPr>
          <p:cNvSpPr txBox="1">
            <a:spLocks/>
          </p:cNvSpPr>
          <p:nvPr/>
        </p:nvSpPr>
        <p:spPr>
          <a:xfrm>
            <a:off x="3201921" y="814116"/>
            <a:ext cx="8990080" cy="6043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2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F287EDC-2082-F5FA-1D5E-1A5774F50411}"/>
              </a:ext>
            </a:extLst>
          </p:cNvPr>
          <p:cNvSpPr txBox="1"/>
          <p:nvPr/>
        </p:nvSpPr>
        <p:spPr>
          <a:xfrm>
            <a:off x="3737710" y="3322321"/>
            <a:ext cx="843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Aumentar receitas a partir da venda de bilhetes</a:t>
            </a:r>
          </a:p>
        </p:txBody>
      </p:sp>
      <p:sp>
        <p:nvSpPr>
          <p:cNvPr id="6" name="Círculo: Oco 5">
            <a:extLst>
              <a:ext uri="{FF2B5EF4-FFF2-40B4-BE49-F238E27FC236}">
                <a16:creationId xmlns:a16="http://schemas.microsoft.com/office/drawing/2014/main" id="{E2DBA3E4-D7A5-ACA8-9809-A6A1B157FFAF}"/>
              </a:ext>
            </a:extLst>
          </p:cNvPr>
          <p:cNvSpPr/>
          <p:nvPr/>
        </p:nvSpPr>
        <p:spPr>
          <a:xfrm>
            <a:off x="3424673" y="2032312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31849B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AAF207-79AC-2B2A-4436-1E1DAB37C016}"/>
              </a:ext>
            </a:extLst>
          </p:cNvPr>
          <p:cNvSpPr txBox="1"/>
          <p:nvPr/>
        </p:nvSpPr>
        <p:spPr>
          <a:xfrm>
            <a:off x="3777915" y="1968311"/>
            <a:ext cx="8414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Reestruturar o modelo de gestão destes eventos;</a:t>
            </a:r>
          </a:p>
        </p:txBody>
      </p:sp>
      <p:sp>
        <p:nvSpPr>
          <p:cNvPr id="8" name="Círculo: Oco 7">
            <a:extLst>
              <a:ext uri="{FF2B5EF4-FFF2-40B4-BE49-F238E27FC236}">
                <a16:creationId xmlns:a16="http://schemas.microsoft.com/office/drawing/2014/main" id="{17AE84D6-C853-FD27-0D91-EAEA024A7E4F}"/>
              </a:ext>
            </a:extLst>
          </p:cNvPr>
          <p:cNvSpPr/>
          <p:nvPr/>
        </p:nvSpPr>
        <p:spPr>
          <a:xfrm>
            <a:off x="3424673" y="2724964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FFFF0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F857AAF-6F1B-7192-E899-80CE18616904}"/>
              </a:ext>
            </a:extLst>
          </p:cNvPr>
          <p:cNvSpPr txBox="1"/>
          <p:nvPr/>
        </p:nvSpPr>
        <p:spPr>
          <a:xfrm>
            <a:off x="3766885" y="2658517"/>
            <a:ext cx="84361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F0502020204030204" pitchFamily="2" charset="0"/>
                <a:cs typeface="Aharoni" panose="02010803020104030203" pitchFamily="2" charset="-79"/>
              </a:rPr>
              <a:t>Aumentar a divulgação e promoção de eventos na cidade;</a:t>
            </a:r>
          </a:p>
          <a:p>
            <a:endParaRPr lang="pt-PT" dirty="0"/>
          </a:p>
        </p:txBody>
      </p:sp>
      <p:sp>
        <p:nvSpPr>
          <p:cNvPr id="11" name="Círculo: Oco 10">
            <a:extLst>
              <a:ext uri="{FF2B5EF4-FFF2-40B4-BE49-F238E27FC236}">
                <a16:creationId xmlns:a16="http://schemas.microsoft.com/office/drawing/2014/main" id="{F8344D5B-732C-A3D8-411B-6AAB0023E5B5}"/>
              </a:ext>
            </a:extLst>
          </p:cNvPr>
          <p:cNvSpPr/>
          <p:nvPr/>
        </p:nvSpPr>
        <p:spPr>
          <a:xfrm>
            <a:off x="3426941" y="3431541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FFFF00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954ADB8-B45D-5934-156C-818EC715C7A6}"/>
              </a:ext>
            </a:extLst>
          </p:cNvPr>
          <p:cNvSpPr txBox="1"/>
          <p:nvPr/>
        </p:nvSpPr>
        <p:spPr>
          <a:xfrm>
            <a:off x="3737710" y="3952297"/>
            <a:ext cx="843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Oferecer uma interface amigável aos utilizadores, permitindo aos mesmos visualizar detalhes sobre os eventos</a:t>
            </a:r>
          </a:p>
        </p:txBody>
      </p:sp>
      <p:sp>
        <p:nvSpPr>
          <p:cNvPr id="13" name="Círculo: Oco 12">
            <a:extLst>
              <a:ext uri="{FF2B5EF4-FFF2-40B4-BE49-F238E27FC236}">
                <a16:creationId xmlns:a16="http://schemas.microsoft.com/office/drawing/2014/main" id="{D4430885-9251-27BB-DD16-7A4C92B6558D}"/>
              </a:ext>
            </a:extLst>
          </p:cNvPr>
          <p:cNvSpPr/>
          <p:nvPr/>
        </p:nvSpPr>
        <p:spPr>
          <a:xfrm>
            <a:off x="3413981" y="4158378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97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0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18146" y="2205855"/>
            <a:ext cx="3201921" cy="14316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b="1" dirty="0">
                <a:latin typeface="NewsGotT" pitchFamily="2" charset="0"/>
              </a:rPr>
              <a:t>1.2 Viabilidade do projeto</a:t>
            </a:r>
            <a:endParaRPr lang="pt-PT" sz="2600" b="1" dirty="0">
              <a:solidFill>
                <a:srgbClr val="31849B"/>
              </a:solidFill>
              <a:latin typeface="NewsGotT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5B8FC7A-5598-05BB-7079-D392C7C3453B}"/>
              </a:ext>
            </a:extLst>
          </p:cNvPr>
          <p:cNvSpPr txBox="1">
            <a:spLocks/>
          </p:cNvSpPr>
          <p:nvPr/>
        </p:nvSpPr>
        <p:spPr>
          <a:xfrm>
            <a:off x="3201921" y="814116"/>
            <a:ext cx="8990080" cy="6043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2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F287EDC-2082-F5FA-1D5E-1A5774F50411}"/>
              </a:ext>
            </a:extLst>
          </p:cNvPr>
          <p:cNvSpPr txBox="1"/>
          <p:nvPr/>
        </p:nvSpPr>
        <p:spPr>
          <a:xfrm>
            <a:off x="3721822" y="4030375"/>
            <a:ext cx="843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Identificar padrões de preferências dos utilizadores</a:t>
            </a:r>
          </a:p>
        </p:txBody>
      </p:sp>
      <p:sp>
        <p:nvSpPr>
          <p:cNvPr id="6" name="Círculo: Oco 5">
            <a:extLst>
              <a:ext uri="{FF2B5EF4-FFF2-40B4-BE49-F238E27FC236}">
                <a16:creationId xmlns:a16="http://schemas.microsoft.com/office/drawing/2014/main" id="{E2DBA3E4-D7A5-ACA8-9809-A6A1B157FFAF}"/>
              </a:ext>
            </a:extLst>
          </p:cNvPr>
          <p:cNvSpPr/>
          <p:nvPr/>
        </p:nvSpPr>
        <p:spPr>
          <a:xfrm>
            <a:off x="3434376" y="2681113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31849B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AAF207-79AC-2B2A-4436-1E1DAB37C016}"/>
              </a:ext>
            </a:extLst>
          </p:cNvPr>
          <p:cNvSpPr txBox="1"/>
          <p:nvPr/>
        </p:nvSpPr>
        <p:spPr>
          <a:xfrm>
            <a:off x="3766885" y="2633548"/>
            <a:ext cx="8414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Recuperar 50% das perdas relativas ao período de pandemia</a:t>
            </a:r>
          </a:p>
        </p:txBody>
      </p:sp>
      <p:sp>
        <p:nvSpPr>
          <p:cNvPr id="8" name="Círculo: Oco 7">
            <a:extLst>
              <a:ext uri="{FF2B5EF4-FFF2-40B4-BE49-F238E27FC236}">
                <a16:creationId xmlns:a16="http://schemas.microsoft.com/office/drawing/2014/main" id="{17AE84D6-C853-FD27-0D91-EAEA024A7E4F}"/>
              </a:ext>
            </a:extLst>
          </p:cNvPr>
          <p:cNvSpPr/>
          <p:nvPr/>
        </p:nvSpPr>
        <p:spPr>
          <a:xfrm>
            <a:off x="3434376" y="3373765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FFFF0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F857AAF-6F1B-7192-E899-80CE18616904}"/>
              </a:ext>
            </a:extLst>
          </p:cNvPr>
          <p:cNvSpPr txBox="1"/>
          <p:nvPr/>
        </p:nvSpPr>
        <p:spPr>
          <a:xfrm>
            <a:off x="3766885" y="3284763"/>
            <a:ext cx="84361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F0502020204030204" pitchFamily="2" charset="0"/>
                <a:cs typeface="Aharoni" panose="02010803020104030203" pitchFamily="2" charset="-79"/>
              </a:rPr>
              <a:t>Monitorizar a afluência de cada evento</a:t>
            </a:r>
          </a:p>
          <a:p>
            <a:endParaRPr lang="pt-PT" dirty="0"/>
          </a:p>
        </p:txBody>
      </p:sp>
      <p:sp>
        <p:nvSpPr>
          <p:cNvPr id="11" name="Círculo: Oco 10">
            <a:extLst>
              <a:ext uri="{FF2B5EF4-FFF2-40B4-BE49-F238E27FC236}">
                <a16:creationId xmlns:a16="http://schemas.microsoft.com/office/drawing/2014/main" id="{F8344D5B-732C-A3D8-411B-6AAB0023E5B5}"/>
              </a:ext>
            </a:extLst>
          </p:cNvPr>
          <p:cNvSpPr/>
          <p:nvPr/>
        </p:nvSpPr>
        <p:spPr>
          <a:xfrm>
            <a:off x="3436644" y="4080342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73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0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-6437" y="3187495"/>
            <a:ext cx="3195484" cy="483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b="1" dirty="0">
                <a:latin typeface="NewsGotT" pitchFamily="2" charset="0"/>
              </a:rPr>
              <a:t>1.3 Plano de Execução</a:t>
            </a:r>
            <a:endParaRPr lang="pt-PT" sz="2600" b="1" dirty="0">
              <a:solidFill>
                <a:srgbClr val="31849B"/>
              </a:solidFill>
              <a:latin typeface="NewsGotT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5B8FC7A-5598-05BB-7079-D392C7C3453B}"/>
              </a:ext>
            </a:extLst>
          </p:cNvPr>
          <p:cNvSpPr txBox="1">
            <a:spLocks/>
          </p:cNvSpPr>
          <p:nvPr/>
        </p:nvSpPr>
        <p:spPr>
          <a:xfrm>
            <a:off x="3201921" y="814116"/>
            <a:ext cx="8990080" cy="6043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2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8FD8CA5-2385-2EFC-D575-8ED990E3E5E8}"/>
              </a:ext>
            </a:extLst>
          </p:cNvPr>
          <p:cNvSpPr txBox="1"/>
          <p:nvPr/>
        </p:nvSpPr>
        <p:spPr>
          <a:xfrm>
            <a:off x="3717306" y="4246909"/>
            <a:ext cx="843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Estes atrasos em nada prejudicaram o desfecho deste trabalho.</a:t>
            </a:r>
          </a:p>
        </p:txBody>
      </p:sp>
      <p:sp>
        <p:nvSpPr>
          <p:cNvPr id="6" name="Círculo: Oco 5">
            <a:extLst>
              <a:ext uri="{FF2B5EF4-FFF2-40B4-BE49-F238E27FC236}">
                <a16:creationId xmlns:a16="http://schemas.microsoft.com/office/drawing/2014/main" id="{83C0BE51-E9B0-7690-FC0E-02559DE46880}"/>
              </a:ext>
            </a:extLst>
          </p:cNvPr>
          <p:cNvSpPr/>
          <p:nvPr/>
        </p:nvSpPr>
        <p:spPr>
          <a:xfrm>
            <a:off x="3432128" y="2400588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31849B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72240A6-30C0-4432-DBDF-A49ECA89331A}"/>
              </a:ext>
            </a:extLst>
          </p:cNvPr>
          <p:cNvSpPr txBox="1"/>
          <p:nvPr/>
        </p:nvSpPr>
        <p:spPr>
          <a:xfrm>
            <a:off x="3777915" y="2069045"/>
            <a:ext cx="8414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O projeto estava inicialmente previsto para ser terminado no dia 1/1/2024, mas devido a atrasos na realização do esquema físico, apenas ficou terminado a 5/1/2024.</a:t>
            </a:r>
          </a:p>
        </p:txBody>
      </p:sp>
      <p:sp>
        <p:nvSpPr>
          <p:cNvPr id="9" name="Círculo: Oco 8">
            <a:extLst>
              <a:ext uri="{FF2B5EF4-FFF2-40B4-BE49-F238E27FC236}">
                <a16:creationId xmlns:a16="http://schemas.microsoft.com/office/drawing/2014/main" id="{95FC6E68-8EC5-BE83-34E1-27527A896D43}"/>
              </a:ext>
            </a:extLst>
          </p:cNvPr>
          <p:cNvSpPr/>
          <p:nvPr/>
        </p:nvSpPr>
        <p:spPr>
          <a:xfrm>
            <a:off x="3434376" y="3373765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FFFF00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A868B74-2DDB-9897-C3EA-6BF80CDF5FC8}"/>
              </a:ext>
            </a:extLst>
          </p:cNvPr>
          <p:cNvSpPr txBox="1"/>
          <p:nvPr/>
        </p:nvSpPr>
        <p:spPr>
          <a:xfrm>
            <a:off x="3766885" y="3284763"/>
            <a:ext cx="843614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F0502020204030204" pitchFamily="2" charset="0"/>
                <a:cs typeface="Aharoni" panose="02010803020104030203" pitchFamily="2" charset="-79"/>
              </a:rPr>
              <a:t>Precisamos de alocar um pouco mais de tempo, para a realização de interrogações no modelo lógico.</a:t>
            </a:r>
          </a:p>
          <a:p>
            <a:endParaRPr lang="pt-PT" dirty="0"/>
          </a:p>
        </p:txBody>
      </p:sp>
      <p:sp>
        <p:nvSpPr>
          <p:cNvPr id="13" name="Círculo: Oco 12">
            <a:extLst>
              <a:ext uri="{FF2B5EF4-FFF2-40B4-BE49-F238E27FC236}">
                <a16:creationId xmlns:a16="http://schemas.microsoft.com/office/drawing/2014/main" id="{A6837ED4-34AA-F976-F290-E3C5BA72563E}"/>
              </a:ext>
            </a:extLst>
          </p:cNvPr>
          <p:cNvSpPr/>
          <p:nvPr/>
        </p:nvSpPr>
        <p:spPr>
          <a:xfrm>
            <a:off x="3432128" y="4296876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97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0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-6437" y="3187495"/>
            <a:ext cx="3195484" cy="483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b="1" dirty="0">
                <a:latin typeface="NewsGotT" pitchFamily="2" charset="0"/>
              </a:rPr>
              <a:t>1.3 Plano de Execução</a:t>
            </a:r>
            <a:endParaRPr lang="pt-PT" sz="2600" b="1" dirty="0">
              <a:solidFill>
                <a:srgbClr val="31849B"/>
              </a:solidFill>
              <a:latin typeface="NewsGotT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5B8FC7A-5598-05BB-7079-D392C7C3453B}"/>
              </a:ext>
            </a:extLst>
          </p:cNvPr>
          <p:cNvSpPr txBox="1">
            <a:spLocks/>
          </p:cNvSpPr>
          <p:nvPr/>
        </p:nvSpPr>
        <p:spPr>
          <a:xfrm>
            <a:off x="3201921" y="814116"/>
            <a:ext cx="8990080" cy="6043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20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4036E21-495D-6CED-A443-63A660C6AD01}"/>
              </a:ext>
            </a:extLst>
          </p:cNvPr>
          <p:cNvSpPr txBox="1"/>
          <p:nvPr/>
        </p:nvSpPr>
        <p:spPr>
          <a:xfrm>
            <a:off x="1383625" y="6470893"/>
            <a:ext cx="89772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200" dirty="0">
                <a:latin typeface="NewsGotT" pitchFamily="2" charset="0"/>
              </a:rPr>
              <a:t>Figura 1- Diagrama GANTT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C67FD89-3296-44DC-FE3C-0846A3D83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5748"/>
            <a:ext cx="12192000" cy="556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66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0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3933001" y="2523330"/>
            <a:ext cx="4325998" cy="18113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800" b="1" dirty="0">
                <a:solidFill>
                  <a:srgbClr val="31849B"/>
                </a:solidFill>
                <a:latin typeface="NewsGotT" pitchFamily="2" charset="0"/>
              </a:rPr>
              <a:t>2. Definição de Requisitos</a:t>
            </a:r>
            <a:endParaRPr lang="pt-PT" b="1" dirty="0">
              <a:solidFill>
                <a:srgbClr val="31849B"/>
              </a:solidFill>
              <a:latin typeface="NewsGo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64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0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-1" y="2680408"/>
            <a:ext cx="3201921" cy="151758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b="1" dirty="0">
                <a:latin typeface="NewsGotT" pitchFamily="2" charset="0"/>
              </a:rPr>
              <a:t>2.1 Método de levantamento e de análise de requisitos adotado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5B8FC7A-5598-05BB-7079-D392C7C3453B}"/>
              </a:ext>
            </a:extLst>
          </p:cNvPr>
          <p:cNvSpPr txBox="1">
            <a:spLocks/>
          </p:cNvSpPr>
          <p:nvPr/>
        </p:nvSpPr>
        <p:spPr>
          <a:xfrm>
            <a:off x="3201920" y="1624368"/>
            <a:ext cx="8990080" cy="3620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2000" dirty="0"/>
          </a:p>
        </p:txBody>
      </p:sp>
      <p:sp>
        <p:nvSpPr>
          <p:cNvPr id="6" name="Círculo: Oco 5">
            <a:extLst>
              <a:ext uri="{FF2B5EF4-FFF2-40B4-BE49-F238E27FC236}">
                <a16:creationId xmlns:a16="http://schemas.microsoft.com/office/drawing/2014/main" id="{C0FE0316-8A4C-0471-2198-5C09106C5C7A}"/>
              </a:ext>
            </a:extLst>
          </p:cNvPr>
          <p:cNvSpPr/>
          <p:nvPr/>
        </p:nvSpPr>
        <p:spPr>
          <a:xfrm>
            <a:off x="3432128" y="2748994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31849B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3BFDC7F-8EE9-3493-A2A1-9275A7F8BEEF}"/>
              </a:ext>
            </a:extLst>
          </p:cNvPr>
          <p:cNvSpPr txBox="1"/>
          <p:nvPr/>
        </p:nvSpPr>
        <p:spPr>
          <a:xfrm>
            <a:off x="3777915" y="2509839"/>
            <a:ext cx="8414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Requisitos foram recolhidos através de entrevistas, análise de documentos e pesquisa de campo.</a:t>
            </a:r>
          </a:p>
        </p:txBody>
      </p:sp>
      <p:sp>
        <p:nvSpPr>
          <p:cNvPr id="12" name="Círculo: Oco 11">
            <a:extLst>
              <a:ext uri="{FF2B5EF4-FFF2-40B4-BE49-F238E27FC236}">
                <a16:creationId xmlns:a16="http://schemas.microsoft.com/office/drawing/2014/main" id="{AFD9F583-7431-EFBD-1737-5BEFF9E54FEE}"/>
              </a:ext>
            </a:extLst>
          </p:cNvPr>
          <p:cNvSpPr/>
          <p:nvPr/>
        </p:nvSpPr>
        <p:spPr>
          <a:xfrm>
            <a:off x="3432128" y="4054142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31849B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E73F0C8-BA29-3EE9-16B8-57A7D135AA54}"/>
              </a:ext>
            </a:extLst>
          </p:cNvPr>
          <p:cNvSpPr txBox="1"/>
          <p:nvPr/>
        </p:nvSpPr>
        <p:spPr>
          <a:xfrm>
            <a:off x="3777915" y="3999327"/>
            <a:ext cx="8414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Inseridos numa tabela de requisitos</a:t>
            </a:r>
          </a:p>
        </p:txBody>
      </p:sp>
    </p:spTree>
    <p:extLst>
      <p:ext uri="{BB962C8B-B14F-4D97-AF65-F5344CB8AC3E}">
        <p14:creationId xmlns:p14="http://schemas.microsoft.com/office/powerpoint/2010/main" val="2303881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1849B"/>
        </a:solidFill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1106</Words>
  <Application>Microsoft Office PowerPoint</Application>
  <PresentationFormat>Ecrã Panorâmico</PresentationFormat>
  <Paragraphs>129</Paragraphs>
  <Slides>31</Slides>
  <Notes>13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Congenial</vt:lpstr>
      <vt:lpstr>NewsGotT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Silva Keeperabc</dc:creator>
  <cp:lastModifiedBy>Diogo Silva Keeperabc</cp:lastModifiedBy>
  <cp:revision>27</cp:revision>
  <dcterms:created xsi:type="dcterms:W3CDTF">2023-11-03T23:23:02Z</dcterms:created>
  <dcterms:modified xsi:type="dcterms:W3CDTF">2024-01-14T19:00:51Z</dcterms:modified>
</cp:coreProperties>
</file>