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58" r:id="rId3"/>
    <p:sldId id="261" r:id="rId4"/>
    <p:sldId id="298" r:id="rId5"/>
    <p:sldId id="299" r:id="rId6"/>
    <p:sldId id="300" r:id="rId7"/>
    <p:sldId id="265" r:id="rId8"/>
    <p:sldId id="267" r:id="rId9"/>
    <p:sldId id="268" r:id="rId10"/>
    <p:sldId id="269" r:id="rId11"/>
    <p:sldId id="270" r:id="rId12"/>
    <p:sldId id="277" r:id="rId13"/>
    <p:sldId id="278" r:id="rId14"/>
    <p:sldId id="280" r:id="rId15"/>
    <p:sldId id="282" r:id="rId16"/>
    <p:sldId id="288" r:id="rId17"/>
    <p:sldId id="289" r:id="rId18"/>
    <p:sldId id="290" r:id="rId19"/>
    <p:sldId id="301" r:id="rId20"/>
    <p:sldId id="302" r:id="rId21"/>
    <p:sldId id="303" r:id="rId22"/>
    <p:sldId id="304" r:id="rId23"/>
    <p:sldId id="305" r:id="rId24"/>
    <p:sldId id="306" r:id="rId25"/>
    <p:sldId id="307" r:id="rId26"/>
    <p:sldId id="308" r:id="rId27"/>
    <p:sldId id="309" r:id="rId28"/>
    <p:sldId id="310" r:id="rId29"/>
    <p:sldId id="311" r:id="rId30"/>
    <p:sldId id="312" r:id="rId31"/>
    <p:sldId id="313" r:id="rId32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1849B"/>
    <a:srgbClr val="97BECF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09" autoAdjust="0"/>
    <p:restoredTop sz="83898" autoAdjust="0"/>
  </p:normalViewPr>
  <p:slideViewPr>
    <p:cSldViewPr snapToGrid="0">
      <p:cViewPr>
        <p:scale>
          <a:sx n="80" d="100"/>
          <a:sy n="80" d="100"/>
        </p:scale>
        <p:origin x="1230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59E96F-30AA-401A-A035-588AC38E8D25}" type="datetimeFigureOut">
              <a:rPr lang="pt-PT" smtClean="0"/>
              <a:t>14/01/2024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5DFD87-002C-49E7-B996-B7273EBF6D9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286145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Tabelas de Requisitos de descrição que são todos os requisitos que vão dar a origem a entidades , relacionamentos </a:t>
            </a:r>
            <a:r>
              <a:rPr lang="pt-PT" dirty="0" err="1"/>
              <a:t>etç</a:t>
            </a:r>
            <a:endParaRPr lang="pt-PT" dirty="0"/>
          </a:p>
          <a:p>
            <a:r>
              <a:rPr lang="pt-PT" dirty="0"/>
              <a:t>Tabelas de Manipulação, que definem regras para mais tarde serem realizadas por exemplo </a:t>
            </a:r>
            <a:r>
              <a:rPr lang="pt-PT" dirty="0" err="1"/>
              <a:t>queries</a:t>
            </a:r>
            <a:r>
              <a:rPr lang="pt-PT" dirty="0"/>
              <a:t> à base de dados</a:t>
            </a:r>
          </a:p>
          <a:p>
            <a:r>
              <a:rPr lang="pt-PT" dirty="0"/>
              <a:t>Tabela de Controlo, que definem como deve funcionar a base de dados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5DFD87-002C-49E7-B996-B7273EBF6D90}" type="slidenum">
              <a:rPr lang="pt-PT" smtClean="0"/>
              <a:t>11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464039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PROCEDEMOS DESTA FORMA PARA O RESTO DAS TABELAS</a:t>
            </a:r>
          </a:p>
          <a:p>
            <a:r>
              <a:rPr lang="pt-PT" dirty="0"/>
              <a:t>UTILIZAMOS A SINTAXE PRIMARY KEY E FOREIGN KEY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5DFD87-002C-49E7-B996-B7273EBF6D90}" type="slidenum">
              <a:rPr lang="pt-PT" smtClean="0"/>
              <a:t>28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810074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PROCEDEMOS DESTA FORMA PARA O RESTO DAS TABELAS</a:t>
            </a:r>
          </a:p>
          <a:p>
            <a:r>
              <a:rPr lang="pt-PT" dirty="0"/>
              <a:t>UTILIZAMOS A SINTAXE PRIMARY KEY E FOREIGN KEY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5DFD87-002C-49E7-B996-B7273EBF6D90}" type="slidenum">
              <a:rPr lang="pt-PT" smtClean="0"/>
              <a:t>29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165215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FALAR SOBRE OS CINCO PROCEDIMENTOS QUE FORAM IMPLEMENTADOS;:</a:t>
            </a:r>
          </a:p>
          <a:p>
            <a:r>
              <a:rPr lang="pt-PT" dirty="0"/>
              <a:t>VENDER BILHETES EVENTOS E ATIVIDADES</a:t>
            </a:r>
          </a:p>
          <a:p>
            <a:r>
              <a:rPr lang="pt-PT" dirty="0"/>
              <a:t>RESETAR TODOS OS VALORES</a:t>
            </a:r>
          </a:p>
          <a:p>
            <a:r>
              <a:rPr lang="pt-PT" dirty="0"/>
              <a:t>LISTAR O TOP 5 DE EVENTOS POR RECEITA GERADA </a:t>
            </a:r>
          </a:p>
          <a:p>
            <a:r>
              <a:rPr lang="pt-PT" dirty="0"/>
              <a:t>FAZER UMA LISTAGEM DOS EVENTOS DE UM MÊS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5DFD87-002C-49E7-B996-B7273EBF6D90}" type="slidenum">
              <a:rPr lang="pt-PT" smtClean="0"/>
              <a:t>30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20312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FALAR SOBRE OS CINCO PROCEDIMENTOS QUE FORAM IMPLEMENTADOS;:</a:t>
            </a:r>
          </a:p>
          <a:p>
            <a:r>
              <a:rPr lang="pt-PT" dirty="0"/>
              <a:t>VENDER BILHETES EVENTOS E ATIVIDADES</a:t>
            </a:r>
          </a:p>
          <a:p>
            <a:r>
              <a:rPr lang="pt-PT" dirty="0"/>
              <a:t>RESETAR TODOS OS VALORES</a:t>
            </a:r>
          </a:p>
          <a:p>
            <a:r>
              <a:rPr lang="pt-PT" dirty="0"/>
              <a:t>LISTAR O TOP 5 DE EVENTOS POR RECEITA GERADA </a:t>
            </a:r>
          </a:p>
          <a:p>
            <a:r>
              <a:rPr lang="pt-PT" dirty="0"/>
              <a:t>FAZER UMA LISTAGEM DOS EVENTOS DE UM MÊS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5DFD87-002C-49E7-B996-B7273EBF6D90}" type="slidenum">
              <a:rPr lang="pt-PT" smtClean="0"/>
              <a:t>31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683435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Entidade “Evento” tem grau 16, por ter 16 atributos, sendo que os dois atributos compostos contam com o numero de atributos que os compõem. </a:t>
            </a:r>
          </a:p>
          <a:p>
            <a:r>
              <a:rPr lang="pt-PT" dirty="0"/>
              <a:t>Identificador </a:t>
            </a:r>
            <a:r>
              <a:rPr lang="pt-PT" dirty="0" err="1"/>
              <a:t>IdEvento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5DFD87-002C-49E7-B996-B7273EBF6D90}" type="slidenum">
              <a:rPr lang="pt-PT" smtClean="0"/>
              <a:t>14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282428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5DFD87-002C-49E7-B996-B7273EBF6D90}" type="slidenum">
              <a:rPr lang="pt-PT" smtClean="0"/>
              <a:t>15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767247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dirty="0"/>
              <a:t>FALAR QUE O NOSSO MODELO LÓGICO ESTÁ NAS 3 FORMAS NORMAIS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dirty="0"/>
              <a:t>PORQUE TODOS OS ATRIBUTOS SÃO ATOMICOS 1 FN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dirty="0"/>
              <a:t>PORQUE ESTA NA 2FN E OS ATRIBUTOS NÃO CHAVE DEPENDEM DA CHAVE PRIMARIA EM CADA TABELA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dirty="0"/>
              <a:t>PORQUE ESTA NA 2 FN E OS ATRIBUTOS NÃO DEPENDEM DE OUTROS ATRIBUTOS NÃO CHAVE NAS TABELAS</a:t>
            </a:r>
          </a:p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5DFD87-002C-49E7-B996-B7273EBF6D90}" type="slidenum">
              <a:rPr lang="pt-PT" smtClean="0"/>
              <a:t>22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910135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FALAR COMO FIZEMOS ESTA ARVORE </a:t>
            </a:r>
          </a:p>
          <a:p>
            <a:r>
              <a:rPr lang="pt-PT" dirty="0"/>
              <a:t>SOFTWARE RELAX</a:t>
            </a:r>
          </a:p>
          <a:p>
            <a:r>
              <a:rPr lang="pt-PT" dirty="0"/>
              <a:t>QUERIE QUE SELECIONA TODOS OS EVENTOS GRATIS, MAS QUE TENHAM ATIVIDADES PAGAS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5DFD87-002C-49E7-B996-B7273EBF6D90}" type="slidenum">
              <a:rPr lang="pt-PT" smtClean="0"/>
              <a:t>23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837245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5DFD87-002C-49E7-B996-B7273EBF6D90}" type="slidenum">
              <a:rPr lang="pt-PT" smtClean="0"/>
              <a:t>24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96603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PROCEDEMOS DESTA FORMA PARA O RESTO DAS TABELAS</a:t>
            </a:r>
          </a:p>
          <a:p>
            <a:r>
              <a:rPr lang="pt-PT" dirty="0"/>
              <a:t>UTILIZAMOS A SINTAXE PRIMARY KEY E FOREIGN KEY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5DFD87-002C-49E7-B996-B7273EBF6D90}" type="slidenum">
              <a:rPr lang="pt-PT" smtClean="0"/>
              <a:t>25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246813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PROCEDEMOS DESTA FORMA PARA O RESTO DAS TABELAS</a:t>
            </a:r>
          </a:p>
          <a:p>
            <a:r>
              <a:rPr lang="pt-PT" dirty="0"/>
              <a:t>UTILIZAMOS A SINTAXE PRIMARY KEY E FOREIGN KEY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5DFD87-002C-49E7-B996-B7273EBF6D90}" type="slidenum">
              <a:rPr lang="pt-PT" smtClean="0"/>
              <a:t>26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658784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PROCEDEMOS DESTA FORMA PARA O RESTO DAS TABELAS</a:t>
            </a:r>
          </a:p>
          <a:p>
            <a:r>
              <a:rPr lang="pt-PT" dirty="0"/>
              <a:t>UTILIZAMOS A SINTAXE PRIMARY KEY E FOREIGN KEY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5DFD87-002C-49E7-B996-B7273EBF6D90}" type="slidenum">
              <a:rPr lang="pt-PT" smtClean="0"/>
              <a:t>27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209380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155613-A23D-72C2-1FA3-F3595196F5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68DE763-6518-30F0-1EC5-AFFD27B573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9E1282F6-E177-E1B8-2605-470E38600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B22A7-6D93-490E-BDCF-7E98DF4C5A93}" type="datetimeFigureOut">
              <a:rPr lang="pt-PT" smtClean="0"/>
              <a:t>14/01/2024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9CEC2CD3-5538-A883-188A-AC7B7116C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D7827C3A-58A4-E648-2C23-E1450E1FD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00D12-6AF7-4BBA-995D-2A7E930AD2D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49456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16DCDB-54AA-9D6F-5F58-919559A83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36DD91BA-FE27-983E-E3E8-FE744CB2B4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7B110AD7-4A29-E5A1-59DD-C207D8045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B22A7-6D93-490E-BDCF-7E98DF4C5A93}" type="datetimeFigureOut">
              <a:rPr lang="pt-PT" smtClean="0"/>
              <a:t>14/01/2024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BF582AAA-7201-BAF9-194F-D0C0E3BEE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C47784A7-483A-86C4-4096-86DDB57EB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00D12-6AF7-4BBA-995D-2A7E930AD2D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22987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E795B2B-849E-6F1B-ED6F-09596B8824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FD690709-50C9-58EE-B1CD-AB56D1D0FE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45677CD8-8454-5184-17CE-358FF67A7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B22A7-6D93-490E-BDCF-7E98DF4C5A93}" type="datetimeFigureOut">
              <a:rPr lang="pt-PT" smtClean="0"/>
              <a:t>14/01/2024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09988F94-A751-7573-CE3F-62A30FF94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EDD8E73F-A877-49A0-1946-1142E9A8C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00D12-6AF7-4BBA-995D-2A7E930AD2D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24213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E9A1ED-2C40-023B-9255-D38DEBDA6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A9E1FAA-72F6-DDB1-41DB-8D9906FED3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4666F307-631E-7318-11C5-54B589B6B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B22A7-6D93-490E-BDCF-7E98DF4C5A93}" type="datetimeFigureOut">
              <a:rPr lang="pt-PT" smtClean="0"/>
              <a:t>14/01/2024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5CCF89BB-DDAD-AABC-1F51-44B5E01D4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08962383-57AC-C39D-EF03-AEADCE90E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00D12-6AF7-4BBA-995D-2A7E930AD2D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68683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741393-7BA1-2B77-4A84-AF1875C49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3A47E80F-F716-6DA9-7607-5C84BC8D1C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4AFBA35E-33B0-2AC2-9A49-1712E8478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B22A7-6D93-490E-BDCF-7E98DF4C5A93}" type="datetimeFigureOut">
              <a:rPr lang="pt-PT" smtClean="0"/>
              <a:t>14/01/2024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2D7AB563-495D-76B0-B4F9-4DD832679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D0091B6F-E4A4-FB6F-4CC7-69D23B7E7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00D12-6AF7-4BBA-995D-2A7E930AD2D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12927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E42A7C-D01D-3B66-350F-933AC448A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65CD00F-47E3-8924-6F34-B54155011C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5C60C6E6-470A-BFAF-4C8B-B36170E25C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1529B38C-E936-7B9C-9540-DD7818475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B22A7-6D93-490E-BDCF-7E98DF4C5A93}" type="datetimeFigureOut">
              <a:rPr lang="pt-PT" smtClean="0"/>
              <a:t>14/01/2024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D3729AFA-4A80-0A84-B059-5201C5081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AB1ABE7F-B9F9-1716-4386-5629C9482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00D12-6AF7-4BBA-995D-2A7E930AD2D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7794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375E12-94B7-F993-F5C5-BB7426F77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A130B331-321F-ABEF-9464-1D47F13768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93E4D305-9FE7-0C4E-1576-EB6926F30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6AA2598A-1DED-1A60-2418-59E6AA9DEC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F1DB2C0A-58AE-D961-40DD-144DE7BE47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89B47D75-5F2D-5E9E-578F-0E90338C4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B22A7-6D93-490E-BDCF-7E98DF4C5A93}" type="datetimeFigureOut">
              <a:rPr lang="pt-PT" smtClean="0"/>
              <a:t>14/01/2024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AA8D8693-1C77-DA19-E453-6CD46ECDE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E5F4C75A-8028-BC33-8261-743609F6F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00D12-6AF7-4BBA-995D-2A7E930AD2D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84454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662CCE-418A-DC11-9C3D-0992C9C05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08E91782-BC11-9160-CF79-99DD04652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B22A7-6D93-490E-BDCF-7E98DF4C5A93}" type="datetimeFigureOut">
              <a:rPr lang="pt-PT" smtClean="0"/>
              <a:t>14/01/2024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4D9DA31A-7053-3482-820B-449235DDE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44C296D6-CB8D-AD5E-DD0B-E441112C6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00D12-6AF7-4BBA-995D-2A7E930AD2D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88189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84518881-DC22-F696-BCE5-8BDB91352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B22A7-6D93-490E-BDCF-7E98DF4C5A93}" type="datetimeFigureOut">
              <a:rPr lang="pt-PT" smtClean="0"/>
              <a:t>14/01/2024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844283BB-EFD7-C513-6513-94B49E385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6CF3927B-0F7D-42E4-D971-861D18E68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00D12-6AF7-4BBA-995D-2A7E930AD2D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41971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048F28-EF2C-0149-C7E6-1C2DC3322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8106A5A8-ECE3-B5C6-1129-F467C2B320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5D843893-FC85-66F3-B011-8E6CDFB57A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767F1F26-D921-D614-8CD1-985F888EB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B22A7-6D93-490E-BDCF-7E98DF4C5A93}" type="datetimeFigureOut">
              <a:rPr lang="pt-PT" smtClean="0"/>
              <a:t>14/01/2024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72C02687-1C04-DB54-5577-BE8905630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814FC057-8887-4FC5-CA3D-CAA2B5897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00D12-6AF7-4BBA-995D-2A7E930AD2D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76184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5D3643-227C-1C11-AFC3-D9FEB6E59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17A13D8C-322F-A3EC-1B1D-488B11BAA8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65800D35-E1EB-67B9-14A7-AA376A58AF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DB789C55-8D94-3701-D938-EA4E21442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B22A7-6D93-490E-BDCF-7E98DF4C5A93}" type="datetimeFigureOut">
              <a:rPr lang="pt-PT" smtClean="0"/>
              <a:t>14/01/2024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B9D16608-4469-2731-98CD-07ED05150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E6D03A53-7EA6-3C38-86AC-F1153452B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00D12-6AF7-4BBA-995D-2A7E930AD2D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46315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8487002A-FFA8-576E-6445-873BE0D8B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5665EDCB-FFB0-D713-85B4-FD58F20647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5B825E0E-78D0-4CC7-6FD8-9C7319697B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B22A7-6D93-490E-BDCF-7E98DF4C5A93}" type="datetimeFigureOut">
              <a:rPr lang="pt-PT" smtClean="0"/>
              <a:t>14/01/2024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6979D6E4-B201-B20A-4D15-52999CC990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43FD1100-ECB2-F26B-CD4D-33AD43D258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B00D12-6AF7-4BBA-995D-2A7E930AD2D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62082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9EFEE680-2E84-7216-C076-A9874C3E255F}"/>
              </a:ext>
            </a:extLst>
          </p:cNvPr>
          <p:cNvSpPr/>
          <p:nvPr/>
        </p:nvSpPr>
        <p:spPr>
          <a:xfrm>
            <a:off x="1" y="0"/>
            <a:ext cx="3201921" cy="6858000"/>
          </a:xfrm>
          <a:prstGeom prst="rect">
            <a:avLst/>
          </a:prstGeom>
          <a:solidFill>
            <a:srgbClr val="31849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10" name="Imagem 9" descr="Uma imagem com Gráficos, Tipo de letra, logótipo, símbolo&#10;&#10;Descrição gerada automaticamente">
            <a:extLst>
              <a:ext uri="{FF2B5EF4-FFF2-40B4-BE49-F238E27FC236}">
                <a16:creationId xmlns:a16="http://schemas.microsoft.com/office/drawing/2014/main" id="{A01274FB-C40C-BCEA-05A2-3956E0B79D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1168" y="4430485"/>
            <a:ext cx="3201921" cy="2564193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3B2B2C5F-1735-735E-53C1-C339FEE43A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2128" y="276906"/>
            <a:ext cx="1254125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D52321D3-3EE1-A939-7399-D87086CBD845}"/>
              </a:ext>
            </a:extLst>
          </p:cNvPr>
          <p:cNvSpPr txBox="1"/>
          <p:nvPr/>
        </p:nvSpPr>
        <p:spPr>
          <a:xfrm>
            <a:off x="3333019" y="256780"/>
            <a:ext cx="4851901" cy="14241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pt-PT" sz="24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r>
              <a:rPr lang="pt-PT" sz="2000" b="1" dirty="0">
                <a:solidFill>
                  <a:srgbClr val="808080"/>
                </a:solidFill>
                <a:effectLst/>
                <a:latin typeface="NewsGotT" pitchFamily="2" charset="0"/>
                <a:ea typeface="Times New Roman" panose="02020603050405020304" pitchFamily="18" charset="0"/>
                <a:cs typeface="Arial" panose="020B0604020202020204" pitchFamily="34" charset="0"/>
              </a:rPr>
              <a:t>Universidade do Minho</a:t>
            </a:r>
            <a:endParaRPr lang="pt-PT" sz="2000" dirty="0">
              <a:effectLst/>
              <a:latin typeface="NewsGotT" pitchFamily="2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r>
              <a:rPr lang="pt-PT" sz="1600" dirty="0">
                <a:solidFill>
                  <a:srgbClr val="A6A6A6"/>
                </a:solidFill>
                <a:effectLst/>
                <a:latin typeface="NewsGotT" pitchFamily="2" charset="0"/>
                <a:ea typeface="Times New Roman" panose="02020603050405020304" pitchFamily="18" charset="0"/>
                <a:cs typeface="Arial" panose="020B0604020202020204" pitchFamily="34" charset="0"/>
              </a:rPr>
              <a:t>Licenciatura em Ciências da Computação</a:t>
            </a:r>
            <a:endParaRPr lang="pt-PT" sz="2000" dirty="0">
              <a:effectLst/>
              <a:latin typeface="NewsGotT" pitchFamily="2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F14AF6FA-79EF-D757-C0ED-16EE44174889}"/>
              </a:ext>
            </a:extLst>
          </p:cNvPr>
          <p:cNvSpPr txBox="1"/>
          <p:nvPr/>
        </p:nvSpPr>
        <p:spPr>
          <a:xfrm>
            <a:off x="3432127" y="1668249"/>
            <a:ext cx="6680701" cy="18068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pt-PT" sz="3200" b="1" dirty="0">
                <a:solidFill>
                  <a:srgbClr val="31849B"/>
                </a:solidFill>
                <a:effectLst/>
                <a:latin typeface="NewsGotT" pitchFamily="2" charset="0"/>
                <a:ea typeface="Times New Roman" panose="02020603050405020304" pitchFamily="18" charset="0"/>
                <a:cs typeface="Arial" panose="020B0604020202020204" pitchFamily="34" charset="0"/>
              </a:rPr>
              <a:t>Unidade Curricular de </a:t>
            </a:r>
            <a:endParaRPr lang="pt-PT" sz="1200" dirty="0">
              <a:effectLst/>
              <a:latin typeface="NewsGotT" pitchFamily="2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r>
              <a:rPr lang="pt-PT" sz="3200" b="1" dirty="0">
                <a:solidFill>
                  <a:srgbClr val="31849B"/>
                </a:solidFill>
                <a:effectLst/>
                <a:latin typeface="NewsGotT" pitchFamily="2" charset="0"/>
                <a:ea typeface="Times New Roman" panose="02020603050405020304" pitchFamily="18" charset="0"/>
                <a:cs typeface="Arial" panose="020B0604020202020204" pitchFamily="34" charset="0"/>
              </a:rPr>
              <a:t>Bases de Dados</a:t>
            </a:r>
            <a:endParaRPr lang="pt-PT" sz="1200" dirty="0">
              <a:effectLst/>
              <a:latin typeface="NewsGotT" pitchFamily="2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r>
              <a:rPr lang="pt-PT" sz="1200" dirty="0">
                <a:effectLst/>
                <a:latin typeface="NewsGotT" pitchFamily="2" charset="0"/>
                <a:ea typeface="Times New Roman" panose="02020603050405020304" pitchFamily="18" charset="0"/>
                <a:cs typeface="Arial" panose="020B0604020202020204" pitchFamily="34" charset="0"/>
              </a:rPr>
              <a:t>Ano Letivo de 2023/2024</a:t>
            </a:r>
            <a:endParaRPr lang="pt-PT" sz="1200" dirty="0">
              <a:effectLst/>
              <a:latin typeface="NewsGotT" pitchFamily="2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97F2663B-2599-04AE-EFED-D4DBE76C3085}"/>
              </a:ext>
            </a:extLst>
          </p:cNvPr>
          <p:cNvSpPr txBox="1"/>
          <p:nvPr/>
        </p:nvSpPr>
        <p:spPr>
          <a:xfrm>
            <a:off x="3432126" y="3307097"/>
            <a:ext cx="6153834" cy="6456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PT" sz="2800" b="1" dirty="0">
                <a:effectLst/>
                <a:latin typeface="NewsGotT" pitchFamily="2" charset="0"/>
                <a:ea typeface="Times New Roman" panose="02020603050405020304" pitchFamily="18" charset="0"/>
                <a:cs typeface="Arial" panose="020B0604020202020204" pitchFamily="34" charset="0"/>
              </a:rPr>
              <a:t>Calendário de eventos na cidade de Braga </a:t>
            </a:r>
            <a:endParaRPr lang="pt-PT" sz="1100" dirty="0">
              <a:effectLst/>
              <a:latin typeface="NewsGotT" pitchFamily="2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A0B2A73F-0F1A-31C9-6E90-B1CB243F8B46}"/>
              </a:ext>
            </a:extLst>
          </p:cNvPr>
          <p:cNvSpPr txBox="1"/>
          <p:nvPr/>
        </p:nvSpPr>
        <p:spPr>
          <a:xfrm>
            <a:off x="5268530" y="5578932"/>
            <a:ext cx="7384869" cy="12958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PT" dirty="0">
                <a:effectLst/>
                <a:latin typeface="NewsGotT" pitchFamily="2" charset="0"/>
                <a:ea typeface="Times New Roman" panose="02020603050405020304" pitchFamily="18" charset="0"/>
                <a:cs typeface="Arial" panose="020B0604020202020204" pitchFamily="34" charset="0"/>
              </a:rPr>
              <a:t>Docente: Orlando Belo</a:t>
            </a:r>
          </a:p>
          <a:p>
            <a:pPr algn="just">
              <a:lnSpc>
                <a:spcPct val="150000"/>
              </a:lnSpc>
            </a:pPr>
            <a:r>
              <a:rPr lang="pt-PT" dirty="0">
                <a:latin typeface="NewsGotT" pitchFamily="2" charset="0"/>
                <a:ea typeface="Times New Roman" panose="02020603050405020304" pitchFamily="18" charset="0"/>
                <a:cs typeface="Arial" panose="020B0604020202020204" pitchFamily="34" charset="0"/>
              </a:rPr>
              <a:t>Discentes: Diogo Silva (a100092), Pedro Miguel Ramôa Oliveira (a97686)</a:t>
            </a:r>
            <a:endParaRPr lang="pt-PT" dirty="0">
              <a:latin typeface="NewsGotT" pitchFamily="2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pt-PT" dirty="0">
                <a:latin typeface="NewsGot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Janeiro, 2024</a:t>
            </a:r>
            <a:endParaRPr lang="pt-PT" dirty="0">
              <a:latin typeface="NewsGotT" pitchFamily="2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3958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9EFEE680-2E84-7216-C076-A9874C3E255F}"/>
              </a:ext>
            </a:extLst>
          </p:cNvPr>
          <p:cNvSpPr/>
          <p:nvPr/>
        </p:nvSpPr>
        <p:spPr>
          <a:xfrm>
            <a:off x="0" y="0"/>
            <a:ext cx="3201921" cy="6858000"/>
          </a:xfrm>
          <a:prstGeom prst="rect">
            <a:avLst/>
          </a:prstGeom>
          <a:solidFill>
            <a:srgbClr val="31849B">
              <a:tint val="66000"/>
              <a:satMod val="1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10" name="Imagem 9" descr="Uma imagem com Gráficos, Tipo de letra, logótipo, símbolo&#10;&#10;Descrição gerada automaticamente">
            <a:extLst>
              <a:ext uri="{FF2B5EF4-FFF2-40B4-BE49-F238E27FC236}">
                <a16:creationId xmlns:a16="http://schemas.microsoft.com/office/drawing/2014/main" id="{A01274FB-C40C-BCEA-05A2-3956E0B79D6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1168" y="4430485"/>
            <a:ext cx="3201921" cy="2564193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3B2B2C5F-1735-735E-53C1-C339FEE43A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2088" y="185466"/>
            <a:ext cx="1254125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56DD61C-4922-450F-AB90-30C9F16FD7FB}"/>
              </a:ext>
            </a:extLst>
          </p:cNvPr>
          <p:cNvSpPr txBox="1">
            <a:spLocks/>
          </p:cNvSpPr>
          <p:nvPr/>
        </p:nvSpPr>
        <p:spPr>
          <a:xfrm>
            <a:off x="-1" y="2677509"/>
            <a:ext cx="3201921" cy="1502979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2600" b="1" dirty="0">
                <a:latin typeface="NewsGotT" pitchFamily="2" charset="0"/>
              </a:rPr>
              <a:t>2.1 Método de levantamento e de análise de requisitos adotado</a:t>
            </a:r>
          </a:p>
        </p:txBody>
      </p:sp>
      <p:pic>
        <p:nvPicPr>
          <p:cNvPr id="6" name="Imagem 5" descr="Uma imagem com texto, captura de ecrã, número, Tipo de letra&#10;&#10;Descrição gerada automaticamente">
            <a:extLst>
              <a:ext uri="{FF2B5EF4-FFF2-40B4-BE49-F238E27FC236}">
                <a16:creationId xmlns:a16="http://schemas.microsoft.com/office/drawing/2014/main" id="{1692A1C8-8299-DF1A-BF4D-08EFB16633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7861" y="1994732"/>
            <a:ext cx="7031289" cy="2868534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420F789E-235A-9E6F-E0B5-78D669A9884E}"/>
              </a:ext>
            </a:extLst>
          </p:cNvPr>
          <p:cNvSpPr txBox="1"/>
          <p:nvPr/>
        </p:nvSpPr>
        <p:spPr>
          <a:xfrm>
            <a:off x="3201920" y="4863266"/>
            <a:ext cx="897720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PT" sz="1200" dirty="0">
                <a:latin typeface="NewsGotT" pitchFamily="2" charset="0"/>
              </a:rPr>
              <a:t>Figura 2- Documento de recolha de requisitos</a:t>
            </a:r>
          </a:p>
        </p:txBody>
      </p:sp>
    </p:spTree>
    <p:extLst>
      <p:ext uri="{BB962C8B-B14F-4D97-AF65-F5344CB8AC3E}">
        <p14:creationId xmlns:p14="http://schemas.microsoft.com/office/powerpoint/2010/main" val="11627062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9EFEE680-2E84-7216-C076-A9874C3E255F}"/>
              </a:ext>
            </a:extLst>
          </p:cNvPr>
          <p:cNvSpPr/>
          <p:nvPr/>
        </p:nvSpPr>
        <p:spPr>
          <a:xfrm>
            <a:off x="-7465" y="0"/>
            <a:ext cx="3201921" cy="6858000"/>
          </a:xfrm>
          <a:prstGeom prst="rect">
            <a:avLst/>
          </a:prstGeom>
          <a:solidFill>
            <a:srgbClr val="31849B">
              <a:tint val="66000"/>
              <a:satMod val="1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10" name="Imagem 9" descr="Uma imagem com Gráficos, Tipo de letra, logótipo, símbolo&#10;&#10;Descrição gerada automaticamente">
            <a:extLst>
              <a:ext uri="{FF2B5EF4-FFF2-40B4-BE49-F238E27FC236}">
                <a16:creationId xmlns:a16="http://schemas.microsoft.com/office/drawing/2014/main" id="{A01274FB-C40C-BCEA-05A2-3956E0B79D61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1168" y="4430485"/>
            <a:ext cx="3201921" cy="2564193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3B2B2C5F-1735-735E-53C1-C339FEE43A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2088" y="185466"/>
            <a:ext cx="1254125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56DD61C-4922-450F-AB90-30C9F16FD7FB}"/>
              </a:ext>
            </a:extLst>
          </p:cNvPr>
          <p:cNvSpPr txBox="1">
            <a:spLocks/>
          </p:cNvSpPr>
          <p:nvPr/>
        </p:nvSpPr>
        <p:spPr>
          <a:xfrm>
            <a:off x="0" y="3032361"/>
            <a:ext cx="3201921" cy="793277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2600" b="1" dirty="0">
                <a:latin typeface="NewsGotT" pitchFamily="2" charset="0"/>
              </a:rPr>
              <a:t>2.2. Análise e Organização</a:t>
            </a:r>
          </a:p>
        </p:txBody>
      </p:sp>
      <p:sp>
        <p:nvSpPr>
          <p:cNvPr id="3" name="Círculo: Oco 2">
            <a:extLst>
              <a:ext uri="{FF2B5EF4-FFF2-40B4-BE49-F238E27FC236}">
                <a16:creationId xmlns:a16="http://schemas.microsoft.com/office/drawing/2014/main" id="{265AD4E7-8CDC-8639-3833-44A77B3E3922}"/>
              </a:ext>
            </a:extLst>
          </p:cNvPr>
          <p:cNvSpPr/>
          <p:nvPr/>
        </p:nvSpPr>
        <p:spPr>
          <a:xfrm>
            <a:off x="3432128" y="962026"/>
            <a:ext cx="251143" cy="272107"/>
          </a:xfrm>
          <a:prstGeom prst="donut">
            <a:avLst/>
          </a:prstGeom>
          <a:solidFill>
            <a:srgbClr val="31849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>
              <a:solidFill>
                <a:srgbClr val="31849B"/>
              </a:solidFill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4A35BAE-97B2-CBD9-D08B-D0D56C1C1C1A}"/>
              </a:ext>
            </a:extLst>
          </p:cNvPr>
          <p:cNvSpPr txBox="1"/>
          <p:nvPr/>
        </p:nvSpPr>
        <p:spPr>
          <a:xfrm>
            <a:off x="3777915" y="907211"/>
            <a:ext cx="84140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>
                <a:solidFill>
                  <a:srgbClr val="31849B"/>
                </a:solidFill>
                <a:latin typeface="Congenial" panose="02000503040000020004" pitchFamily="2" charset="0"/>
                <a:cs typeface="Aharoni" panose="02010803020104030203" pitchFamily="2" charset="-79"/>
              </a:rPr>
              <a:t>Requisitos foram organizados em 3 tabelas distintas:</a:t>
            </a: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1684DC99-2952-D46F-CD16-36EDB6BC752C}"/>
              </a:ext>
            </a:extLst>
          </p:cNvPr>
          <p:cNvGrpSpPr/>
          <p:nvPr/>
        </p:nvGrpSpPr>
        <p:grpSpPr>
          <a:xfrm>
            <a:off x="127785" y="1307321"/>
            <a:ext cx="5009699" cy="4588653"/>
            <a:chOff x="4236295" y="1164213"/>
            <a:chExt cx="6951190" cy="5693786"/>
          </a:xfrm>
        </p:grpSpPr>
        <p:pic>
          <p:nvPicPr>
            <p:cNvPr id="7" name="Imagem 6">
              <a:extLst>
                <a:ext uri="{FF2B5EF4-FFF2-40B4-BE49-F238E27FC236}">
                  <a16:creationId xmlns:a16="http://schemas.microsoft.com/office/drawing/2014/main" id="{FA794856-8768-EEDC-EAAD-EEE4945E4B8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236295" y="1164213"/>
              <a:ext cx="6943725" cy="1895475"/>
            </a:xfrm>
            <a:prstGeom prst="rect">
              <a:avLst/>
            </a:prstGeom>
          </p:spPr>
        </p:pic>
        <p:pic>
          <p:nvPicPr>
            <p:cNvPr id="8" name="Imagem 7" descr="Uma imagem com texto, captura de ecrã, número, Tipo de letra&#10;&#10;Descrição gerada automaticamente">
              <a:extLst>
                <a:ext uri="{FF2B5EF4-FFF2-40B4-BE49-F238E27FC236}">
                  <a16:creationId xmlns:a16="http://schemas.microsoft.com/office/drawing/2014/main" id="{736F4847-205A-101B-3D75-0DABE75AAA9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43760" y="3040024"/>
              <a:ext cx="6943725" cy="3817975"/>
            </a:xfrm>
            <a:prstGeom prst="rect">
              <a:avLst/>
            </a:prstGeom>
          </p:spPr>
        </p:pic>
      </p:grpSp>
      <p:pic>
        <p:nvPicPr>
          <p:cNvPr id="11" name="Imagem 10" descr="Uma imagem com texto, captura de ecrã, número, Tipo de letra&#10;&#10;Descrição gerada automaticamente">
            <a:extLst>
              <a:ext uri="{FF2B5EF4-FFF2-40B4-BE49-F238E27FC236}">
                <a16:creationId xmlns:a16="http://schemas.microsoft.com/office/drawing/2014/main" id="{13CA1AEB-97D2-5BB7-73D4-7FBB1A77A07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2982" y="1307321"/>
            <a:ext cx="5705161" cy="4647198"/>
          </a:xfrm>
          <a:prstGeom prst="rect">
            <a:avLst/>
          </a:prstGeom>
        </p:spPr>
      </p:pic>
      <p:grpSp>
        <p:nvGrpSpPr>
          <p:cNvPr id="12" name="Agrupar 11">
            <a:extLst>
              <a:ext uri="{FF2B5EF4-FFF2-40B4-BE49-F238E27FC236}">
                <a16:creationId xmlns:a16="http://schemas.microsoft.com/office/drawing/2014/main" id="{C4346843-68B0-51B6-8A98-D252E0AC2DCA}"/>
              </a:ext>
            </a:extLst>
          </p:cNvPr>
          <p:cNvGrpSpPr/>
          <p:nvPr/>
        </p:nvGrpSpPr>
        <p:grpSpPr>
          <a:xfrm>
            <a:off x="5251642" y="1562744"/>
            <a:ext cx="6633002" cy="4136351"/>
            <a:chOff x="4497114" y="1359882"/>
            <a:chExt cx="6234974" cy="3879657"/>
          </a:xfrm>
        </p:grpSpPr>
        <p:pic>
          <p:nvPicPr>
            <p:cNvPr id="13" name="Imagem 12" descr="Uma imagem com texto, Tipo de letra, file, captura de ecrã&#10;&#10;Descrição gerada automaticamente">
              <a:extLst>
                <a:ext uri="{FF2B5EF4-FFF2-40B4-BE49-F238E27FC236}">
                  <a16:creationId xmlns:a16="http://schemas.microsoft.com/office/drawing/2014/main" id="{406C9B83-2863-D826-A923-A3BE83D697D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97114" y="1359882"/>
              <a:ext cx="6234974" cy="1067633"/>
            </a:xfrm>
            <a:prstGeom prst="rect">
              <a:avLst/>
            </a:prstGeom>
          </p:spPr>
        </p:pic>
        <p:pic>
          <p:nvPicPr>
            <p:cNvPr id="14" name="Imagem 13" descr="Uma imagem com texto, captura de ecrã, número, Tipo de letra&#10;&#10;Descrição gerada automaticamente">
              <a:extLst>
                <a:ext uri="{FF2B5EF4-FFF2-40B4-BE49-F238E27FC236}">
                  <a16:creationId xmlns:a16="http://schemas.microsoft.com/office/drawing/2014/main" id="{43AF11C4-FD3D-12AE-9676-4F7EF056660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04579" y="2427515"/>
              <a:ext cx="6227509" cy="28120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270484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9EFEE680-2E84-7216-C076-A9874C3E255F}"/>
              </a:ext>
            </a:extLst>
          </p:cNvPr>
          <p:cNvSpPr/>
          <p:nvPr/>
        </p:nvSpPr>
        <p:spPr>
          <a:xfrm>
            <a:off x="0" y="0"/>
            <a:ext cx="3201921" cy="6858000"/>
          </a:xfrm>
          <a:prstGeom prst="rect">
            <a:avLst/>
          </a:prstGeom>
          <a:solidFill>
            <a:srgbClr val="31849B">
              <a:tint val="66000"/>
              <a:satMod val="1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10" name="Imagem 9" descr="Uma imagem com Gráficos, Tipo de letra, logótipo, símbolo&#10;&#10;Descrição gerada automaticamente">
            <a:extLst>
              <a:ext uri="{FF2B5EF4-FFF2-40B4-BE49-F238E27FC236}">
                <a16:creationId xmlns:a16="http://schemas.microsoft.com/office/drawing/2014/main" id="{A01274FB-C40C-BCEA-05A2-3956E0B79D6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1168" y="4430485"/>
            <a:ext cx="3201921" cy="2564193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3B2B2C5F-1735-735E-53C1-C339FEE43A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2088" y="185466"/>
            <a:ext cx="1254125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56DD61C-4922-450F-AB90-30C9F16FD7FB}"/>
              </a:ext>
            </a:extLst>
          </p:cNvPr>
          <p:cNvSpPr txBox="1">
            <a:spLocks/>
          </p:cNvSpPr>
          <p:nvPr/>
        </p:nvSpPr>
        <p:spPr>
          <a:xfrm>
            <a:off x="4144345" y="2736504"/>
            <a:ext cx="3903309" cy="1384992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4800" b="1" dirty="0">
                <a:solidFill>
                  <a:srgbClr val="31849B"/>
                </a:solidFill>
                <a:latin typeface="NewsGotT" pitchFamily="2" charset="0"/>
              </a:rPr>
              <a:t>3.Modelação Concetual</a:t>
            </a:r>
            <a:endParaRPr lang="pt-PT" b="1" dirty="0">
              <a:solidFill>
                <a:srgbClr val="31849B"/>
              </a:solidFill>
              <a:latin typeface="NewsGot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63763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9EFEE680-2E84-7216-C076-A9874C3E255F}"/>
              </a:ext>
            </a:extLst>
          </p:cNvPr>
          <p:cNvSpPr/>
          <p:nvPr/>
        </p:nvSpPr>
        <p:spPr>
          <a:xfrm>
            <a:off x="0" y="0"/>
            <a:ext cx="3201921" cy="6858000"/>
          </a:xfrm>
          <a:prstGeom prst="rect">
            <a:avLst/>
          </a:prstGeom>
          <a:solidFill>
            <a:srgbClr val="31849B">
              <a:tint val="66000"/>
              <a:satMod val="1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10" name="Imagem 9" descr="Uma imagem com Gráficos, Tipo de letra, logótipo, símbolo&#10;&#10;Descrição gerada automaticamente">
            <a:extLst>
              <a:ext uri="{FF2B5EF4-FFF2-40B4-BE49-F238E27FC236}">
                <a16:creationId xmlns:a16="http://schemas.microsoft.com/office/drawing/2014/main" id="{A01274FB-C40C-BCEA-05A2-3956E0B79D6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1168" y="4430485"/>
            <a:ext cx="3201921" cy="2564193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3B2B2C5F-1735-735E-53C1-C339FEE43A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2088" y="185466"/>
            <a:ext cx="1254125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56DD61C-4922-450F-AB90-30C9F16FD7FB}"/>
              </a:ext>
            </a:extLst>
          </p:cNvPr>
          <p:cNvSpPr txBox="1">
            <a:spLocks/>
          </p:cNvSpPr>
          <p:nvPr/>
        </p:nvSpPr>
        <p:spPr>
          <a:xfrm>
            <a:off x="2368" y="2820078"/>
            <a:ext cx="3201921" cy="121784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2600" b="1" dirty="0">
                <a:latin typeface="NewsGotT" pitchFamily="2" charset="0"/>
              </a:rPr>
              <a:t>3.1. Apresentação da abordagem de modelação realizada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5B8FC7A-5598-05BB-7079-D392C7C3453B}"/>
              </a:ext>
            </a:extLst>
          </p:cNvPr>
          <p:cNvSpPr txBox="1">
            <a:spLocks/>
          </p:cNvSpPr>
          <p:nvPr/>
        </p:nvSpPr>
        <p:spPr>
          <a:xfrm>
            <a:off x="3201920" y="1624368"/>
            <a:ext cx="8990080" cy="36202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PT" sz="2000" dirty="0"/>
          </a:p>
        </p:txBody>
      </p:sp>
      <p:sp>
        <p:nvSpPr>
          <p:cNvPr id="5" name="Círculo: Oco 4">
            <a:extLst>
              <a:ext uri="{FF2B5EF4-FFF2-40B4-BE49-F238E27FC236}">
                <a16:creationId xmlns:a16="http://schemas.microsoft.com/office/drawing/2014/main" id="{EEAF723A-8865-9867-F778-E2C22F3C835D}"/>
              </a:ext>
            </a:extLst>
          </p:cNvPr>
          <p:cNvSpPr/>
          <p:nvPr/>
        </p:nvSpPr>
        <p:spPr>
          <a:xfrm>
            <a:off x="3432128" y="2748994"/>
            <a:ext cx="251143" cy="272107"/>
          </a:xfrm>
          <a:prstGeom prst="donut">
            <a:avLst/>
          </a:prstGeom>
          <a:solidFill>
            <a:srgbClr val="31849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>
              <a:solidFill>
                <a:srgbClr val="31849B"/>
              </a:solidFill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139C358D-AF66-B6CB-BBD7-FCFCE9D9564E}"/>
              </a:ext>
            </a:extLst>
          </p:cNvPr>
          <p:cNvSpPr txBox="1"/>
          <p:nvPr/>
        </p:nvSpPr>
        <p:spPr>
          <a:xfrm>
            <a:off x="3777915" y="2509839"/>
            <a:ext cx="84140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>
                <a:solidFill>
                  <a:srgbClr val="31849B"/>
                </a:solidFill>
                <a:latin typeface="Congenial" panose="02000503040000020004" pitchFamily="2" charset="0"/>
                <a:cs typeface="Aharoni" panose="02010803020104030203" pitchFamily="2" charset="-79"/>
              </a:rPr>
              <a:t>Desenvolvimento do nosso esquema conceptual com recurso ao software BR-Modelo</a:t>
            </a:r>
          </a:p>
        </p:txBody>
      </p:sp>
      <p:sp>
        <p:nvSpPr>
          <p:cNvPr id="7" name="Círculo: Oco 6">
            <a:extLst>
              <a:ext uri="{FF2B5EF4-FFF2-40B4-BE49-F238E27FC236}">
                <a16:creationId xmlns:a16="http://schemas.microsoft.com/office/drawing/2014/main" id="{15E65A3E-32D1-E7A6-FDE7-9EF4A59CBD0E}"/>
              </a:ext>
            </a:extLst>
          </p:cNvPr>
          <p:cNvSpPr/>
          <p:nvPr/>
        </p:nvSpPr>
        <p:spPr>
          <a:xfrm>
            <a:off x="3432128" y="4054142"/>
            <a:ext cx="251143" cy="272107"/>
          </a:xfrm>
          <a:prstGeom prst="donut">
            <a:avLst/>
          </a:prstGeom>
          <a:solidFill>
            <a:srgbClr val="31849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>
              <a:solidFill>
                <a:srgbClr val="31849B"/>
              </a:solidFill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A69D1BB5-B901-B720-B74F-7F2BFD21BC1D}"/>
              </a:ext>
            </a:extLst>
          </p:cNvPr>
          <p:cNvSpPr txBox="1"/>
          <p:nvPr/>
        </p:nvSpPr>
        <p:spPr>
          <a:xfrm>
            <a:off x="3777915" y="3999327"/>
            <a:ext cx="84140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>
                <a:solidFill>
                  <a:srgbClr val="31849B"/>
                </a:solidFill>
                <a:latin typeface="Congenial" panose="02000503040000020004" pitchFamily="2" charset="0"/>
                <a:cs typeface="Aharoni" panose="02010803020104030203" pitchFamily="2" charset="-79"/>
              </a:rPr>
              <a:t>Utiliza a notação de Peter </a:t>
            </a:r>
            <a:r>
              <a:rPr lang="pt-PT" sz="2000" dirty="0" err="1">
                <a:solidFill>
                  <a:srgbClr val="31849B"/>
                </a:solidFill>
                <a:latin typeface="Congenial" panose="02000503040000020004" pitchFamily="2" charset="0"/>
                <a:cs typeface="Aharoni" panose="02010803020104030203" pitchFamily="2" charset="-79"/>
              </a:rPr>
              <a:t>Chen</a:t>
            </a:r>
            <a:r>
              <a:rPr lang="pt-PT" sz="2000" dirty="0">
                <a:solidFill>
                  <a:srgbClr val="31849B"/>
                </a:solidFill>
                <a:latin typeface="Congenial" panose="02000503040000020004" pitchFamily="2" charset="0"/>
                <a:cs typeface="Aharoni" panose="02010803020104030203" pitchFamily="2" charset="-79"/>
              </a:rPr>
              <a:t>, para representar Entidades, Relacionamentos e Atributos</a:t>
            </a:r>
          </a:p>
        </p:txBody>
      </p:sp>
    </p:spTree>
    <p:extLst>
      <p:ext uri="{BB962C8B-B14F-4D97-AF65-F5344CB8AC3E}">
        <p14:creationId xmlns:p14="http://schemas.microsoft.com/office/powerpoint/2010/main" val="37820699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9EFEE680-2E84-7216-C076-A9874C3E255F}"/>
              </a:ext>
            </a:extLst>
          </p:cNvPr>
          <p:cNvSpPr/>
          <p:nvPr/>
        </p:nvSpPr>
        <p:spPr>
          <a:xfrm>
            <a:off x="0" y="0"/>
            <a:ext cx="3201921" cy="6858000"/>
          </a:xfrm>
          <a:prstGeom prst="rect">
            <a:avLst/>
          </a:prstGeom>
          <a:solidFill>
            <a:srgbClr val="31849B">
              <a:tint val="66000"/>
              <a:satMod val="1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10" name="Imagem 9" descr="Uma imagem com Gráficos, Tipo de letra, logótipo, símbolo&#10;&#10;Descrição gerada automaticamente">
            <a:extLst>
              <a:ext uri="{FF2B5EF4-FFF2-40B4-BE49-F238E27FC236}">
                <a16:creationId xmlns:a16="http://schemas.microsoft.com/office/drawing/2014/main" id="{A01274FB-C40C-BCEA-05A2-3956E0B79D61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1168" y="4430485"/>
            <a:ext cx="3201921" cy="2564193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3B2B2C5F-1735-735E-53C1-C339FEE43A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2088" y="185466"/>
            <a:ext cx="1254125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56DD61C-4922-450F-AB90-30C9F16FD7FB}"/>
              </a:ext>
            </a:extLst>
          </p:cNvPr>
          <p:cNvSpPr txBox="1">
            <a:spLocks/>
          </p:cNvSpPr>
          <p:nvPr/>
        </p:nvSpPr>
        <p:spPr>
          <a:xfrm>
            <a:off x="0" y="2814292"/>
            <a:ext cx="3201921" cy="122941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2600" b="1" dirty="0">
                <a:latin typeface="NewsGotT" pitchFamily="2" charset="0"/>
              </a:rPr>
              <a:t>3.2. Identificação e caracterização das entidades </a:t>
            </a:r>
          </a:p>
        </p:txBody>
      </p:sp>
      <p:pic>
        <p:nvPicPr>
          <p:cNvPr id="7" name="Imagem 6" descr="Uma imagem com texto, Tipo de letra, captura de ecrã, file&#10;&#10;Descrição gerada automaticamente">
            <a:extLst>
              <a:ext uri="{FF2B5EF4-FFF2-40B4-BE49-F238E27FC236}">
                <a16:creationId xmlns:a16="http://schemas.microsoft.com/office/drawing/2014/main" id="{95DA18F9-6379-831D-E92D-E57A8330C73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957" y="1203457"/>
            <a:ext cx="5973928" cy="1447918"/>
          </a:xfrm>
          <a:prstGeom prst="rect">
            <a:avLst/>
          </a:prstGeom>
        </p:spPr>
      </p:pic>
      <p:pic>
        <p:nvPicPr>
          <p:cNvPr id="9" name="Imagem 8" descr="Uma imagem com texto, diagrama, file, Esquema&#10;&#10;Descrição gerada automaticamente">
            <a:extLst>
              <a:ext uri="{FF2B5EF4-FFF2-40B4-BE49-F238E27FC236}">
                <a16:creationId xmlns:a16="http://schemas.microsoft.com/office/drawing/2014/main" id="{BA8CBD12-A09F-7A9D-5C6E-9D91AF58C66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3024" y="2325492"/>
            <a:ext cx="4911355" cy="3436428"/>
          </a:xfrm>
          <a:prstGeom prst="rect">
            <a:avLst/>
          </a:prstGeom>
        </p:spPr>
      </p:pic>
      <p:sp>
        <p:nvSpPr>
          <p:cNvPr id="11" name="Seta: Para a Direita 10">
            <a:extLst>
              <a:ext uri="{FF2B5EF4-FFF2-40B4-BE49-F238E27FC236}">
                <a16:creationId xmlns:a16="http://schemas.microsoft.com/office/drawing/2014/main" id="{483FF7FF-54B0-28E5-15AD-4841028D10CA}"/>
              </a:ext>
            </a:extLst>
          </p:cNvPr>
          <p:cNvSpPr/>
          <p:nvPr/>
        </p:nvSpPr>
        <p:spPr>
          <a:xfrm>
            <a:off x="4620127" y="3038154"/>
            <a:ext cx="1359568" cy="1229414"/>
          </a:xfrm>
          <a:prstGeom prst="rightArrow">
            <a:avLst>
              <a:gd name="adj1" fmla="val 50000"/>
              <a:gd name="adj2" fmla="val 48043"/>
            </a:avLst>
          </a:prstGeom>
          <a:solidFill>
            <a:srgbClr val="31849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9233962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9EFEE680-2E84-7216-C076-A9874C3E255F}"/>
              </a:ext>
            </a:extLst>
          </p:cNvPr>
          <p:cNvSpPr/>
          <p:nvPr/>
        </p:nvSpPr>
        <p:spPr>
          <a:xfrm>
            <a:off x="-2" y="-1"/>
            <a:ext cx="3201921" cy="6858000"/>
          </a:xfrm>
          <a:prstGeom prst="rect">
            <a:avLst/>
          </a:prstGeom>
          <a:solidFill>
            <a:srgbClr val="31849B">
              <a:tint val="66000"/>
              <a:satMod val="1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10" name="Imagem 9" descr="Uma imagem com Gráficos, Tipo de letra, logótipo, símbolo&#10;&#10;Descrição gerada automaticamente">
            <a:extLst>
              <a:ext uri="{FF2B5EF4-FFF2-40B4-BE49-F238E27FC236}">
                <a16:creationId xmlns:a16="http://schemas.microsoft.com/office/drawing/2014/main" id="{A01274FB-C40C-BCEA-05A2-3956E0B79D61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1168" y="4430485"/>
            <a:ext cx="3201921" cy="2564193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3B2B2C5F-1735-735E-53C1-C339FEE43A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2088" y="185466"/>
            <a:ext cx="1254125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56DD61C-4922-450F-AB90-30C9F16FD7FB}"/>
              </a:ext>
            </a:extLst>
          </p:cNvPr>
          <p:cNvSpPr txBox="1">
            <a:spLocks/>
          </p:cNvSpPr>
          <p:nvPr/>
        </p:nvSpPr>
        <p:spPr>
          <a:xfrm>
            <a:off x="-2" y="2625035"/>
            <a:ext cx="3201921" cy="12866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2600" b="1" dirty="0">
                <a:latin typeface="NewsGotT" pitchFamily="2" charset="0"/>
              </a:rPr>
              <a:t>3.3. Identificação e caracterização dos relacionamentos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5B8FC7A-5598-05BB-7079-D392C7C3453B}"/>
              </a:ext>
            </a:extLst>
          </p:cNvPr>
          <p:cNvSpPr txBox="1">
            <a:spLocks/>
          </p:cNvSpPr>
          <p:nvPr/>
        </p:nvSpPr>
        <p:spPr>
          <a:xfrm>
            <a:off x="3201920" y="2625035"/>
            <a:ext cx="8990080" cy="16848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PT" sz="2000" dirty="0"/>
          </a:p>
        </p:txBody>
      </p:sp>
      <p:pic>
        <p:nvPicPr>
          <p:cNvPr id="6" name="Imagem 5" descr="Uma imagem com texto, captura de ecrã, Tipo de letra, branco&#10;&#10;Descrição gerada automaticamente">
            <a:extLst>
              <a:ext uri="{FF2B5EF4-FFF2-40B4-BE49-F238E27FC236}">
                <a16:creationId xmlns:a16="http://schemas.microsoft.com/office/drawing/2014/main" id="{98F76EF2-1B72-6D7A-6340-5ECC7A4592F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812" y="1141571"/>
            <a:ext cx="5601772" cy="1457372"/>
          </a:xfrm>
          <a:prstGeom prst="rect">
            <a:avLst/>
          </a:prstGeom>
        </p:spPr>
      </p:pic>
      <p:pic>
        <p:nvPicPr>
          <p:cNvPr id="8" name="Imagem 7" descr="Uma imagem com diagrama, file, Retângulo, Tipo de letra&#10;&#10;Descrição gerada automaticamente">
            <a:extLst>
              <a:ext uri="{FF2B5EF4-FFF2-40B4-BE49-F238E27FC236}">
                <a16:creationId xmlns:a16="http://schemas.microsoft.com/office/drawing/2014/main" id="{F8938936-F54E-8D8A-0021-2F8B7B4E2DB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5720" y="2860711"/>
            <a:ext cx="5326280" cy="1371517"/>
          </a:xfrm>
          <a:prstGeom prst="rect">
            <a:avLst/>
          </a:prstGeom>
        </p:spPr>
      </p:pic>
      <p:sp>
        <p:nvSpPr>
          <p:cNvPr id="11" name="Seta: Curvada para Baixo 10">
            <a:extLst>
              <a:ext uri="{FF2B5EF4-FFF2-40B4-BE49-F238E27FC236}">
                <a16:creationId xmlns:a16="http://schemas.microsoft.com/office/drawing/2014/main" id="{701F2012-9C09-B2E2-09D3-E5857AF589AB}"/>
              </a:ext>
            </a:extLst>
          </p:cNvPr>
          <p:cNvSpPr/>
          <p:nvPr/>
        </p:nvSpPr>
        <p:spPr>
          <a:xfrm>
            <a:off x="6096000" y="1431758"/>
            <a:ext cx="1628274" cy="962526"/>
          </a:xfrm>
          <a:prstGeom prst="curvedDownArrow">
            <a:avLst/>
          </a:prstGeom>
          <a:solidFill>
            <a:srgbClr val="31849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90450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9EFEE680-2E84-7216-C076-A9874C3E255F}"/>
              </a:ext>
            </a:extLst>
          </p:cNvPr>
          <p:cNvSpPr/>
          <p:nvPr/>
        </p:nvSpPr>
        <p:spPr>
          <a:xfrm>
            <a:off x="-1" y="0"/>
            <a:ext cx="3201921" cy="6858000"/>
          </a:xfrm>
          <a:prstGeom prst="rect">
            <a:avLst/>
          </a:prstGeom>
          <a:solidFill>
            <a:srgbClr val="31849B">
              <a:tint val="66000"/>
              <a:satMod val="1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10" name="Imagem 9" descr="Uma imagem com Gráficos, Tipo de letra, logótipo, símbolo&#10;&#10;Descrição gerada automaticamente">
            <a:extLst>
              <a:ext uri="{FF2B5EF4-FFF2-40B4-BE49-F238E27FC236}">
                <a16:creationId xmlns:a16="http://schemas.microsoft.com/office/drawing/2014/main" id="{A01274FB-C40C-BCEA-05A2-3956E0B79D6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1168" y="4430485"/>
            <a:ext cx="3201921" cy="2564193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3B2B2C5F-1735-735E-53C1-C339FEE43A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2088" y="185466"/>
            <a:ext cx="1254125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56DD61C-4922-450F-AB90-30C9F16FD7FB}"/>
              </a:ext>
            </a:extLst>
          </p:cNvPr>
          <p:cNvSpPr txBox="1">
            <a:spLocks/>
          </p:cNvSpPr>
          <p:nvPr/>
        </p:nvSpPr>
        <p:spPr>
          <a:xfrm>
            <a:off x="-1" y="2523330"/>
            <a:ext cx="3201921" cy="181133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2800" b="1" dirty="0">
                <a:latin typeface="NewsGotT" pitchFamily="2" charset="0"/>
              </a:rPr>
              <a:t>3.4. Identificação e caracterização da associação dos atributos com as entidades e relacionamentos</a:t>
            </a:r>
          </a:p>
        </p:txBody>
      </p:sp>
      <p:pic>
        <p:nvPicPr>
          <p:cNvPr id="5" name="Imagem 4" descr="Uma imagem com texto, Tipo de letra, captura de ecrã, file&#10;&#10;Descrição gerada automaticamente">
            <a:extLst>
              <a:ext uri="{FF2B5EF4-FFF2-40B4-BE49-F238E27FC236}">
                <a16:creationId xmlns:a16="http://schemas.microsoft.com/office/drawing/2014/main" id="{DE01D8A9-0065-08E9-8E1B-01BC9A27C4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956" y="814116"/>
            <a:ext cx="5973928" cy="1447918"/>
          </a:xfrm>
          <a:prstGeom prst="rect">
            <a:avLst/>
          </a:prstGeom>
        </p:spPr>
      </p:pic>
      <p:pic>
        <p:nvPicPr>
          <p:cNvPr id="7" name="Imagem 6" descr="Uma imagem com texto, diagrama, file, Esquema&#10;&#10;Descrição gerada automaticamente">
            <a:extLst>
              <a:ext uri="{FF2B5EF4-FFF2-40B4-BE49-F238E27FC236}">
                <a16:creationId xmlns:a16="http://schemas.microsoft.com/office/drawing/2014/main" id="{10D15B0E-2E1A-FDB0-637F-A774370803A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3023" y="1936151"/>
            <a:ext cx="4911355" cy="3436428"/>
          </a:xfrm>
          <a:prstGeom prst="rect">
            <a:avLst/>
          </a:prstGeom>
        </p:spPr>
      </p:pic>
      <p:sp>
        <p:nvSpPr>
          <p:cNvPr id="8" name="Seta: Para a Direita 7">
            <a:extLst>
              <a:ext uri="{FF2B5EF4-FFF2-40B4-BE49-F238E27FC236}">
                <a16:creationId xmlns:a16="http://schemas.microsoft.com/office/drawing/2014/main" id="{DD0ACD08-F1D9-723A-FB3C-40B54D556FC2}"/>
              </a:ext>
            </a:extLst>
          </p:cNvPr>
          <p:cNvSpPr/>
          <p:nvPr/>
        </p:nvSpPr>
        <p:spPr>
          <a:xfrm>
            <a:off x="4620126" y="2648813"/>
            <a:ext cx="1359568" cy="1229414"/>
          </a:xfrm>
          <a:prstGeom prst="rightArrow">
            <a:avLst>
              <a:gd name="adj1" fmla="val 50000"/>
              <a:gd name="adj2" fmla="val 48043"/>
            </a:avLst>
          </a:prstGeom>
          <a:solidFill>
            <a:srgbClr val="31849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8323446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9EFEE680-2E84-7216-C076-A9874C3E255F}"/>
              </a:ext>
            </a:extLst>
          </p:cNvPr>
          <p:cNvSpPr/>
          <p:nvPr/>
        </p:nvSpPr>
        <p:spPr>
          <a:xfrm>
            <a:off x="0" y="0"/>
            <a:ext cx="3201921" cy="6858000"/>
          </a:xfrm>
          <a:prstGeom prst="rect">
            <a:avLst/>
          </a:prstGeom>
          <a:solidFill>
            <a:srgbClr val="31849B">
              <a:tint val="66000"/>
              <a:satMod val="1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10" name="Imagem 9" descr="Uma imagem com Gráficos, Tipo de letra, logótipo, símbolo&#10;&#10;Descrição gerada automaticamente">
            <a:extLst>
              <a:ext uri="{FF2B5EF4-FFF2-40B4-BE49-F238E27FC236}">
                <a16:creationId xmlns:a16="http://schemas.microsoft.com/office/drawing/2014/main" id="{A01274FB-C40C-BCEA-05A2-3956E0B79D6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1168" y="4430485"/>
            <a:ext cx="3201921" cy="2564193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3B2B2C5F-1735-735E-53C1-C339FEE43A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2088" y="185466"/>
            <a:ext cx="1254125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56DD61C-4922-450F-AB90-30C9F16FD7FB}"/>
              </a:ext>
            </a:extLst>
          </p:cNvPr>
          <p:cNvSpPr txBox="1">
            <a:spLocks/>
          </p:cNvSpPr>
          <p:nvPr/>
        </p:nvSpPr>
        <p:spPr>
          <a:xfrm>
            <a:off x="-1" y="2523330"/>
            <a:ext cx="3201921" cy="181133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2800" b="1" dirty="0">
                <a:latin typeface="NewsGotT" pitchFamily="2" charset="0"/>
              </a:rPr>
              <a:t>3.5. Apresentação e explicação do diagrama ER produzido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7ABBA48B-9FB5-928E-8997-0D32597AFD25}"/>
              </a:ext>
            </a:extLst>
          </p:cNvPr>
          <p:cNvSpPr txBox="1"/>
          <p:nvPr/>
        </p:nvSpPr>
        <p:spPr>
          <a:xfrm>
            <a:off x="3021879" y="6263471"/>
            <a:ext cx="897720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PT" sz="1200" dirty="0">
                <a:latin typeface="NewsGotT" pitchFamily="2" charset="0"/>
              </a:rPr>
              <a:t>Figura 2- Representação conceptual feita no software “</a:t>
            </a:r>
            <a:r>
              <a:rPr lang="pt-PT" sz="1200" dirty="0" err="1">
                <a:latin typeface="NewsGotT" pitchFamily="2" charset="0"/>
              </a:rPr>
              <a:t>BrModelo</a:t>
            </a:r>
            <a:r>
              <a:rPr lang="pt-PT" sz="1200" dirty="0">
                <a:latin typeface="NewsGotT" pitchFamily="2" charset="0"/>
              </a:rPr>
              <a:t>” do relacionamento “Bilhete-Utilizador”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3D6A0BA8-5AAB-91DA-F518-3268647138FF}"/>
              </a:ext>
            </a:extLst>
          </p:cNvPr>
          <p:cNvSpPr txBox="1"/>
          <p:nvPr/>
        </p:nvSpPr>
        <p:spPr>
          <a:xfrm>
            <a:off x="3201920" y="814116"/>
            <a:ext cx="89900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dirty="0">
                <a:latin typeface="NewsGotT" pitchFamily="2" charset="0"/>
              </a:rPr>
              <a:t>P</a:t>
            </a:r>
            <a:r>
              <a:rPr lang="pt-PT" sz="1800" dirty="0">
                <a:latin typeface="NewsGotT" pitchFamily="2" charset="0"/>
              </a:rPr>
              <a:t>odemos agora observar como ficou definido o modelo conceptual final, depois de analisados todos os pormenores, todos as entidades, relacionamentos e atributos.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FDD9C0E-FEF4-C47A-19CE-A09143D00000}"/>
              </a:ext>
            </a:extLst>
          </p:cNvPr>
          <p:cNvSpPr txBox="1"/>
          <p:nvPr/>
        </p:nvSpPr>
        <p:spPr>
          <a:xfrm>
            <a:off x="1754881" y="6607104"/>
            <a:ext cx="897720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PT" sz="1200" dirty="0">
                <a:latin typeface="NewsGotT" pitchFamily="2" charset="0"/>
              </a:rPr>
              <a:t>Figura 12- Representação conceptual feita no software “</a:t>
            </a:r>
            <a:r>
              <a:rPr lang="pt-PT" sz="1200" dirty="0" err="1">
                <a:latin typeface="NewsGotT" pitchFamily="2" charset="0"/>
              </a:rPr>
              <a:t>BrModelo</a:t>
            </a:r>
            <a:r>
              <a:rPr lang="pt-PT" sz="1200" dirty="0">
                <a:latin typeface="NewsGotT" pitchFamily="2" charset="0"/>
              </a:rPr>
              <a:t>” do relacionamento “Bilhete-Utilizador”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E4C208C-C437-7F30-C6C7-8959093FD1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7500" y="5630487"/>
            <a:ext cx="185420" cy="155753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D2DEA43A-2A6A-098C-0179-CB3DDB577E86}"/>
              </a:ext>
            </a:extLst>
          </p:cNvPr>
          <p:cNvSpPr/>
          <p:nvPr/>
        </p:nvSpPr>
        <p:spPr>
          <a:xfrm>
            <a:off x="7696960" y="5648960"/>
            <a:ext cx="192280" cy="137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FBCE90FD-B3A0-E2AD-68CB-46CB9016C3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5598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9EFEE680-2E84-7216-C076-A9874C3E255F}"/>
              </a:ext>
            </a:extLst>
          </p:cNvPr>
          <p:cNvSpPr/>
          <p:nvPr/>
        </p:nvSpPr>
        <p:spPr>
          <a:xfrm>
            <a:off x="0" y="0"/>
            <a:ext cx="3201921" cy="6858000"/>
          </a:xfrm>
          <a:prstGeom prst="rect">
            <a:avLst/>
          </a:prstGeom>
          <a:solidFill>
            <a:srgbClr val="31849B">
              <a:tint val="66000"/>
              <a:satMod val="1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10" name="Imagem 9" descr="Uma imagem com Gráficos, Tipo de letra, logótipo, símbolo&#10;&#10;Descrição gerada automaticamente">
            <a:extLst>
              <a:ext uri="{FF2B5EF4-FFF2-40B4-BE49-F238E27FC236}">
                <a16:creationId xmlns:a16="http://schemas.microsoft.com/office/drawing/2014/main" id="{A01274FB-C40C-BCEA-05A2-3956E0B79D6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1168" y="4430485"/>
            <a:ext cx="3201921" cy="2564193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3B2B2C5F-1735-735E-53C1-C339FEE43A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2088" y="185466"/>
            <a:ext cx="1254125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56DD61C-4922-450F-AB90-30C9F16FD7FB}"/>
              </a:ext>
            </a:extLst>
          </p:cNvPr>
          <p:cNvSpPr txBox="1">
            <a:spLocks/>
          </p:cNvSpPr>
          <p:nvPr/>
        </p:nvSpPr>
        <p:spPr>
          <a:xfrm>
            <a:off x="-1" y="2121757"/>
            <a:ext cx="3201921" cy="181133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2600" b="1" dirty="0">
                <a:latin typeface="NewsGotT" pitchFamily="2" charset="0"/>
              </a:rPr>
              <a:t>4.Modelação Lógica</a:t>
            </a:r>
          </a:p>
        </p:txBody>
      </p:sp>
      <p:sp>
        <p:nvSpPr>
          <p:cNvPr id="5" name="Círculo: Oco 4">
            <a:extLst>
              <a:ext uri="{FF2B5EF4-FFF2-40B4-BE49-F238E27FC236}">
                <a16:creationId xmlns:a16="http://schemas.microsoft.com/office/drawing/2014/main" id="{A9050831-31AA-3A09-956E-5E7A8A061736}"/>
              </a:ext>
            </a:extLst>
          </p:cNvPr>
          <p:cNvSpPr/>
          <p:nvPr/>
        </p:nvSpPr>
        <p:spPr>
          <a:xfrm>
            <a:off x="3432128" y="1798499"/>
            <a:ext cx="251143" cy="272107"/>
          </a:xfrm>
          <a:prstGeom prst="donut">
            <a:avLst/>
          </a:prstGeom>
          <a:solidFill>
            <a:srgbClr val="31849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>
              <a:solidFill>
                <a:srgbClr val="31849B"/>
              </a:solidFill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79363265-DFA8-04CE-CEC7-3511B58772BD}"/>
              </a:ext>
            </a:extLst>
          </p:cNvPr>
          <p:cNvSpPr txBox="1"/>
          <p:nvPr/>
        </p:nvSpPr>
        <p:spPr>
          <a:xfrm>
            <a:off x="3777915" y="1559344"/>
            <a:ext cx="84140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>
                <a:solidFill>
                  <a:srgbClr val="31849B"/>
                </a:solidFill>
                <a:latin typeface="Congenial" panose="02000503040000020004" pitchFamily="2" charset="0"/>
                <a:cs typeface="Aharoni" panose="02010803020104030203" pitchFamily="2" charset="-79"/>
              </a:rPr>
              <a:t>Realizada a partir da conversão do modelo conceptual</a:t>
            </a:r>
          </a:p>
        </p:txBody>
      </p:sp>
      <p:sp>
        <p:nvSpPr>
          <p:cNvPr id="7" name="Círculo: Oco 6">
            <a:extLst>
              <a:ext uri="{FF2B5EF4-FFF2-40B4-BE49-F238E27FC236}">
                <a16:creationId xmlns:a16="http://schemas.microsoft.com/office/drawing/2014/main" id="{297A34DE-A992-1A31-B7FA-234AA8458E13}"/>
              </a:ext>
            </a:extLst>
          </p:cNvPr>
          <p:cNvSpPr/>
          <p:nvPr/>
        </p:nvSpPr>
        <p:spPr>
          <a:xfrm>
            <a:off x="3432128" y="2422755"/>
            <a:ext cx="251143" cy="272107"/>
          </a:xfrm>
          <a:prstGeom prst="donut">
            <a:avLst/>
          </a:prstGeom>
          <a:solidFill>
            <a:srgbClr val="31849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>
              <a:solidFill>
                <a:srgbClr val="31849B"/>
              </a:solidFill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05D70C3E-EE89-671A-4EE3-C135A79A5B06}"/>
              </a:ext>
            </a:extLst>
          </p:cNvPr>
          <p:cNvSpPr txBox="1"/>
          <p:nvPr/>
        </p:nvSpPr>
        <p:spPr>
          <a:xfrm>
            <a:off x="3777915" y="2367940"/>
            <a:ext cx="84140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>
                <a:solidFill>
                  <a:srgbClr val="31849B"/>
                </a:solidFill>
                <a:latin typeface="Congenial" panose="02000503040000020004" pitchFamily="2" charset="0"/>
                <a:cs typeface="Aharoni" panose="02010803020104030203" pitchFamily="2" charset="-79"/>
              </a:rPr>
              <a:t>Conversão com base em regras pré-definidas:</a:t>
            </a:r>
          </a:p>
        </p:txBody>
      </p:sp>
      <p:sp>
        <p:nvSpPr>
          <p:cNvPr id="9" name="Círculo: Oco 8">
            <a:extLst>
              <a:ext uri="{FF2B5EF4-FFF2-40B4-BE49-F238E27FC236}">
                <a16:creationId xmlns:a16="http://schemas.microsoft.com/office/drawing/2014/main" id="{2DA373B1-852C-56FA-1923-760A2CEE67AB}"/>
              </a:ext>
            </a:extLst>
          </p:cNvPr>
          <p:cNvSpPr/>
          <p:nvPr/>
        </p:nvSpPr>
        <p:spPr>
          <a:xfrm>
            <a:off x="4053759" y="2849675"/>
            <a:ext cx="229483" cy="242441"/>
          </a:xfrm>
          <a:prstGeom prst="donut">
            <a:avLst/>
          </a:prstGeom>
          <a:solidFill>
            <a:srgbClr val="31849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>
              <a:solidFill>
                <a:srgbClr val="31849B"/>
              </a:solidFill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01366AF9-2D00-6CDC-9764-233C07A734E1}"/>
              </a:ext>
            </a:extLst>
          </p:cNvPr>
          <p:cNvSpPr txBox="1"/>
          <p:nvPr/>
        </p:nvSpPr>
        <p:spPr>
          <a:xfrm>
            <a:off x="4399546" y="2794860"/>
            <a:ext cx="84140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>
                <a:solidFill>
                  <a:srgbClr val="31849B"/>
                </a:solidFill>
                <a:latin typeface="Congenial" panose="02000503040000020004" pitchFamily="2" charset="0"/>
                <a:cs typeface="Aharoni" panose="02010803020104030203" pitchFamily="2" charset="-79"/>
              </a:rPr>
              <a:t>Conversão direta das entidades em tabelas</a:t>
            </a:r>
          </a:p>
        </p:txBody>
      </p:sp>
      <p:sp>
        <p:nvSpPr>
          <p:cNvPr id="12" name="Círculo: Oco 11">
            <a:extLst>
              <a:ext uri="{FF2B5EF4-FFF2-40B4-BE49-F238E27FC236}">
                <a16:creationId xmlns:a16="http://schemas.microsoft.com/office/drawing/2014/main" id="{BD4F55E0-4236-E85A-4C09-5C2E742F7BAF}"/>
              </a:ext>
            </a:extLst>
          </p:cNvPr>
          <p:cNvSpPr/>
          <p:nvPr/>
        </p:nvSpPr>
        <p:spPr>
          <a:xfrm>
            <a:off x="4053759" y="3267377"/>
            <a:ext cx="229483" cy="242441"/>
          </a:xfrm>
          <a:prstGeom prst="donut">
            <a:avLst/>
          </a:prstGeom>
          <a:solidFill>
            <a:srgbClr val="31849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>
              <a:solidFill>
                <a:srgbClr val="31849B"/>
              </a:solidFill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E7F3DA73-1C0D-7B0C-975F-1E946D40A439}"/>
              </a:ext>
            </a:extLst>
          </p:cNvPr>
          <p:cNvSpPr txBox="1"/>
          <p:nvPr/>
        </p:nvSpPr>
        <p:spPr>
          <a:xfrm>
            <a:off x="4399546" y="3212562"/>
            <a:ext cx="84140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>
                <a:solidFill>
                  <a:srgbClr val="31849B"/>
                </a:solidFill>
                <a:latin typeface="Congenial" panose="02000503040000020004" pitchFamily="2" charset="0"/>
                <a:cs typeface="Aharoni" panose="02010803020104030203" pitchFamily="2" charset="-79"/>
              </a:rPr>
              <a:t>Um relacionamento binário 1:N é implementado com uma chave estrangeira do lado “N” com referência à tabela do lado “1”.</a:t>
            </a:r>
          </a:p>
        </p:txBody>
      </p:sp>
      <p:sp>
        <p:nvSpPr>
          <p:cNvPr id="14" name="Círculo: Oco 13">
            <a:extLst>
              <a:ext uri="{FF2B5EF4-FFF2-40B4-BE49-F238E27FC236}">
                <a16:creationId xmlns:a16="http://schemas.microsoft.com/office/drawing/2014/main" id="{B1B00008-B94D-5975-955C-EEA1B0A6DAF9}"/>
              </a:ext>
            </a:extLst>
          </p:cNvPr>
          <p:cNvSpPr/>
          <p:nvPr/>
        </p:nvSpPr>
        <p:spPr>
          <a:xfrm>
            <a:off x="4053759" y="3975263"/>
            <a:ext cx="229483" cy="242441"/>
          </a:xfrm>
          <a:prstGeom prst="donut">
            <a:avLst/>
          </a:prstGeom>
          <a:solidFill>
            <a:srgbClr val="31849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>
              <a:solidFill>
                <a:srgbClr val="31849B"/>
              </a:solidFill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9D84192E-70EB-332D-52A3-AB2AC04C6199}"/>
              </a:ext>
            </a:extLst>
          </p:cNvPr>
          <p:cNvSpPr txBox="1"/>
          <p:nvPr/>
        </p:nvSpPr>
        <p:spPr>
          <a:xfrm>
            <a:off x="4399546" y="3920448"/>
            <a:ext cx="84140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>
                <a:solidFill>
                  <a:srgbClr val="31849B"/>
                </a:solidFill>
                <a:latin typeface="Congenial" panose="02000503040000020004" pitchFamily="2" charset="0"/>
                <a:cs typeface="Aharoni" panose="02010803020104030203" pitchFamily="2" charset="-79"/>
              </a:rPr>
              <a:t>Um relacionamento N:N dá origem a uma nova tabela</a:t>
            </a:r>
          </a:p>
        </p:txBody>
      </p:sp>
    </p:spTree>
    <p:extLst>
      <p:ext uri="{BB962C8B-B14F-4D97-AF65-F5344CB8AC3E}">
        <p14:creationId xmlns:p14="http://schemas.microsoft.com/office/powerpoint/2010/main" val="41294827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9EFEE680-2E84-7216-C076-A9874C3E255F}"/>
              </a:ext>
            </a:extLst>
          </p:cNvPr>
          <p:cNvSpPr/>
          <p:nvPr/>
        </p:nvSpPr>
        <p:spPr>
          <a:xfrm>
            <a:off x="0" y="0"/>
            <a:ext cx="3201921" cy="6858000"/>
          </a:xfrm>
          <a:prstGeom prst="rect">
            <a:avLst/>
          </a:prstGeom>
          <a:solidFill>
            <a:srgbClr val="31849B">
              <a:tint val="66000"/>
              <a:satMod val="1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10" name="Imagem 9" descr="Uma imagem com Gráficos, Tipo de letra, logótipo, símbolo&#10;&#10;Descrição gerada automaticamente">
            <a:extLst>
              <a:ext uri="{FF2B5EF4-FFF2-40B4-BE49-F238E27FC236}">
                <a16:creationId xmlns:a16="http://schemas.microsoft.com/office/drawing/2014/main" id="{A01274FB-C40C-BCEA-05A2-3956E0B79D6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1168" y="4430485"/>
            <a:ext cx="3201921" cy="2564193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3B2B2C5F-1735-735E-53C1-C339FEE43A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2088" y="185466"/>
            <a:ext cx="1254125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56DD61C-4922-450F-AB90-30C9F16FD7FB}"/>
              </a:ext>
            </a:extLst>
          </p:cNvPr>
          <p:cNvSpPr txBox="1">
            <a:spLocks/>
          </p:cNvSpPr>
          <p:nvPr/>
        </p:nvSpPr>
        <p:spPr>
          <a:xfrm>
            <a:off x="-1" y="2121757"/>
            <a:ext cx="3201921" cy="181133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2600" b="1" dirty="0">
                <a:latin typeface="NewsGotT" pitchFamily="2" charset="0"/>
              </a:rPr>
              <a:t>4.Modelação Lógica</a:t>
            </a:r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DA241692-4E20-F0D3-EE27-6EBD3DC161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193" y="1752600"/>
            <a:ext cx="10953293" cy="3950368"/>
          </a:xfrm>
          <a:prstGeom prst="rect">
            <a:avLst/>
          </a:prstGeom>
        </p:spPr>
      </p:pic>
      <p:sp>
        <p:nvSpPr>
          <p:cNvPr id="17" name="Círculo: Oco 16">
            <a:extLst>
              <a:ext uri="{FF2B5EF4-FFF2-40B4-BE49-F238E27FC236}">
                <a16:creationId xmlns:a16="http://schemas.microsoft.com/office/drawing/2014/main" id="{A94A1F36-7E51-8453-39AB-8D60204BF113}"/>
              </a:ext>
            </a:extLst>
          </p:cNvPr>
          <p:cNvSpPr/>
          <p:nvPr/>
        </p:nvSpPr>
        <p:spPr>
          <a:xfrm>
            <a:off x="3432128" y="2748994"/>
            <a:ext cx="251143" cy="272107"/>
          </a:xfrm>
          <a:prstGeom prst="donut">
            <a:avLst/>
          </a:prstGeom>
          <a:solidFill>
            <a:srgbClr val="31849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>
              <a:solidFill>
                <a:srgbClr val="31849B"/>
              </a:solidFill>
            </a:endParaRP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A7C3A153-CDA0-AF83-94DB-E2EEF3531C82}"/>
              </a:ext>
            </a:extLst>
          </p:cNvPr>
          <p:cNvSpPr txBox="1"/>
          <p:nvPr/>
        </p:nvSpPr>
        <p:spPr>
          <a:xfrm>
            <a:off x="3201920" y="1037689"/>
            <a:ext cx="84140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>
                <a:solidFill>
                  <a:srgbClr val="31849B"/>
                </a:solidFill>
                <a:latin typeface="Congenial" panose="02000503040000020004" pitchFamily="2" charset="0"/>
                <a:cs typeface="Aharoni" panose="02010803020104030203" pitchFamily="2" charset="-79"/>
              </a:rPr>
              <a:t>Conversão direta de uma entidade para tabela</a:t>
            </a:r>
          </a:p>
        </p:txBody>
      </p:sp>
    </p:spTree>
    <p:extLst>
      <p:ext uri="{BB962C8B-B14F-4D97-AF65-F5344CB8AC3E}">
        <p14:creationId xmlns:p14="http://schemas.microsoft.com/office/powerpoint/2010/main" val="3150950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9EFEE680-2E84-7216-C076-A9874C3E255F}"/>
              </a:ext>
            </a:extLst>
          </p:cNvPr>
          <p:cNvSpPr/>
          <p:nvPr/>
        </p:nvSpPr>
        <p:spPr>
          <a:xfrm>
            <a:off x="0" y="0"/>
            <a:ext cx="3201921" cy="6858000"/>
          </a:xfrm>
          <a:prstGeom prst="rect">
            <a:avLst/>
          </a:prstGeom>
          <a:solidFill>
            <a:srgbClr val="31849B">
              <a:tint val="66000"/>
              <a:satMod val="1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10" name="Imagem 9" descr="Uma imagem com Gráficos, Tipo de letra, logótipo, símbolo&#10;&#10;Descrição gerada automaticamente">
            <a:extLst>
              <a:ext uri="{FF2B5EF4-FFF2-40B4-BE49-F238E27FC236}">
                <a16:creationId xmlns:a16="http://schemas.microsoft.com/office/drawing/2014/main" id="{A01274FB-C40C-BCEA-05A2-3956E0B79D6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1168" y="4430485"/>
            <a:ext cx="3201921" cy="2564193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3B2B2C5F-1735-735E-53C1-C339FEE43A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2088" y="185466"/>
            <a:ext cx="1254125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56DD61C-4922-450F-AB90-30C9F16FD7FB}"/>
              </a:ext>
            </a:extLst>
          </p:cNvPr>
          <p:cNvSpPr txBox="1">
            <a:spLocks/>
          </p:cNvSpPr>
          <p:nvPr/>
        </p:nvSpPr>
        <p:spPr>
          <a:xfrm>
            <a:off x="3789284" y="2360904"/>
            <a:ext cx="4613431" cy="213619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4800" b="1" dirty="0">
                <a:solidFill>
                  <a:srgbClr val="31849B"/>
                </a:solidFill>
                <a:latin typeface="NewsGotT" pitchFamily="2" charset="0"/>
              </a:rPr>
              <a:t>1. </a:t>
            </a:r>
            <a:r>
              <a:rPr lang="pt-PT" b="1" dirty="0">
                <a:solidFill>
                  <a:srgbClr val="31849B"/>
                </a:solidFill>
                <a:latin typeface="NewsGotT" pitchFamily="2" charset="0"/>
              </a:rPr>
              <a:t>Definição do Sistema</a:t>
            </a:r>
          </a:p>
        </p:txBody>
      </p:sp>
    </p:spTree>
    <p:extLst>
      <p:ext uri="{BB962C8B-B14F-4D97-AF65-F5344CB8AC3E}">
        <p14:creationId xmlns:p14="http://schemas.microsoft.com/office/powerpoint/2010/main" val="27351678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9EFEE680-2E84-7216-C076-A9874C3E255F}"/>
              </a:ext>
            </a:extLst>
          </p:cNvPr>
          <p:cNvSpPr/>
          <p:nvPr/>
        </p:nvSpPr>
        <p:spPr>
          <a:xfrm>
            <a:off x="0" y="0"/>
            <a:ext cx="3201921" cy="6858000"/>
          </a:xfrm>
          <a:prstGeom prst="rect">
            <a:avLst/>
          </a:prstGeom>
          <a:solidFill>
            <a:srgbClr val="31849B">
              <a:tint val="66000"/>
              <a:satMod val="1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10" name="Imagem 9" descr="Uma imagem com Gráficos, Tipo de letra, logótipo, símbolo&#10;&#10;Descrição gerada automaticamente">
            <a:extLst>
              <a:ext uri="{FF2B5EF4-FFF2-40B4-BE49-F238E27FC236}">
                <a16:creationId xmlns:a16="http://schemas.microsoft.com/office/drawing/2014/main" id="{A01274FB-C40C-BCEA-05A2-3956E0B79D6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1168" y="4430485"/>
            <a:ext cx="3201921" cy="2564193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3B2B2C5F-1735-735E-53C1-C339FEE43A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2088" y="185466"/>
            <a:ext cx="1254125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56DD61C-4922-450F-AB90-30C9F16FD7FB}"/>
              </a:ext>
            </a:extLst>
          </p:cNvPr>
          <p:cNvSpPr txBox="1">
            <a:spLocks/>
          </p:cNvSpPr>
          <p:nvPr/>
        </p:nvSpPr>
        <p:spPr>
          <a:xfrm>
            <a:off x="-1" y="2121757"/>
            <a:ext cx="3201921" cy="181133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2600" b="1" dirty="0">
                <a:latin typeface="NewsGotT" pitchFamily="2" charset="0"/>
              </a:rPr>
              <a:t>4.Modelação Lógica</a:t>
            </a:r>
          </a:p>
        </p:txBody>
      </p:sp>
      <p:sp>
        <p:nvSpPr>
          <p:cNvPr id="17" name="Círculo: Oco 16">
            <a:extLst>
              <a:ext uri="{FF2B5EF4-FFF2-40B4-BE49-F238E27FC236}">
                <a16:creationId xmlns:a16="http://schemas.microsoft.com/office/drawing/2014/main" id="{A94A1F36-7E51-8453-39AB-8D60204BF113}"/>
              </a:ext>
            </a:extLst>
          </p:cNvPr>
          <p:cNvSpPr/>
          <p:nvPr/>
        </p:nvSpPr>
        <p:spPr>
          <a:xfrm>
            <a:off x="3432128" y="2748994"/>
            <a:ext cx="251143" cy="272107"/>
          </a:xfrm>
          <a:prstGeom prst="donut">
            <a:avLst/>
          </a:prstGeom>
          <a:solidFill>
            <a:srgbClr val="31849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>
              <a:solidFill>
                <a:srgbClr val="31849B"/>
              </a:solidFill>
            </a:endParaRP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A7C3A153-CDA0-AF83-94DB-E2EEF3531C82}"/>
              </a:ext>
            </a:extLst>
          </p:cNvPr>
          <p:cNvSpPr txBox="1"/>
          <p:nvPr/>
        </p:nvSpPr>
        <p:spPr>
          <a:xfrm>
            <a:off x="3201920" y="1472953"/>
            <a:ext cx="84140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>
                <a:solidFill>
                  <a:srgbClr val="31849B"/>
                </a:solidFill>
                <a:latin typeface="Congenial" panose="02000503040000020004" pitchFamily="2" charset="0"/>
                <a:cs typeface="Aharoni" panose="02010803020104030203" pitchFamily="2" charset="-79"/>
              </a:rPr>
              <a:t>Conversão de um relacionamento 1:N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0CE04E1-0CBB-D0FB-B944-F92A08A0A2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91" y="2209062"/>
            <a:ext cx="12086818" cy="3033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3560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9EFEE680-2E84-7216-C076-A9874C3E255F}"/>
              </a:ext>
            </a:extLst>
          </p:cNvPr>
          <p:cNvSpPr/>
          <p:nvPr/>
        </p:nvSpPr>
        <p:spPr>
          <a:xfrm>
            <a:off x="0" y="0"/>
            <a:ext cx="3201921" cy="6858000"/>
          </a:xfrm>
          <a:prstGeom prst="rect">
            <a:avLst/>
          </a:prstGeom>
          <a:solidFill>
            <a:srgbClr val="31849B">
              <a:tint val="66000"/>
              <a:satMod val="1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10" name="Imagem 9" descr="Uma imagem com Gráficos, Tipo de letra, logótipo, símbolo&#10;&#10;Descrição gerada automaticamente">
            <a:extLst>
              <a:ext uri="{FF2B5EF4-FFF2-40B4-BE49-F238E27FC236}">
                <a16:creationId xmlns:a16="http://schemas.microsoft.com/office/drawing/2014/main" id="{A01274FB-C40C-BCEA-05A2-3956E0B79D6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1168" y="4430485"/>
            <a:ext cx="3201921" cy="2564193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3B2B2C5F-1735-735E-53C1-C339FEE43A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2088" y="185466"/>
            <a:ext cx="1254125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56DD61C-4922-450F-AB90-30C9F16FD7FB}"/>
              </a:ext>
            </a:extLst>
          </p:cNvPr>
          <p:cNvSpPr txBox="1">
            <a:spLocks/>
          </p:cNvSpPr>
          <p:nvPr/>
        </p:nvSpPr>
        <p:spPr>
          <a:xfrm>
            <a:off x="-1" y="2121757"/>
            <a:ext cx="3201921" cy="181133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2600" b="1" dirty="0">
                <a:latin typeface="NewsGotT" pitchFamily="2" charset="0"/>
              </a:rPr>
              <a:t>4.Modelação Lógica</a:t>
            </a:r>
          </a:p>
        </p:txBody>
      </p:sp>
      <p:sp>
        <p:nvSpPr>
          <p:cNvPr id="17" name="Círculo: Oco 16">
            <a:extLst>
              <a:ext uri="{FF2B5EF4-FFF2-40B4-BE49-F238E27FC236}">
                <a16:creationId xmlns:a16="http://schemas.microsoft.com/office/drawing/2014/main" id="{A94A1F36-7E51-8453-39AB-8D60204BF113}"/>
              </a:ext>
            </a:extLst>
          </p:cNvPr>
          <p:cNvSpPr/>
          <p:nvPr/>
        </p:nvSpPr>
        <p:spPr>
          <a:xfrm>
            <a:off x="3432128" y="2748994"/>
            <a:ext cx="251143" cy="272107"/>
          </a:xfrm>
          <a:prstGeom prst="donut">
            <a:avLst/>
          </a:prstGeom>
          <a:solidFill>
            <a:srgbClr val="31849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>
              <a:solidFill>
                <a:srgbClr val="31849B"/>
              </a:solidFill>
            </a:endParaRP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A7C3A153-CDA0-AF83-94DB-E2EEF3531C82}"/>
              </a:ext>
            </a:extLst>
          </p:cNvPr>
          <p:cNvSpPr txBox="1"/>
          <p:nvPr/>
        </p:nvSpPr>
        <p:spPr>
          <a:xfrm>
            <a:off x="3201920" y="1472953"/>
            <a:ext cx="84140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>
                <a:solidFill>
                  <a:srgbClr val="31849B"/>
                </a:solidFill>
                <a:latin typeface="Congenial" panose="02000503040000020004" pitchFamily="2" charset="0"/>
                <a:cs typeface="Aharoni" panose="02010803020104030203" pitchFamily="2" charset="-79"/>
              </a:rPr>
              <a:t>Conversão de um relacionamento N : N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9012753-B951-DFF9-82B5-F4C91B92D2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446" y="1873063"/>
            <a:ext cx="9769642" cy="4539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7481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9EFEE680-2E84-7216-C076-A9874C3E255F}"/>
              </a:ext>
            </a:extLst>
          </p:cNvPr>
          <p:cNvSpPr/>
          <p:nvPr/>
        </p:nvSpPr>
        <p:spPr>
          <a:xfrm>
            <a:off x="0" y="0"/>
            <a:ext cx="3201921" cy="6858000"/>
          </a:xfrm>
          <a:prstGeom prst="rect">
            <a:avLst/>
          </a:prstGeom>
          <a:solidFill>
            <a:srgbClr val="31849B">
              <a:tint val="66000"/>
              <a:satMod val="1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10" name="Imagem 9" descr="Uma imagem com Gráficos, Tipo de letra, logótipo, símbolo&#10;&#10;Descrição gerada automaticamente">
            <a:extLst>
              <a:ext uri="{FF2B5EF4-FFF2-40B4-BE49-F238E27FC236}">
                <a16:creationId xmlns:a16="http://schemas.microsoft.com/office/drawing/2014/main" id="{A01274FB-C40C-BCEA-05A2-3956E0B79D61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1168" y="4430485"/>
            <a:ext cx="3201921" cy="2564193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3B2B2C5F-1735-735E-53C1-C339FEE43A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2088" y="185466"/>
            <a:ext cx="1254125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56DD61C-4922-450F-AB90-30C9F16FD7FB}"/>
              </a:ext>
            </a:extLst>
          </p:cNvPr>
          <p:cNvSpPr txBox="1">
            <a:spLocks/>
          </p:cNvSpPr>
          <p:nvPr/>
        </p:nvSpPr>
        <p:spPr>
          <a:xfrm>
            <a:off x="-1" y="2121757"/>
            <a:ext cx="3201921" cy="181133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2600" b="1" dirty="0">
                <a:latin typeface="NewsGotT" pitchFamily="2" charset="0"/>
              </a:rPr>
              <a:t>4.Modelação Lógica</a:t>
            </a:r>
          </a:p>
        </p:txBody>
      </p:sp>
      <p:sp>
        <p:nvSpPr>
          <p:cNvPr id="17" name="Círculo: Oco 16">
            <a:extLst>
              <a:ext uri="{FF2B5EF4-FFF2-40B4-BE49-F238E27FC236}">
                <a16:creationId xmlns:a16="http://schemas.microsoft.com/office/drawing/2014/main" id="{A94A1F36-7E51-8453-39AB-8D60204BF113}"/>
              </a:ext>
            </a:extLst>
          </p:cNvPr>
          <p:cNvSpPr/>
          <p:nvPr/>
        </p:nvSpPr>
        <p:spPr>
          <a:xfrm>
            <a:off x="3432128" y="2748994"/>
            <a:ext cx="251143" cy="272107"/>
          </a:xfrm>
          <a:prstGeom prst="donut">
            <a:avLst/>
          </a:prstGeom>
          <a:solidFill>
            <a:srgbClr val="31849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>
              <a:solidFill>
                <a:srgbClr val="31849B"/>
              </a:solidFill>
            </a:endParaRP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A7C3A153-CDA0-AF83-94DB-E2EEF3531C82}"/>
              </a:ext>
            </a:extLst>
          </p:cNvPr>
          <p:cNvSpPr txBox="1"/>
          <p:nvPr/>
        </p:nvSpPr>
        <p:spPr>
          <a:xfrm>
            <a:off x="3201920" y="1472953"/>
            <a:ext cx="84140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>
                <a:solidFill>
                  <a:srgbClr val="31849B"/>
                </a:solidFill>
                <a:latin typeface="Congenial" panose="02000503040000020004" pitchFamily="2" charset="0"/>
                <a:cs typeface="Aharoni" panose="02010803020104030203" pitchFamily="2" charset="-79"/>
              </a:rPr>
              <a:t>Conversão de um relacionamento N : N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9B4A6791-1AF6-E229-EC6D-A75CEED152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2" y="0"/>
            <a:ext cx="1219200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3047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9EFEE680-2E84-7216-C076-A9874C3E255F}"/>
              </a:ext>
            </a:extLst>
          </p:cNvPr>
          <p:cNvSpPr/>
          <p:nvPr/>
        </p:nvSpPr>
        <p:spPr>
          <a:xfrm>
            <a:off x="0" y="0"/>
            <a:ext cx="3201921" cy="6858000"/>
          </a:xfrm>
          <a:prstGeom prst="rect">
            <a:avLst/>
          </a:prstGeom>
          <a:solidFill>
            <a:srgbClr val="31849B">
              <a:tint val="66000"/>
              <a:satMod val="1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10" name="Imagem 9" descr="Uma imagem com Gráficos, Tipo de letra, logótipo, símbolo&#10;&#10;Descrição gerada automaticamente">
            <a:extLst>
              <a:ext uri="{FF2B5EF4-FFF2-40B4-BE49-F238E27FC236}">
                <a16:creationId xmlns:a16="http://schemas.microsoft.com/office/drawing/2014/main" id="{A01274FB-C40C-BCEA-05A2-3956E0B79D61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1168" y="4430485"/>
            <a:ext cx="3201921" cy="2564193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3B2B2C5F-1735-735E-53C1-C339FEE43A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2088" y="185466"/>
            <a:ext cx="1254125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56DD61C-4922-450F-AB90-30C9F16FD7FB}"/>
              </a:ext>
            </a:extLst>
          </p:cNvPr>
          <p:cNvSpPr txBox="1">
            <a:spLocks/>
          </p:cNvSpPr>
          <p:nvPr/>
        </p:nvSpPr>
        <p:spPr>
          <a:xfrm>
            <a:off x="-1" y="2121757"/>
            <a:ext cx="3201921" cy="181133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2600" b="1" dirty="0">
                <a:latin typeface="NewsGotT" pitchFamily="2" charset="0"/>
              </a:rPr>
              <a:t>4.1 Validação Modelo Lógico</a:t>
            </a:r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4DD952D7-AA76-E13C-5333-44D9A01B49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61348" y="1048433"/>
            <a:ext cx="8150011" cy="5769325"/>
          </a:xfrm>
          <a:prstGeom prst="rect">
            <a:avLst/>
          </a:prstGeom>
        </p:spPr>
      </p:pic>
      <p:sp>
        <p:nvSpPr>
          <p:cNvPr id="17" name="CaixaDeTexto 16">
            <a:extLst>
              <a:ext uri="{FF2B5EF4-FFF2-40B4-BE49-F238E27FC236}">
                <a16:creationId xmlns:a16="http://schemas.microsoft.com/office/drawing/2014/main" id="{441417D2-0F1E-8FDF-8F67-336CB8426642}"/>
              </a:ext>
            </a:extLst>
          </p:cNvPr>
          <p:cNvSpPr txBox="1"/>
          <p:nvPr/>
        </p:nvSpPr>
        <p:spPr>
          <a:xfrm>
            <a:off x="3432128" y="340547"/>
            <a:ext cx="71599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>
                <a:solidFill>
                  <a:srgbClr val="31849B"/>
                </a:solidFill>
                <a:latin typeface="Congenial" panose="02000503040000020004" pitchFamily="2" charset="0"/>
                <a:cs typeface="Aharoni" panose="02010803020104030203" pitchFamily="2" charset="-79"/>
              </a:rPr>
              <a:t>Selecionar todos os eventos gratuitos, que tenham atividades pagas</a:t>
            </a:r>
          </a:p>
        </p:txBody>
      </p:sp>
    </p:spTree>
    <p:extLst>
      <p:ext uri="{BB962C8B-B14F-4D97-AF65-F5344CB8AC3E}">
        <p14:creationId xmlns:p14="http://schemas.microsoft.com/office/powerpoint/2010/main" val="30870964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9EFEE680-2E84-7216-C076-A9874C3E255F}"/>
              </a:ext>
            </a:extLst>
          </p:cNvPr>
          <p:cNvSpPr/>
          <p:nvPr/>
        </p:nvSpPr>
        <p:spPr>
          <a:xfrm>
            <a:off x="0" y="0"/>
            <a:ext cx="3201921" cy="6858000"/>
          </a:xfrm>
          <a:prstGeom prst="rect">
            <a:avLst/>
          </a:prstGeom>
          <a:solidFill>
            <a:srgbClr val="31849B">
              <a:tint val="66000"/>
              <a:satMod val="1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10" name="Imagem 9" descr="Uma imagem com Gráficos, Tipo de letra, logótipo, símbolo&#10;&#10;Descrição gerada automaticamente">
            <a:extLst>
              <a:ext uri="{FF2B5EF4-FFF2-40B4-BE49-F238E27FC236}">
                <a16:creationId xmlns:a16="http://schemas.microsoft.com/office/drawing/2014/main" id="{A01274FB-C40C-BCEA-05A2-3956E0B79D61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1168" y="4430485"/>
            <a:ext cx="3201921" cy="2564193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3B2B2C5F-1735-735E-53C1-C339FEE43A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2088" y="185466"/>
            <a:ext cx="1254125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56DD61C-4922-450F-AB90-30C9F16FD7FB}"/>
              </a:ext>
            </a:extLst>
          </p:cNvPr>
          <p:cNvSpPr txBox="1">
            <a:spLocks/>
          </p:cNvSpPr>
          <p:nvPr/>
        </p:nvSpPr>
        <p:spPr>
          <a:xfrm>
            <a:off x="-1" y="2121757"/>
            <a:ext cx="3201921" cy="181133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2600" b="1" dirty="0">
                <a:latin typeface="NewsGotT" pitchFamily="2" charset="0"/>
              </a:rPr>
              <a:t>5.Implementação Física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441417D2-0F1E-8FDF-8F67-336CB8426642}"/>
              </a:ext>
            </a:extLst>
          </p:cNvPr>
          <p:cNvSpPr txBox="1"/>
          <p:nvPr/>
        </p:nvSpPr>
        <p:spPr>
          <a:xfrm>
            <a:off x="3789152" y="1716663"/>
            <a:ext cx="71599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>
                <a:solidFill>
                  <a:srgbClr val="31849B"/>
                </a:solidFill>
                <a:latin typeface="Congenial" panose="02000503040000020004" pitchFamily="2" charset="0"/>
                <a:cs typeface="Aharoni" panose="02010803020104030203" pitchFamily="2" charset="-79"/>
              </a:rPr>
              <a:t>Criação de uma série de scripts SQL, que permitem criar uma base de dados e manipular a mesma.</a:t>
            </a:r>
          </a:p>
        </p:txBody>
      </p:sp>
      <p:sp>
        <p:nvSpPr>
          <p:cNvPr id="3" name="Círculo: Oco 2">
            <a:extLst>
              <a:ext uri="{FF2B5EF4-FFF2-40B4-BE49-F238E27FC236}">
                <a16:creationId xmlns:a16="http://schemas.microsoft.com/office/drawing/2014/main" id="{B98AE399-FC82-0966-C321-EC40391F9FE9}"/>
              </a:ext>
            </a:extLst>
          </p:cNvPr>
          <p:cNvSpPr/>
          <p:nvPr/>
        </p:nvSpPr>
        <p:spPr>
          <a:xfrm>
            <a:off x="3432128" y="1798499"/>
            <a:ext cx="251143" cy="272107"/>
          </a:xfrm>
          <a:prstGeom prst="donut">
            <a:avLst/>
          </a:prstGeom>
          <a:solidFill>
            <a:srgbClr val="31849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>
              <a:solidFill>
                <a:srgbClr val="31849B"/>
              </a:solidFill>
            </a:endParaRPr>
          </a:p>
        </p:txBody>
      </p:sp>
      <p:sp>
        <p:nvSpPr>
          <p:cNvPr id="5" name="Círculo: Oco 4">
            <a:extLst>
              <a:ext uri="{FF2B5EF4-FFF2-40B4-BE49-F238E27FC236}">
                <a16:creationId xmlns:a16="http://schemas.microsoft.com/office/drawing/2014/main" id="{2FE0A11A-CC8D-075E-A307-D7B9C478DA1A}"/>
              </a:ext>
            </a:extLst>
          </p:cNvPr>
          <p:cNvSpPr/>
          <p:nvPr/>
        </p:nvSpPr>
        <p:spPr>
          <a:xfrm>
            <a:off x="3432128" y="2842385"/>
            <a:ext cx="251143" cy="272107"/>
          </a:xfrm>
          <a:prstGeom prst="donut">
            <a:avLst/>
          </a:prstGeom>
          <a:solidFill>
            <a:srgbClr val="31849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>
              <a:solidFill>
                <a:srgbClr val="31849B"/>
              </a:solidFill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149245C-6350-9BDF-6F4C-678B53E5C130}"/>
              </a:ext>
            </a:extLst>
          </p:cNvPr>
          <p:cNvSpPr txBox="1"/>
          <p:nvPr/>
        </p:nvSpPr>
        <p:spPr>
          <a:xfrm>
            <a:off x="3789152" y="2760549"/>
            <a:ext cx="71599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>
                <a:solidFill>
                  <a:srgbClr val="31849B"/>
                </a:solidFill>
                <a:latin typeface="Congenial" panose="02000503040000020004" pitchFamily="2" charset="0"/>
                <a:cs typeface="Aharoni" panose="02010803020104030203" pitchFamily="2" charset="-79"/>
              </a:rPr>
              <a:t>Utilização do </a:t>
            </a:r>
            <a:r>
              <a:rPr lang="pt-PT" sz="2000" dirty="0" err="1">
                <a:solidFill>
                  <a:srgbClr val="31849B"/>
                </a:solidFill>
                <a:latin typeface="Congenial" panose="02000503040000020004" pitchFamily="2" charset="0"/>
                <a:cs typeface="Aharoni" panose="02010803020104030203" pitchFamily="2" charset="-79"/>
              </a:rPr>
              <a:t>softaware</a:t>
            </a:r>
            <a:r>
              <a:rPr lang="pt-PT" sz="2000" dirty="0">
                <a:solidFill>
                  <a:srgbClr val="31849B"/>
                </a:solidFill>
                <a:latin typeface="Congenial" panose="02000503040000020004" pitchFamily="2" charset="0"/>
                <a:cs typeface="Aharoni" panose="02010803020104030203" pitchFamily="2" charset="-79"/>
              </a:rPr>
              <a:t> </a:t>
            </a:r>
            <a:r>
              <a:rPr lang="pt-PT" sz="2000" dirty="0" err="1">
                <a:solidFill>
                  <a:srgbClr val="31849B"/>
                </a:solidFill>
                <a:latin typeface="Congenial" panose="02000503040000020004" pitchFamily="2" charset="0"/>
                <a:cs typeface="Aharoni" panose="02010803020104030203" pitchFamily="2" charset="-79"/>
              </a:rPr>
              <a:t>MySQL</a:t>
            </a:r>
            <a:r>
              <a:rPr lang="pt-PT" sz="2000" dirty="0">
                <a:solidFill>
                  <a:srgbClr val="31849B"/>
                </a:solidFill>
                <a:latin typeface="Congenial" panose="02000503040000020004" pitchFamily="2" charset="0"/>
                <a:cs typeface="Aharoni" panose="02010803020104030203" pitchFamily="2" charset="-79"/>
              </a:rPr>
              <a:t> Workbench, onde utilizamos a linguagem SQL (</a:t>
            </a:r>
            <a:r>
              <a:rPr lang="pt-PT" sz="2000" dirty="0" err="1">
                <a:solidFill>
                  <a:srgbClr val="31849B"/>
                </a:solidFill>
                <a:latin typeface="Congenial" panose="02000503040000020004" pitchFamily="2" charset="0"/>
                <a:cs typeface="Aharoni" panose="02010803020104030203" pitchFamily="2" charset="-79"/>
              </a:rPr>
              <a:t>Structured</a:t>
            </a:r>
            <a:r>
              <a:rPr lang="pt-PT" sz="2000" dirty="0">
                <a:solidFill>
                  <a:srgbClr val="31849B"/>
                </a:solidFill>
                <a:latin typeface="Congenial" panose="02000503040000020004" pitchFamily="2" charset="0"/>
                <a:cs typeface="Aharoni" panose="02010803020104030203" pitchFamily="2" charset="-79"/>
              </a:rPr>
              <a:t> </a:t>
            </a:r>
            <a:r>
              <a:rPr lang="pt-PT" sz="2000" dirty="0" err="1">
                <a:solidFill>
                  <a:srgbClr val="31849B"/>
                </a:solidFill>
                <a:latin typeface="Congenial" panose="02000503040000020004" pitchFamily="2" charset="0"/>
                <a:cs typeface="Aharoni" panose="02010803020104030203" pitchFamily="2" charset="-79"/>
              </a:rPr>
              <a:t>Querie</a:t>
            </a:r>
            <a:r>
              <a:rPr lang="pt-PT" sz="2000" dirty="0">
                <a:solidFill>
                  <a:srgbClr val="31849B"/>
                </a:solidFill>
                <a:latin typeface="Congenial" panose="02000503040000020004" pitchFamily="2" charset="0"/>
                <a:cs typeface="Aharoni" panose="02010803020104030203" pitchFamily="2" charset="-79"/>
              </a:rPr>
              <a:t> </a:t>
            </a:r>
            <a:r>
              <a:rPr lang="pt-PT" sz="2000" dirty="0" err="1">
                <a:solidFill>
                  <a:srgbClr val="31849B"/>
                </a:solidFill>
                <a:latin typeface="Congenial" panose="02000503040000020004" pitchFamily="2" charset="0"/>
                <a:cs typeface="Aharoni" panose="02010803020104030203" pitchFamily="2" charset="-79"/>
              </a:rPr>
              <a:t>Language</a:t>
            </a:r>
            <a:r>
              <a:rPr lang="pt-PT" sz="2000" dirty="0">
                <a:solidFill>
                  <a:srgbClr val="31849B"/>
                </a:solidFill>
                <a:latin typeface="Congenial" panose="02000503040000020004" pitchFamily="2" charset="0"/>
                <a:cs typeface="Aharoni" panose="02010803020104030203" pitchFamily="2" charset="-79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713050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9EFEE680-2E84-7216-C076-A9874C3E255F}"/>
              </a:ext>
            </a:extLst>
          </p:cNvPr>
          <p:cNvSpPr/>
          <p:nvPr/>
        </p:nvSpPr>
        <p:spPr>
          <a:xfrm>
            <a:off x="0" y="0"/>
            <a:ext cx="3201921" cy="6858000"/>
          </a:xfrm>
          <a:prstGeom prst="rect">
            <a:avLst/>
          </a:prstGeom>
          <a:solidFill>
            <a:srgbClr val="31849B">
              <a:tint val="66000"/>
              <a:satMod val="1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10" name="Imagem 9" descr="Uma imagem com Gráficos, Tipo de letra, logótipo, símbolo&#10;&#10;Descrição gerada automaticamente">
            <a:extLst>
              <a:ext uri="{FF2B5EF4-FFF2-40B4-BE49-F238E27FC236}">
                <a16:creationId xmlns:a16="http://schemas.microsoft.com/office/drawing/2014/main" id="{A01274FB-C40C-BCEA-05A2-3956E0B79D61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1168" y="4430485"/>
            <a:ext cx="3201921" cy="2564193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3B2B2C5F-1735-735E-53C1-C339FEE43A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2088" y="185466"/>
            <a:ext cx="1254125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56DD61C-4922-450F-AB90-30C9F16FD7FB}"/>
              </a:ext>
            </a:extLst>
          </p:cNvPr>
          <p:cNvSpPr txBox="1">
            <a:spLocks/>
          </p:cNvSpPr>
          <p:nvPr/>
        </p:nvSpPr>
        <p:spPr>
          <a:xfrm>
            <a:off x="-1" y="2121757"/>
            <a:ext cx="3201921" cy="181133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2600" b="1" dirty="0">
                <a:latin typeface="NewsGotT" pitchFamily="2" charset="0"/>
              </a:rPr>
              <a:t>5.1 Tradução do modelo lógico para físico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F65F98D9-9887-0D3B-DCA6-0E0E088508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72496" y="2038531"/>
            <a:ext cx="7652966" cy="2780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0680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9EFEE680-2E84-7216-C076-A9874C3E255F}"/>
              </a:ext>
            </a:extLst>
          </p:cNvPr>
          <p:cNvSpPr/>
          <p:nvPr/>
        </p:nvSpPr>
        <p:spPr>
          <a:xfrm>
            <a:off x="0" y="0"/>
            <a:ext cx="3201921" cy="6858000"/>
          </a:xfrm>
          <a:prstGeom prst="rect">
            <a:avLst/>
          </a:prstGeom>
          <a:solidFill>
            <a:srgbClr val="31849B">
              <a:tint val="66000"/>
              <a:satMod val="1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10" name="Imagem 9" descr="Uma imagem com Gráficos, Tipo de letra, logótipo, símbolo&#10;&#10;Descrição gerada automaticamente">
            <a:extLst>
              <a:ext uri="{FF2B5EF4-FFF2-40B4-BE49-F238E27FC236}">
                <a16:creationId xmlns:a16="http://schemas.microsoft.com/office/drawing/2014/main" id="{A01274FB-C40C-BCEA-05A2-3956E0B79D61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1168" y="4430485"/>
            <a:ext cx="3201921" cy="2564193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3B2B2C5F-1735-735E-53C1-C339FEE43A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2088" y="185466"/>
            <a:ext cx="1254125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56DD61C-4922-450F-AB90-30C9F16FD7FB}"/>
              </a:ext>
            </a:extLst>
          </p:cNvPr>
          <p:cNvSpPr txBox="1">
            <a:spLocks/>
          </p:cNvSpPr>
          <p:nvPr/>
        </p:nvSpPr>
        <p:spPr>
          <a:xfrm>
            <a:off x="-1" y="2121757"/>
            <a:ext cx="3201921" cy="181133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2600" b="1" dirty="0">
                <a:latin typeface="NewsGotT" pitchFamily="2" charset="0"/>
              </a:rPr>
              <a:t>5.1 Tradução do modelo lógico para físico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19395B2-9BF0-772F-8387-EDB7F73CE1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01920" y="967167"/>
            <a:ext cx="8653266" cy="4745414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ECAD97E1-67EF-CE63-6DD0-2BBC23229A7C}"/>
              </a:ext>
            </a:extLst>
          </p:cNvPr>
          <p:cNvSpPr txBox="1"/>
          <p:nvPr/>
        </p:nvSpPr>
        <p:spPr>
          <a:xfrm>
            <a:off x="3201920" y="469778"/>
            <a:ext cx="7159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>
                <a:solidFill>
                  <a:srgbClr val="31849B"/>
                </a:solidFill>
                <a:latin typeface="Congenial" panose="02000503040000020004" pitchFamily="2" charset="0"/>
                <a:cs typeface="Aharoni" panose="02010803020104030203" pitchFamily="2" charset="-79"/>
              </a:rPr>
              <a:t>Script de criação está disponível na pasta “Scripts SQL”</a:t>
            </a:r>
          </a:p>
        </p:txBody>
      </p:sp>
    </p:spTree>
    <p:extLst>
      <p:ext uri="{BB962C8B-B14F-4D97-AF65-F5344CB8AC3E}">
        <p14:creationId xmlns:p14="http://schemas.microsoft.com/office/powerpoint/2010/main" val="14836184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9EFEE680-2E84-7216-C076-A9874C3E255F}"/>
              </a:ext>
            </a:extLst>
          </p:cNvPr>
          <p:cNvSpPr/>
          <p:nvPr/>
        </p:nvSpPr>
        <p:spPr>
          <a:xfrm>
            <a:off x="0" y="0"/>
            <a:ext cx="3201921" cy="6858000"/>
          </a:xfrm>
          <a:prstGeom prst="rect">
            <a:avLst/>
          </a:prstGeom>
          <a:solidFill>
            <a:srgbClr val="31849B">
              <a:tint val="66000"/>
              <a:satMod val="1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10" name="Imagem 9" descr="Uma imagem com Gráficos, Tipo de letra, logótipo, símbolo&#10;&#10;Descrição gerada automaticamente">
            <a:extLst>
              <a:ext uri="{FF2B5EF4-FFF2-40B4-BE49-F238E27FC236}">
                <a16:creationId xmlns:a16="http://schemas.microsoft.com/office/drawing/2014/main" id="{A01274FB-C40C-BCEA-05A2-3956E0B79D61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1168" y="4430485"/>
            <a:ext cx="3201921" cy="2564193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3B2B2C5F-1735-735E-53C1-C339FEE43A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2088" y="185466"/>
            <a:ext cx="1254125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56DD61C-4922-450F-AB90-30C9F16FD7FB}"/>
              </a:ext>
            </a:extLst>
          </p:cNvPr>
          <p:cNvSpPr txBox="1">
            <a:spLocks/>
          </p:cNvSpPr>
          <p:nvPr/>
        </p:nvSpPr>
        <p:spPr>
          <a:xfrm>
            <a:off x="-1" y="2121757"/>
            <a:ext cx="3201921" cy="181133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2600" b="1" dirty="0">
                <a:latin typeface="NewsGotT" pitchFamily="2" charset="0"/>
              </a:rPr>
              <a:t>5.1 Interrogações do utilizador para SQL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C5205CB9-B512-7F1B-8D93-9C52E55981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01920" y="2703847"/>
            <a:ext cx="8847466" cy="2265195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8FBADCC2-0745-4565-36C1-5667F0B108BE}"/>
              </a:ext>
            </a:extLst>
          </p:cNvPr>
          <p:cNvSpPr txBox="1"/>
          <p:nvPr/>
        </p:nvSpPr>
        <p:spPr>
          <a:xfrm>
            <a:off x="3201919" y="1854988"/>
            <a:ext cx="77829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>
                <a:solidFill>
                  <a:srgbClr val="31849B"/>
                </a:solidFill>
                <a:latin typeface="Congenial" panose="02000503040000020004" pitchFamily="2" charset="0"/>
                <a:cs typeface="Aharoni" panose="02010803020104030203" pitchFamily="2" charset="-79"/>
              </a:rPr>
              <a:t>Selecionar os agentes que agenciam mais do que 2 artistas e quem agenciam</a:t>
            </a:r>
          </a:p>
        </p:txBody>
      </p:sp>
    </p:spTree>
    <p:extLst>
      <p:ext uri="{BB962C8B-B14F-4D97-AF65-F5344CB8AC3E}">
        <p14:creationId xmlns:p14="http://schemas.microsoft.com/office/powerpoint/2010/main" val="3859546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9EFEE680-2E84-7216-C076-A9874C3E255F}"/>
              </a:ext>
            </a:extLst>
          </p:cNvPr>
          <p:cNvSpPr/>
          <p:nvPr/>
        </p:nvSpPr>
        <p:spPr>
          <a:xfrm>
            <a:off x="0" y="0"/>
            <a:ext cx="3201921" cy="6858000"/>
          </a:xfrm>
          <a:prstGeom prst="rect">
            <a:avLst/>
          </a:prstGeom>
          <a:solidFill>
            <a:srgbClr val="31849B">
              <a:tint val="66000"/>
              <a:satMod val="1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10" name="Imagem 9" descr="Uma imagem com Gráficos, Tipo de letra, logótipo, símbolo&#10;&#10;Descrição gerada automaticamente">
            <a:extLst>
              <a:ext uri="{FF2B5EF4-FFF2-40B4-BE49-F238E27FC236}">
                <a16:creationId xmlns:a16="http://schemas.microsoft.com/office/drawing/2014/main" id="{A01274FB-C40C-BCEA-05A2-3956E0B79D61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1168" y="4430485"/>
            <a:ext cx="3201921" cy="2564193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3B2B2C5F-1735-735E-53C1-C339FEE43A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2088" y="185466"/>
            <a:ext cx="1254125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56DD61C-4922-450F-AB90-30C9F16FD7FB}"/>
              </a:ext>
            </a:extLst>
          </p:cNvPr>
          <p:cNvSpPr txBox="1">
            <a:spLocks/>
          </p:cNvSpPr>
          <p:nvPr/>
        </p:nvSpPr>
        <p:spPr>
          <a:xfrm>
            <a:off x="-1" y="2121757"/>
            <a:ext cx="3201921" cy="181133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2600" b="1" dirty="0">
                <a:latin typeface="NewsGotT" pitchFamily="2" charset="0"/>
              </a:rPr>
              <a:t>5.1 Interrogações do utilizador para SQL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8FBADCC2-0745-4565-36C1-5667F0B108BE}"/>
              </a:ext>
            </a:extLst>
          </p:cNvPr>
          <p:cNvSpPr txBox="1"/>
          <p:nvPr/>
        </p:nvSpPr>
        <p:spPr>
          <a:xfrm>
            <a:off x="3201919" y="1854988"/>
            <a:ext cx="77829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>
                <a:solidFill>
                  <a:srgbClr val="31849B"/>
                </a:solidFill>
                <a:latin typeface="Congenial" panose="02000503040000020004" pitchFamily="2" charset="0"/>
                <a:cs typeface="Aharoni" panose="02010803020104030203" pitchFamily="2" charset="-79"/>
              </a:rPr>
              <a:t>Fazer um relatório diário da receita gerada por cada evento. (por ano)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E1FDA87-778E-4D9C-9AA8-1ED7C46953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14931" y="2427514"/>
            <a:ext cx="7390216" cy="4197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8662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9EFEE680-2E84-7216-C076-A9874C3E255F}"/>
              </a:ext>
            </a:extLst>
          </p:cNvPr>
          <p:cNvSpPr/>
          <p:nvPr/>
        </p:nvSpPr>
        <p:spPr>
          <a:xfrm>
            <a:off x="7778" y="0"/>
            <a:ext cx="3201921" cy="6858000"/>
          </a:xfrm>
          <a:prstGeom prst="rect">
            <a:avLst/>
          </a:prstGeom>
          <a:solidFill>
            <a:srgbClr val="31849B">
              <a:tint val="66000"/>
              <a:satMod val="1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10" name="Imagem 9" descr="Uma imagem com Gráficos, Tipo de letra, logótipo, símbolo&#10;&#10;Descrição gerada automaticamente">
            <a:extLst>
              <a:ext uri="{FF2B5EF4-FFF2-40B4-BE49-F238E27FC236}">
                <a16:creationId xmlns:a16="http://schemas.microsoft.com/office/drawing/2014/main" id="{A01274FB-C40C-BCEA-05A2-3956E0B79D61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1168" y="4430485"/>
            <a:ext cx="3201921" cy="2564193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3B2B2C5F-1735-735E-53C1-C339FEE43A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2088" y="185466"/>
            <a:ext cx="1254125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56DD61C-4922-450F-AB90-30C9F16FD7FB}"/>
              </a:ext>
            </a:extLst>
          </p:cNvPr>
          <p:cNvSpPr txBox="1">
            <a:spLocks/>
          </p:cNvSpPr>
          <p:nvPr/>
        </p:nvSpPr>
        <p:spPr>
          <a:xfrm>
            <a:off x="-1" y="2197054"/>
            <a:ext cx="3201921" cy="181133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2600" b="1" dirty="0">
                <a:latin typeface="NewsGotT" pitchFamily="2" charset="0"/>
              </a:rPr>
              <a:t>5.2 Utilizadores e respetivas permissões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4F02D80-D8DA-19F5-D751-FBBA4EBBAF26}"/>
              </a:ext>
            </a:extLst>
          </p:cNvPr>
          <p:cNvSpPr txBox="1"/>
          <p:nvPr/>
        </p:nvSpPr>
        <p:spPr>
          <a:xfrm>
            <a:off x="3668836" y="691748"/>
            <a:ext cx="71599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>
                <a:solidFill>
                  <a:srgbClr val="31849B"/>
                </a:solidFill>
                <a:latin typeface="Congenial" panose="02000503040000020004" pitchFamily="2" charset="0"/>
                <a:cs typeface="Aharoni" panose="02010803020104030203" pitchFamily="2" charset="-79"/>
              </a:rPr>
              <a:t>De modo a respeitar os requisitos de controlo anteriormente definidos, criámos distintos utilizadores com permissões diferentes</a:t>
            </a:r>
          </a:p>
        </p:txBody>
      </p:sp>
      <p:sp>
        <p:nvSpPr>
          <p:cNvPr id="6" name="Círculo: Oco 5">
            <a:extLst>
              <a:ext uri="{FF2B5EF4-FFF2-40B4-BE49-F238E27FC236}">
                <a16:creationId xmlns:a16="http://schemas.microsoft.com/office/drawing/2014/main" id="{5A5271A3-7E0D-CCD0-0690-DD683C9FE154}"/>
              </a:ext>
            </a:extLst>
          </p:cNvPr>
          <p:cNvSpPr/>
          <p:nvPr/>
        </p:nvSpPr>
        <p:spPr>
          <a:xfrm>
            <a:off x="3311812" y="773584"/>
            <a:ext cx="251143" cy="272107"/>
          </a:xfrm>
          <a:prstGeom prst="donut">
            <a:avLst/>
          </a:prstGeom>
          <a:solidFill>
            <a:srgbClr val="31849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>
              <a:solidFill>
                <a:srgbClr val="31849B"/>
              </a:solidFill>
            </a:endParaRP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1044E867-EF6D-A3A1-2E2F-306D742D30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01920" y="3701176"/>
            <a:ext cx="6098491" cy="669877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1B23A63F-629C-CE7E-5DE3-C3B13B6C788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11812" y="4371053"/>
            <a:ext cx="5025311" cy="489190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CB3E5233-9C8A-D283-9D16-171736B9F44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38710" y="2197054"/>
            <a:ext cx="8647503" cy="669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0944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9EFEE680-2E84-7216-C076-A9874C3E255F}"/>
              </a:ext>
            </a:extLst>
          </p:cNvPr>
          <p:cNvSpPr/>
          <p:nvPr/>
        </p:nvSpPr>
        <p:spPr>
          <a:xfrm>
            <a:off x="0" y="0"/>
            <a:ext cx="3201921" cy="6858000"/>
          </a:xfrm>
          <a:prstGeom prst="rect">
            <a:avLst/>
          </a:prstGeom>
          <a:solidFill>
            <a:srgbClr val="31849B">
              <a:tint val="66000"/>
              <a:satMod val="1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10" name="Imagem 9" descr="Uma imagem com Gráficos, Tipo de letra, logótipo, símbolo&#10;&#10;Descrição gerada automaticamente">
            <a:extLst>
              <a:ext uri="{FF2B5EF4-FFF2-40B4-BE49-F238E27FC236}">
                <a16:creationId xmlns:a16="http://schemas.microsoft.com/office/drawing/2014/main" id="{A01274FB-C40C-BCEA-05A2-3956E0B79D6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1168" y="4430485"/>
            <a:ext cx="3201921" cy="2564193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3B2B2C5F-1735-735E-53C1-C339FEE43A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2088" y="185466"/>
            <a:ext cx="1254125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56DD61C-4922-450F-AB90-30C9F16FD7FB}"/>
              </a:ext>
            </a:extLst>
          </p:cNvPr>
          <p:cNvSpPr txBox="1">
            <a:spLocks/>
          </p:cNvSpPr>
          <p:nvPr/>
        </p:nvSpPr>
        <p:spPr>
          <a:xfrm>
            <a:off x="18146" y="2205855"/>
            <a:ext cx="3201921" cy="14316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2600" b="1" dirty="0">
                <a:latin typeface="NewsGotT" pitchFamily="2" charset="0"/>
              </a:rPr>
              <a:t>1.1 Contextualização e Fundamentação</a:t>
            </a:r>
            <a:endParaRPr lang="pt-PT" sz="2600" b="1" dirty="0">
              <a:solidFill>
                <a:srgbClr val="31849B"/>
              </a:solidFill>
              <a:latin typeface="NewsGotT" pitchFamily="2" charset="0"/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5B8FC7A-5598-05BB-7079-D392C7C3453B}"/>
              </a:ext>
            </a:extLst>
          </p:cNvPr>
          <p:cNvSpPr txBox="1">
            <a:spLocks/>
          </p:cNvSpPr>
          <p:nvPr/>
        </p:nvSpPr>
        <p:spPr>
          <a:xfrm>
            <a:off x="3201921" y="814116"/>
            <a:ext cx="8990080" cy="60438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PT" sz="2000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DF287EDC-2082-F5FA-1D5E-1A5774F50411}"/>
              </a:ext>
            </a:extLst>
          </p:cNvPr>
          <p:cNvSpPr txBox="1"/>
          <p:nvPr/>
        </p:nvSpPr>
        <p:spPr>
          <a:xfrm>
            <a:off x="3755856" y="4086382"/>
            <a:ext cx="84361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>
                <a:solidFill>
                  <a:srgbClr val="31849B"/>
                </a:solidFill>
                <a:latin typeface="Congenial" panose="02000503040000020004" pitchFamily="2" charset="0"/>
                <a:cs typeface="Aharoni" panose="02010803020104030203" pitchFamily="2" charset="-79"/>
              </a:rPr>
              <a:t>As principais razões para a criação de um sistema deste tipo é a falta de inovação nesta área e a demorada paragem nesta vertente devido à pandemia que assolou o mundo.</a:t>
            </a:r>
          </a:p>
        </p:txBody>
      </p:sp>
      <p:sp>
        <p:nvSpPr>
          <p:cNvPr id="6" name="Círculo: Oco 5">
            <a:extLst>
              <a:ext uri="{FF2B5EF4-FFF2-40B4-BE49-F238E27FC236}">
                <a16:creationId xmlns:a16="http://schemas.microsoft.com/office/drawing/2014/main" id="{E2DBA3E4-D7A5-ACA8-9809-A6A1B157FFAF}"/>
              </a:ext>
            </a:extLst>
          </p:cNvPr>
          <p:cNvSpPr/>
          <p:nvPr/>
        </p:nvSpPr>
        <p:spPr>
          <a:xfrm>
            <a:off x="3432128" y="1932908"/>
            <a:ext cx="251143" cy="272107"/>
          </a:xfrm>
          <a:prstGeom prst="donut">
            <a:avLst/>
          </a:prstGeom>
          <a:solidFill>
            <a:srgbClr val="31849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>
              <a:solidFill>
                <a:srgbClr val="31849B"/>
              </a:solidFill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6AAF207-79AC-2B2A-4436-1E1DAB37C016}"/>
              </a:ext>
            </a:extLst>
          </p:cNvPr>
          <p:cNvSpPr txBox="1"/>
          <p:nvPr/>
        </p:nvSpPr>
        <p:spPr>
          <a:xfrm>
            <a:off x="3777914" y="1782370"/>
            <a:ext cx="84140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>
                <a:solidFill>
                  <a:srgbClr val="31849B"/>
                </a:solidFill>
                <a:latin typeface="Congenial" panose="02000503040000020004" pitchFamily="2" charset="0"/>
                <a:cs typeface="Aharoni" panose="02010803020104030203" pitchFamily="2" charset="-79"/>
              </a:rPr>
              <a:t>A implementação de um sistema deste tipo, visa melhorar a eficiência e otimizar a gestão do calendário de eventos.</a:t>
            </a:r>
          </a:p>
        </p:txBody>
      </p:sp>
      <p:sp>
        <p:nvSpPr>
          <p:cNvPr id="8" name="Círculo: Oco 7">
            <a:extLst>
              <a:ext uri="{FF2B5EF4-FFF2-40B4-BE49-F238E27FC236}">
                <a16:creationId xmlns:a16="http://schemas.microsoft.com/office/drawing/2014/main" id="{17AE84D6-C853-FD27-0D91-EAEA024A7E4F}"/>
              </a:ext>
            </a:extLst>
          </p:cNvPr>
          <p:cNvSpPr/>
          <p:nvPr/>
        </p:nvSpPr>
        <p:spPr>
          <a:xfrm>
            <a:off x="3432127" y="3110985"/>
            <a:ext cx="251143" cy="272107"/>
          </a:xfrm>
          <a:prstGeom prst="donut">
            <a:avLst/>
          </a:prstGeom>
          <a:solidFill>
            <a:srgbClr val="31849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>
              <a:solidFill>
                <a:srgbClr val="FFFF00"/>
              </a:solidFill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EF857AAF-6F1B-7192-E899-80CE18616904}"/>
              </a:ext>
            </a:extLst>
          </p:cNvPr>
          <p:cNvSpPr txBox="1"/>
          <p:nvPr/>
        </p:nvSpPr>
        <p:spPr>
          <a:xfrm>
            <a:off x="3719563" y="3044538"/>
            <a:ext cx="843614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>
                <a:solidFill>
                  <a:srgbClr val="31849B"/>
                </a:solidFill>
                <a:latin typeface="Congenial" panose="020F0502020204030204" pitchFamily="2" charset="0"/>
                <a:cs typeface="Aharoni" panose="02010803020104030203" pitchFamily="2" charset="-79"/>
              </a:rPr>
              <a:t>O projeto tem a principal alçada do grupo “</a:t>
            </a:r>
            <a:r>
              <a:rPr lang="pt-PT" sz="2000" dirty="0" err="1">
                <a:solidFill>
                  <a:srgbClr val="31849B"/>
                </a:solidFill>
                <a:latin typeface="Congenial" panose="020F0502020204030204" pitchFamily="2" charset="0"/>
                <a:cs typeface="Aharoni" panose="02010803020104030203" pitchFamily="2" charset="-79"/>
              </a:rPr>
              <a:t>BracaraEventos</a:t>
            </a:r>
            <a:r>
              <a:rPr lang="pt-PT" sz="2000" dirty="0">
                <a:solidFill>
                  <a:srgbClr val="31849B"/>
                </a:solidFill>
                <a:latin typeface="Congenial" panose="020F0502020204030204" pitchFamily="2" charset="0"/>
                <a:cs typeface="Aharoni" panose="02010803020104030203" pitchFamily="2" charset="-79"/>
              </a:rPr>
              <a:t>”.</a:t>
            </a:r>
          </a:p>
          <a:p>
            <a:endParaRPr lang="pt-PT" dirty="0"/>
          </a:p>
        </p:txBody>
      </p:sp>
      <p:sp>
        <p:nvSpPr>
          <p:cNvPr id="11" name="Círculo: Oco 10">
            <a:extLst>
              <a:ext uri="{FF2B5EF4-FFF2-40B4-BE49-F238E27FC236}">
                <a16:creationId xmlns:a16="http://schemas.microsoft.com/office/drawing/2014/main" id="{F8344D5B-732C-A3D8-411B-6AAB0023E5B5}"/>
              </a:ext>
            </a:extLst>
          </p:cNvPr>
          <p:cNvSpPr/>
          <p:nvPr/>
        </p:nvSpPr>
        <p:spPr>
          <a:xfrm>
            <a:off x="3432127" y="4226939"/>
            <a:ext cx="251143" cy="272107"/>
          </a:xfrm>
          <a:prstGeom prst="donut">
            <a:avLst/>
          </a:prstGeom>
          <a:solidFill>
            <a:srgbClr val="31849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67084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9EFEE680-2E84-7216-C076-A9874C3E255F}"/>
              </a:ext>
            </a:extLst>
          </p:cNvPr>
          <p:cNvSpPr/>
          <p:nvPr/>
        </p:nvSpPr>
        <p:spPr>
          <a:xfrm>
            <a:off x="7778" y="0"/>
            <a:ext cx="3201921" cy="6858000"/>
          </a:xfrm>
          <a:prstGeom prst="rect">
            <a:avLst/>
          </a:prstGeom>
          <a:solidFill>
            <a:srgbClr val="31849B">
              <a:tint val="66000"/>
              <a:satMod val="1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10" name="Imagem 9" descr="Uma imagem com Gráficos, Tipo de letra, logótipo, símbolo&#10;&#10;Descrição gerada automaticamente">
            <a:extLst>
              <a:ext uri="{FF2B5EF4-FFF2-40B4-BE49-F238E27FC236}">
                <a16:creationId xmlns:a16="http://schemas.microsoft.com/office/drawing/2014/main" id="{A01274FB-C40C-BCEA-05A2-3956E0B79D61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1168" y="4430485"/>
            <a:ext cx="3201921" cy="2564193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3B2B2C5F-1735-735E-53C1-C339FEE43A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2088" y="185466"/>
            <a:ext cx="1254125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56DD61C-4922-450F-AB90-30C9F16FD7FB}"/>
              </a:ext>
            </a:extLst>
          </p:cNvPr>
          <p:cNvSpPr txBox="1">
            <a:spLocks/>
          </p:cNvSpPr>
          <p:nvPr/>
        </p:nvSpPr>
        <p:spPr>
          <a:xfrm>
            <a:off x="-1" y="2197054"/>
            <a:ext cx="3201921" cy="181133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2600" b="1" dirty="0">
                <a:latin typeface="NewsGotT" pitchFamily="2" charset="0"/>
              </a:rPr>
              <a:t>5.3 Procedimentos Implementados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BD680019-5991-43A4-4BCC-EB18F0F4C0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5787" y="575991"/>
            <a:ext cx="5648325" cy="47625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D9C88BE1-4362-5077-5CF1-8DEE6508790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41032" y="1036272"/>
            <a:ext cx="7471610" cy="5821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2527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9EFEE680-2E84-7216-C076-A9874C3E255F}"/>
              </a:ext>
            </a:extLst>
          </p:cNvPr>
          <p:cNvSpPr/>
          <p:nvPr/>
        </p:nvSpPr>
        <p:spPr>
          <a:xfrm>
            <a:off x="7778" y="0"/>
            <a:ext cx="3201921" cy="6858000"/>
          </a:xfrm>
          <a:prstGeom prst="rect">
            <a:avLst/>
          </a:prstGeom>
          <a:solidFill>
            <a:srgbClr val="31849B">
              <a:tint val="66000"/>
              <a:satMod val="1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10" name="Imagem 9" descr="Uma imagem com Gráficos, Tipo de letra, logótipo, símbolo&#10;&#10;Descrição gerada automaticamente">
            <a:extLst>
              <a:ext uri="{FF2B5EF4-FFF2-40B4-BE49-F238E27FC236}">
                <a16:creationId xmlns:a16="http://schemas.microsoft.com/office/drawing/2014/main" id="{A01274FB-C40C-BCEA-05A2-3956E0B79D61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0418" y="4465105"/>
            <a:ext cx="3201921" cy="2564193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3B2B2C5F-1735-735E-53C1-C339FEE43A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2088" y="185466"/>
            <a:ext cx="1254125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56DD61C-4922-450F-AB90-30C9F16FD7FB}"/>
              </a:ext>
            </a:extLst>
          </p:cNvPr>
          <p:cNvSpPr txBox="1">
            <a:spLocks/>
          </p:cNvSpPr>
          <p:nvPr/>
        </p:nvSpPr>
        <p:spPr>
          <a:xfrm>
            <a:off x="-1" y="2197054"/>
            <a:ext cx="3201921" cy="181133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2600" b="1" dirty="0">
                <a:latin typeface="NewsGotT" pitchFamily="2" charset="0"/>
              </a:rPr>
              <a:t>6.Conclusão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7EE1FA2C-F7D5-8119-D521-15571E0A6230}"/>
              </a:ext>
            </a:extLst>
          </p:cNvPr>
          <p:cNvSpPr txBox="1"/>
          <p:nvPr/>
        </p:nvSpPr>
        <p:spPr>
          <a:xfrm>
            <a:off x="3753058" y="985414"/>
            <a:ext cx="81221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>
                <a:solidFill>
                  <a:srgbClr val="31849B"/>
                </a:solidFill>
                <a:latin typeface="Congenial" panose="02000503040000020004" pitchFamily="2" charset="0"/>
                <a:cs typeface="Aharoni" panose="02010803020104030203" pitchFamily="2" charset="-79"/>
              </a:rPr>
              <a:t>Pontos a melhor seriam a criação de um diagrama de GANTT e utilização do software “</a:t>
            </a:r>
            <a:r>
              <a:rPr lang="pt-PT" sz="2000" dirty="0" err="1">
                <a:solidFill>
                  <a:srgbClr val="31849B"/>
                </a:solidFill>
                <a:latin typeface="Congenial" panose="02000503040000020004" pitchFamily="2" charset="0"/>
                <a:cs typeface="Aharoni" panose="02010803020104030203" pitchFamily="2" charset="-79"/>
              </a:rPr>
              <a:t>RelaX</a:t>
            </a:r>
            <a:r>
              <a:rPr lang="pt-PT" sz="2000" dirty="0">
                <a:solidFill>
                  <a:srgbClr val="31849B"/>
                </a:solidFill>
                <a:latin typeface="Congenial" panose="02000503040000020004" pitchFamily="2" charset="0"/>
                <a:cs typeface="Aharoni" panose="02010803020104030203" pitchFamily="2" charset="-79"/>
              </a:rPr>
              <a:t>”</a:t>
            </a:r>
          </a:p>
        </p:txBody>
      </p:sp>
      <p:sp>
        <p:nvSpPr>
          <p:cNvPr id="5" name="Círculo: Oco 4">
            <a:extLst>
              <a:ext uri="{FF2B5EF4-FFF2-40B4-BE49-F238E27FC236}">
                <a16:creationId xmlns:a16="http://schemas.microsoft.com/office/drawing/2014/main" id="{96419750-B432-FE7B-2D30-C6300CB64F9F}"/>
              </a:ext>
            </a:extLst>
          </p:cNvPr>
          <p:cNvSpPr/>
          <p:nvPr/>
        </p:nvSpPr>
        <p:spPr>
          <a:xfrm>
            <a:off x="3396034" y="1067250"/>
            <a:ext cx="251143" cy="272107"/>
          </a:xfrm>
          <a:prstGeom prst="donut">
            <a:avLst/>
          </a:prstGeom>
          <a:solidFill>
            <a:srgbClr val="31849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>
              <a:solidFill>
                <a:srgbClr val="31849B"/>
              </a:solidFill>
            </a:endParaRPr>
          </a:p>
        </p:txBody>
      </p:sp>
      <p:sp>
        <p:nvSpPr>
          <p:cNvPr id="6" name="Círculo: Oco 5">
            <a:extLst>
              <a:ext uri="{FF2B5EF4-FFF2-40B4-BE49-F238E27FC236}">
                <a16:creationId xmlns:a16="http://schemas.microsoft.com/office/drawing/2014/main" id="{048BEED2-4F04-A2CD-5A2C-B574538458B5}"/>
              </a:ext>
            </a:extLst>
          </p:cNvPr>
          <p:cNvSpPr/>
          <p:nvPr/>
        </p:nvSpPr>
        <p:spPr>
          <a:xfrm>
            <a:off x="3396034" y="2111136"/>
            <a:ext cx="251143" cy="272107"/>
          </a:xfrm>
          <a:prstGeom prst="donut">
            <a:avLst/>
          </a:prstGeom>
          <a:solidFill>
            <a:srgbClr val="31849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>
              <a:solidFill>
                <a:srgbClr val="31849B"/>
              </a:solidFill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8F74FE1D-0934-9607-4513-8A2493736185}"/>
              </a:ext>
            </a:extLst>
          </p:cNvPr>
          <p:cNvSpPr txBox="1"/>
          <p:nvPr/>
        </p:nvSpPr>
        <p:spPr>
          <a:xfrm>
            <a:off x="3753057" y="2029300"/>
            <a:ext cx="82331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>
                <a:solidFill>
                  <a:srgbClr val="31849B"/>
                </a:solidFill>
                <a:latin typeface="Congenial" panose="02000503040000020004" pitchFamily="2" charset="0"/>
                <a:cs typeface="Aharoni" panose="02010803020104030203" pitchFamily="2" charset="-79"/>
              </a:rPr>
              <a:t>Adquirimos fortes bases para o mundo de trabalho ao implementar desde o começo uma base de dados funcional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807EDD5C-A2BA-2C7C-2DC7-7FA1EEBD5D42}"/>
              </a:ext>
            </a:extLst>
          </p:cNvPr>
          <p:cNvSpPr txBox="1"/>
          <p:nvPr/>
        </p:nvSpPr>
        <p:spPr>
          <a:xfrm>
            <a:off x="3753057" y="2823105"/>
            <a:ext cx="83386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>
                <a:solidFill>
                  <a:srgbClr val="31849B"/>
                </a:solidFill>
                <a:latin typeface="Congenial" panose="02000503040000020004" pitchFamily="2" charset="0"/>
                <a:cs typeface="Aharoni" panose="02010803020104030203" pitchFamily="2" charset="-79"/>
              </a:rPr>
              <a:t>Pretendemos fazer uma aplicação para dar suporte visual a esta base de dados</a:t>
            </a:r>
          </a:p>
        </p:txBody>
      </p:sp>
      <p:sp>
        <p:nvSpPr>
          <p:cNvPr id="12" name="Círculo: Oco 11">
            <a:extLst>
              <a:ext uri="{FF2B5EF4-FFF2-40B4-BE49-F238E27FC236}">
                <a16:creationId xmlns:a16="http://schemas.microsoft.com/office/drawing/2014/main" id="{DB9B5E1D-6C12-5536-299B-2F8C1A77D4F3}"/>
              </a:ext>
            </a:extLst>
          </p:cNvPr>
          <p:cNvSpPr/>
          <p:nvPr/>
        </p:nvSpPr>
        <p:spPr>
          <a:xfrm>
            <a:off x="3396034" y="2904941"/>
            <a:ext cx="251143" cy="272107"/>
          </a:xfrm>
          <a:prstGeom prst="donut">
            <a:avLst/>
          </a:prstGeom>
          <a:solidFill>
            <a:srgbClr val="31849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>
              <a:solidFill>
                <a:srgbClr val="31849B"/>
              </a:solidFill>
            </a:endParaRPr>
          </a:p>
        </p:txBody>
      </p:sp>
      <p:sp>
        <p:nvSpPr>
          <p:cNvPr id="13" name="Círculo: Oco 12">
            <a:extLst>
              <a:ext uri="{FF2B5EF4-FFF2-40B4-BE49-F238E27FC236}">
                <a16:creationId xmlns:a16="http://schemas.microsoft.com/office/drawing/2014/main" id="{11F9C7CE-B59B-0B48-C95A-51B4C3A4137F}"/>
              </a:ext>
            </a:extLst>
          </p:cNvPr>
          <p:cNvSpPr/>
          <p:nvPr/>
        </p:nvSpPr>
        <p:spPr>
          <a:xfrm>
            <a:off x="3396034" y="3715596"/>
            <a:ext cx="251143" cy="272107"/>
          </a:xfrm>
          <a:prstGeom prst="donut">
            <a:avLst/>
          </a:prstGeom>
          <a:solidFill>
            <a:srgbClr val="31849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>
              <a:solidFill>
                <a:srgbClr val="31849B"/>
              </a:solidFill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5D73A54F-B53E-67A8-8DB8-936C84EC5770}"/>
              </a:ext>
            </a:extLst>
          </p:cNvPr>
          <p:cNvSpPr txBox="1"/>
          <p:nvPr/>
        </p:nvSpPr>
        <p:spPr>
          <a:xfrm>
            <a:off x="3753058" y="3633760"/>
            <a:ext cx="71599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>
                <a:solidFill>
                  <a:srgbClr val="31849B"/>
                </a:solidFill>
                <a:latin typeface="Congenial" panose="02000503040000020004" pitchFamily="2" charset="0"/>
                <a:cs typeface="Aharoni" panose="02010803020104030203" pitchFamily="2" charset="-79"/>
              </a:rPr>
              <a:t>A parte da implementação física deu-nos um gozo especial, pelo facto de observarmos a nossa base de dados, realizar operações complexas de forma satisfatória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E10BB274-913A-F7FF-8659-D045BAE900E5}"/>
              </a:ext>
            </a:extLst>
          </p:cNvPr>
          <p:cNvSpPr txBox="1"/>
          <p:nvPr/>
        </p:nvSpPr>
        <p:spPr>
          <a:xfrm>
            <a:off x="3753058" y="4644422"/>
            <a:ext cx="71599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>
                <a:solidFill>
                  <a:srgbClr val="31849B"/>
                </a:solidFill>
                <a:latin typeface="Congenial" panose="02000503040000020004" pitchFamily="2" charset="0"/>
                <a:cs typeface="Aharoni" panose="02010803020104030203" pitchFamily="2" charset="-79"/>
              </a:rPr>
              <a:t>Estamos convictos que conseguimos atingir todos os objetivos propostos</a:t>
            </a:r>
          </a:p>
        </p:txBody>
      </p:sp>
      <p:sp>
        <p:nvSpPr>
          <p:cNvPr id="16" name="Círculo: Oco 15">
            <a:extLst>
              <a:ext uri="{FF2B5EF4-FFF2-40B4-BE49-F238E27FC236}">
                <a16:creationId xmlns:a16="http://schemas.microsoft.com/office/drawing/2014/main" id="{41B7B112-B9D8-7DED-056B-2221AD2CF426}"/>
              </a:ext>
            </a:extLst>
          </p:cNvPr>
          <p:cNvSpPr/>
          <p:nvPr/>
        </p:nvSpPr>
        <p:spPr>
          <a:xfrm>
            <a:off x="3396034" y="4726258"/>
            <a:ext cx="251143" cy="272107"/>
          </a:xfrm>
          <a:prstGeom prst="donut">
            <a:avLst/>
          </a:prstGeom>
          <a:solidFill>
            <a:srgbClr val="31849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>
              <a:solidFill>
                <a:srgbClr val="31849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15273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9EFEE680-2E84-7216-C076-A9874C3E255F}"/>
              </a:ext>
            </a:extLst>
          </p:cNvPr>
          <p:cNvSpPr/>
          <p:nvPr/>
        </p:nvSpPr>
        <p:spPr>
          <a:xfrm>
            <a:off x="0" y="0"/>
            <a:ext cx="3201921" cy="6858000"/>
          </a:xfrm>
          <a:prstGeom prst="rect">
            <a:avLst/>
          </a:prstGeom>
          <a:solidFill>
            <a:srgbClr val="31849B">
              <a:tint val="66000"/>
              <a:satMod val="1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10" name="Imagem 9" descr="Uma imagem com Gráficos, Tipo de letra, logótipo, símbolo&#10;&#10;Descrição gerada automaticamente">
            <a:extLst>
              <a:ext uri="{FF2B5EF4-FFF2-40B4-BE49-F238E27FC236}">
                <a16:creationId xmlns:a16="http://schemas.microsoft.com/office/drawing/2014/main" id="{A01274FB-C40C-BCEA-05A2-3956E0B79D6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1168" y="4430485"/>
            <a:ext cx="3201921" cy="2564193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3B2B2C5F-1735-735E-53C1-C339FEE43A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2088" y="185466"/>
            <a:ext cx="1254125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56DD61C-4922-450F-AB90-30C9F16FD7FB}"/>
              </a:ext>
            </a:extLst>
          </p:cNvPr>
          <p:cNvSpPr txBox="1">
            <a:spLocks/>
          </p:cNvSpPr>
          <p:nvPr/>
        </p:nvSpPr>
        <p:spPr>
          <a:xfrm>
            <a:off x="18146" y="2205855"/>
            <a:ext cx="3201921" cy="14316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2600" b="1" dirty="0">
                <a:latin typeface="NewsGotT" pitchFamily="2" charset="0"/>
              </a:rPr>
              <a:t>1.2 Objetivos</a:t>
            </a:r>
            <a:endParaRPr lang="pt-PT" sz="2600" b="1" dirty="0">
              <a:solidFill>
                <a:srgbClr val="31849B"/>
              </a:solidFill>
              <a:latin typeface="NewsGotT" pitchFamily="2" charset="0"/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5B8FC7A-5598-05BB-7079-D392C7C3453B}"/>
              </a:ext>
            </a:extLst>
          </p:cNvPr>
          <p:cNvSpPr txBox="1">
            <a:spLocks/>
          </p:cNvSpPr>
          <p:nvPr/>
        </p:nvSpPr>
        <p:spPr>
          <a:xfrm>
            <a:off x="3201921" y="814116"/>
            <a:ext cx="8990080" cy="60438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PT" sz="2000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DF287EDC-2082-F5FA-1D5E-1A5774F50411}"/>
              </a:ext>
            </a:extLst>
          </p:cNvPr>
          <p:cNvSpPr txBox="1"/>
          <p:nvPr/>
        </p:nvSpPr>
        <p:spPr>
          <a:xfrm>
            <a:off x="3737710" y="3322321"/>
            <a:ext cx="843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>
                <a:solidFill>
                  <a:srgbClr val="31849B"/>
                </a:solidFill>
                <a:latin typeface="Congenial" panose="02000503040000020004" pitchFamily="2" charset="0"/>
                <a:cs typeface="Aharoni" panose="02010803020104030203" pitchFamily="2" charset="-79"/>
              </a:rPr>
              <a:t>Aumentar receitas a partir da venda de bilhetes</a:t>
            </a:r>
          </a:p>
        </p:txBody>
      </p:sp>
      <p:sp>
        <p:nvSpPr>
          <p:cNvPr id="6" name="Círculo: Oco 5">
            <a:extLst>
              <a:ext uri="{FF2B5EF4-FFF2-40B4-BE49-F238E27FC236}">
                <a16:creationId xmlns:a16="http://schemas.microsoft.com/office/drawing/2014/main" id="{E2DBA3E4-D7A5-ACA8-9809-A6A1B157FFAF}"/>
              </a:ext>
            </a:extLst>
          </p:cNvPr>
          <p:cNvSpPr/>
          <p:nvPr/>
        </p:nvSpPr>
        <p:spPr>
          <a:xfrm>
            <a:off x="3424673" y="2032312"/>
            <a:ext cx="251143" cy="272107"/>
          </a:xfrm>
          <a:prstGeom prst="donut">
            <a:avLst/>
          </a:prstGeom>
          <a:solidFill>
            <a:srgbClr val="31849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>
              <a:solidFill>
                <a:srgbClr val="31849B"/>
              </a:solidFill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6AAF207-79AC-2B2A-4436-1E1DAB37C016}"/>
              </a:ext>
            </a:extLst>
          </p:cNvPr>
          <p:cNvSpPr txBox="1"/>
          <p:nvPr/>
        </p:nvSpPr>
        <p:spPr>
          <a:xfrm>
            <a:off x="3777915" y="1968311"/>
            <a:ext cx="84140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>
                <a:solidFill>
                  <a:srgbClr val="31849B"/>
                </a:solidFill>
                <a:latin typeface="Congenial" panose="02000503040000020004" pitchFamily="2" charset="0"/>
                <a:cs typeface="Aharoni" panose="02010803020104030203" pitchFamily="2" charset="-79"/>
              </a:rPr>
              <a:t>Reestruturar o modelo de gestão destes eventos;</a:t>
            </a:r>
          </a:p>
        </p:txBody>
      </p:sp>
      <p:sp>
        <p:nvSpPr>
          <p:cNvPr id="8" name="Círculo: Oco 7">
            <a:extLst>
              <a:ext uri="{FF2B5EF4-FFF2-40B4-BE49-F238E27FC236}">
                <a16:creationId xmlns:a16="http://schemas.microsoft.com/office/drawing/2014/main" id="{17AE84D6-C853-FD27-0D91-EAEA024A7E4F}"/>
              </a:ext>
            </a:extLst>
          </p:cNvPr>
          <p:cNvSpPr/>
          <p:nvPr/>
        </p:nvSpPr>
        <p:spPr>
          <a:xfrm>
            <a:off x="3424673" y="2724964"/>
            <a:ext cx="251143" cy="272107"/>
          </a:xfrm>
          <a:prstGeom prst="donut">
            <a:avLst/>
          </a:prstGeom>
          <a:solidFill>
            <a:srgbClr val="31849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>
              <a:solidFill>
                <a:srgbClr val="FFFF00"/>
              </a:solidFill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EF857AAF-6F1B-7192-E899-80CE18616904}"/>
              </a:ext>
            </a:extLst>
          </p:cNvPr>
          <p:cNvSpPr txBox="1"/>
          <p:nvPr/>
        </p:nvSpPr>
        <p:spPr>
          <a:xfrm>
            <a:off x="3766885" y="2658517"/>
            <a:ext cx="843614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>
                <a:solidFill>
                  <a:srgbClr val="31849B"/>
                </a:solidFill>
                <a:latin typeface="Congenial" panose="020F0502020204030204" pitchFamily="2" charset="0"/>
                <a:cs typeface="Aharoni" panose="02010803020104030203" pitchFamily="2" charset="-79"/>
              </a:rPr>
              <a:t>Aumentar a divulgação e promoção de eventos na cidade;</a:t>
            </a:r>
          </a:p>
          <a:p>
            <a:endParaRPr lang="pt-PT" dirty="0"/>
          </a:p>
        </p:txBody>
      </p:sp>
      <p:sp>
        <p:nvSpPr>
          <p:cNvPr id="11" name="Círculo: Oco 10">
            <a:extLst>
              <a:ext uri="{FF2B5EF4-FFF2-40B4-BE49-F238E27FC236}">
                <a16:creationId xmlns:a16="http://schemas.microsoft.com/office/drawing/2014/main" id="{F8344D5B-732C-A3D8-411B-6AAB0023E5B5}"/>
              </a:ext>
            </a:extLst>
          </p:cNvPr>
          <p:cNvSpPr/>
          <p:nvPr/>
        </p:nvSpPr>
        <p:spPr>
          <a:xfrm>
            <a:off x="3426941" y="3431541"/>
            <a:ext cx="251143" cy="272107"/>
          </a:xfrm>
          <a:prstGeom prst="donut">
            <a:avLst/>
          </a:prstGeom>
          <a:solidFill>
            <a:srgbClr val="31849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>
              <a:solidFill>
                <a:srgbClr val="FFFF00"/>
              </a:solidFill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7954ADB8-B45D-5934-156C-818EC715C7A6}"/>
              </a:ext>
            </a:extLst>
          </p:cNvPr>
          <p:cNvSpPr txBox="1"/>
          <p:nvPr/>
        </p:nvSpPr>
        <p:spPr>
          <a:xfrm>
            <a:off x="3737710" y="3952297"/>
            <a:ext cx="84361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>
                <a:solidFill>
                  <a:srgbClr val="31849B"/>
                </a:solidFill>
                <a:latin typeface="Congenial" panose="02000503040000020004" pitchFamily="2" charset="0"/>
                <a:cs typeface="Aharoni" panose="02010803020104030203" pitchFamily="2" charset="-79"/>
              </a:rPr>
              <a:t>Oferecer uma interface amigável aos utilizadores, permitindo aos mesmos visualizar detalhes sobre os eventos</a:t>
            </a:r>
          </a:p>
        </p:txBody>
      </p:sp>
      <p:sp>
        <p:nvSpPr>
          <p:cNvPr id="13" name="Círculo: Oco 12">
            <a:extLst>
              <a:ext uri="{FF2B5EF4-FFF2-40B4-BE49-F238E27FC236}">
                <a16:creationId xmlns:a16="http://schemas.microsoft.com/office/drawing/2014/main" id="{D4430885-9251-27BB-DD16-7A4C92B6558D}"/>
              </a:ext>
            </a:extLst>
          </p:cNvPr>
          <p:cNvSpPr/>
          <p:nvPr/>
        </p:nvSpPr>
        <p:spPr>
          <a:xfrm>
            <a:off x="3413981" y="4158378"/>
            <a:ext cx="251143" cy="272107"/>
          </a:xfrm>
          <a:prstGeom prst="donut">
            <a:avLst/>
          </a:prstGeom>
          <a:solidFill>
            <a:srgbClr val="31849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69778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9EFEE680-2E84-7216-C076-A9874C3E255F}"/>
              </a:ext>
            </a:extLst>
          </p:cNvPr>
          <p:cNvSpPr/>
          <p:nvPr/>
        </p:nvSpPr>
        <p:spPr>
          <a:xfrm>
            <a:off x="0" y="0"/>
            <a:ext cx="3201921" cy="6858000"/>
          </a:xfrm>
          <a:prstGeom prst="rect">
            <a:avLst/>
          </a:prstGeom>
          <a:solidFill>
            <a:srgbClr val="31849B">
              <a:tint val="66000"/>
              <a:satMod val="1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10" name="Imagem 9" descr="Uma imagem com Gráficos, Tipo de letra, logótipo, símbolo&#10;&#10;Descrição gerada automaticamente">
            <a:extLst>
              <a:ext uri="{FF2B5EF4-FFF2-40B4-BE49-F238E27FC236}">
                <a16:creationId xmlns:a16="http://schemas.microsoft.com/office/drawing/2014/main" id="{A01274FB-C40C-BCEA-05A2-3956E0B79D6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1168" y="4430485"/>
            <a:ext cx="3201921" cy="2564193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3B2B2C5F-1735-735E-53C1-C339FEE43A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2088" y="185466"/>
            <a:ext cx="1254125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56DD61C-4922-450F-AB90-30C9F16FD7FB}"/>
              </a:ext>
            </a:extLst>
          </p:cNvPr>
          <p:cNvSpPr txBox="1">
            <a:spLocks/>
          </p:cNvSpPr>
          <p:nvPr/>
        </p:nvSpPr>
        <p:spPr>
          <a:xfrm>
            <a:off x="18146" y="2205855"/>
            <a:ext cx="3201921" cy="14316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2600" b="1" dirty="0">
                <a:latin typeface="NewsGotT" pitchFamily="2" charset="0"/>
              </a:rPr>
              <a:t>1.2 Viabilidade do projeto</a:t>
            </a:r>
            <a:endParaRPr lang="pt-PT" sz="2600" b="1" dirty="0">
              <a:solidFill>
                <a:srgbClr val="31849B"/>
              </a:solidFill>
              <a:latin typeface="NewsGotT" pitchFamily="2" charset="0"/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5B8FC7A-5598-05BB-7079-D392C7C3453B}"/>
              </a:ext>
            </a:extLst>
          </p:cNvPr>
          <p:cNvSpPr txBox="1">
            <a:spLocks/>
          </p:cNvSpPr>
          <p:nvPr/>
        </p:nvSpPr>
        <p:spPr>
          <a:xfrm>
            <a:off x="3201921" y="814116"/>
            <a:ext cx="8990080" cy="60438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PT" sz="2000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DF287EDC-2082-F5FA-1D5E-1A5774F50411}"/>
              </a:ext>
            </a:extLst>
          </p:cNvPr>
          <p:cNvSpPr txBox="1"/>
          <p:nvPr/>
        </p:nvSpPr>
        <p:spPr>
          <a:xfrm>
            <a:off x="3721822" y="4030375"/>
            <a:ext cx="843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>
                <a:solidFill>
                  <a:srgbClr val="31849B"/>
                </a:solidFill>
                <a:latin typeface="Congenial" panose="02000503040000020004" pitchFamily="2" charset="0"/>
                <a:cs typeface="Aharoni" panose="02010803020104030203" pitchFamily="2" charset="-79"/>
              </a:rPr>
              <a:t>Identificar padrões de preferências dos utilizadores</a:t>
            </a:r>
          </a:p>
        </p:txBody>
      </p:sp>
      <p:sp>
        <p:nvSpPr>
          <p:cNvPr id="6" name="Círculo: Oco 5">
            <a:extLst>
              <a:ext uri="{FF2B5EF4-FFF2-40B4-BE49-F238E27FC236}">
                <a16:creationId xmlns:a16="http://schemas.microsoft.com/office/drawing/2014/main" id="{E2DBA3E4-D7A5-ACA8-9809-A6A1B157FFAF}"/>
              </a:ext>
            </a:extLst>
          </p:cNvPr>
          <p:cNvSpPr/>
          <p:nvPr/>
        </p:nvSpPr>
        <p:spPr>
          <a:xfrm>
            <a:off x="3434376" y="2681113"/>
            <a:ext cx="251143" cy="272107"/>
          </a:xfrm>
          <a:prstGeom prst="donut">
            <a:avLst/>
          </a:prstGeom>
          <a:solidFill>
            <a:srgbClr val="31849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>
              <a:solidFill>
                <a:srgbClr val="31849B"/>
              </a:solidFill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6AAF207-79AC-2B2A-4436-1E1DAB37C016}"/>
              </a:ext>
            </a:extLst>
          </p:cNvPr>
          <p:cNvSpPr txBox="1"/>
          <p:nvPr/>
        </p:nvSpPr>
        <p:spPr>
          <a:xfrm>
            <a:off x="3766885" y="2633548"/>
            <a:ext cx="84140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>
                <a:solidFill>
                  <a:srgbClr val="31849B"/>
                </a:solidFill>
                <a:latin typeface="Congenial" panose="02000503040000020004" pitchFamily="2" charset="0"/>
                <a:cs typeface="Aharoni" panose="02010803020104030203" pitchFamily="2" charset="-79"/>
              </a:rPr>
              <a:t>Recuperar 50% das perdas relativas ao período de pandemia</a:t>
            </a:r>
          </a:p>
        </p:txBody>
      </p:sp>
      <p:sp>
        <p:nvSpPr>
          <p:cNvPr id="8" name="Círculo: Oco 7">
            <a:extLst>
              <a:ext uri="{FF2B5EF4-FFF2-40B4-BE49-F238E27FC236}">
                <a16:creationId xmlns:a16="http://schemas.microsoft.com/office/drawing/2014/main" id="{17AE84D6-C853-FD27-0D91-EAEA024A7E4F}"/>
              </a:ext>
            </a:extLst>
          </p:cNvPr>
          <p:cNvSpPr/>
          <p:nvPr/>
        </p:nvSpPr>
        <p:spPr>
          <a:xfrm>
            <a:off x="3434376" y="3373765"/>
            <a:ext cx="251143" cy="272107"/>
          </a:xfrm>
          <a:prstGeom prst="donut">
            <a:avLst/>
          </a:prstGeom>
          <a:solidFill>
            <a:srgbClr val="31849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>
              <a:solidFill>
                <a:srgbClr val="FFFF00"/>
              </a:solidFill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EF857AAF-6F1B-7192-E899-80CE18616904}"/>
              </a:ext>
            </a:extLst>
          </p:cNvPr>
          <p:cNvSpPr txBox="1"/>
          <p:nvPr/>
        </p:nvSpPr>
        <p:spPr>
          <a:xfrm>
            <a:off x="3766885" y="3284763"/>
            <a:ext cx="843614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>
                <a:solidFill>
                  <a:srgbClr val="31849B"/>
                </a:solidFill>
                <a:latin typeface="Congenial" panose="020F0502020204030204" pitchFamily="2" charset="0"/>
                <a:cs typeface="Aharoni" panose="02010803020104030203" pitchFamily="2" charset="-79"/>
              </a:rPr>
              <a:t>Monitorizar a afluência de cada evento</a:t>
            </a:r>
          </a:p>
          <a:p>
            <a:endParaRPr lang="pt-PT" dirty="0"/>
          </a:p>
        </p:txBody>
      </p:sp>
      <p:sp>
        <p:nvSpPr>
          <p:cNvPr id="11" name="Círculo: Oco 10">
            <a:extLst>
              <a:ext uri="{FF2B5EF4-FFF2-40B4-BE49-F238E27FC236}">
                <a16:creationId xmlns:a16="http://schemas.microsoft.com/office/drawing/2014/main" id="{F8344D5B-732C-A3D8-411B-6AAB0023E5B5}"/>
              </a:ext>
            </a:extLst>
          </p:cNvPr>
          <p:cNvSpPr/>
          <p:nvPr/>
        </p:nvSpPr>
        <p:spPr>
          <a:xfrm>
            <a:off x="3436644" y="4080342"/>
            <a:ext cx="251143" cy="272107"/>
          </a:xfrm>
          <a:prstGeom prst="donut">
            <a:avLst/>
          </a:prstGeom>
          <a:solidFill>
            <a:srgbClr val="31849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8733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9EFEE680-2E84-7216-C076-A9874C3E255F}"/>
              </a:ext>
            </a:extLst>
          </p:cNvPr>
          <p:cNvSpPr/>
          <p:nvPr/>
        </p:nvSpPr>
        <p:spPr>
          <a:xfrm>
            <a:off x="0" y="0"/>
            <a:ext cx="3201921" cy="6858000"/>
          </a:xfrm>
          <a:prstGeom prst="rect">
            <a:avLst/>
          </a:prstGeom>
          <a:solidFill>
            <a:srgbClr val="31849B">
              <a:tint val="66000"/>
              <a:satMod val="1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10" name="Imagem 9" descr="Uma imagem com Gráficos, Tipo de letra, logótipo, símbolo&#10;&#10;Descrição gerada automaticamente">
            <a:extLst>
              <a:ext uri="{FF2B5EF4-FFF2-40B4-BE49-F238E27FC236}">
                <a16:creationId xmlns:a16="http://schemas.microsoft.com/office/drawing/2014/main" id="{A01274FB-C40C-BCEA-05A2-3956E0B79D6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1168" y="4430485"/>
            <a:ext cx="3201921" cy="2564193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3B2B2C5F-1735-735E-53C1-C339FEE43A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2088" y="185466"/>
            <a:ext cx="1254125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56DD61C-4922-450F-AB90-30C9F16FD7FB}"/>
              </a:ext>
            </a:extLst>
          </p:cNvPr>
          <p:cNvSpPr txBox="1">
            <a:spLocks/>
          </p:cNvSpPr>
          <p:nvPr/>
        </p:nvSpPr>
        <p:spPr>
          <a:xfrm>
            <a:off x="-6437" y="3187495"/>
            <a:ext cx="3195484" cy="48301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2600" b="1" dirty="0">
                <a:latin typeface="NewsGotT" pitchFamily="2" charset="0"/>
              </a:rPr>
              <a:t>1.3 Plano de Execução</a:t>
            </a:r>
            <a:endParaRPr lang="pt-PT" sz="2600" b="1" dirty="0">
              <a:solidFill>
                <a:srgbClr val="31849B"/>
              </a:solidFill>
              <a:latin typeface="NewsGotT" pitchFamily="2" charset="0"/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5B8FC7A-5598-05BB-7079-D392C7C3453B}"/>
              </a:ext>
            </a:extLst>
          </p:cNvPr>
          <p:cNvSpPr txBox="1">
            <a:spLocks/>
          </p:cNvSpPr>
          <p:nvPr/>
        </p:nvSpPr>
        <p:spPr>
          <a:xfrm>
            <a:off x="3201921" y="814116"/>
            <a:ext cx="8990080" cy="60438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PT" sz="2000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28FD8CA5-2385-2EFC-D575-8ED990E3E5E8}"/>
              </a:ext>
            </a:extLst>
          </p:cNvPr>
          <p:cNvSpPr txBox="1"/>
          <p:nvPr/>
        </p:nvSpPr>
        <p:spPr>
          <a:xfrm>
            <a:off x="3717306" y="4246909"/>
            <a:ext cx="843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>
                <a:solidFill>
                  <a:srgbClr val="31849B"/>
                </a:solidFill>
                <a:latin typeface="Congenial" panose="02000503040000020004" pitchFamily="2" charset="0"/>
                <a:cs typeface="Aharoni" panose="02010803020104030203" pitchFamily="2" charset="-79"/>
              </a:rPr>
              <a:t>Estes atrasos em nada prejudicaram o desfecho deste trabalho.</a:t>
            </a:r>
          </a:p>
        </p:txBody>
      </p:sp>
      <p:sp>
        <p:nvSpPr>
          <p:cNvPr id="6" name="Círculo: Oco 5">
            <a:extLst>
              <a:ext uri="{FF2B5EF4-FFF2-40B4-BE49-F238E27FC236}">
                <a16:creationId xmlns:a16="http://schemas.microsoft.com/office/drawing/2014/main" id="{83C0BE51-E9B0-7690-FC0E-02559DE46880}"/>
              </a:ext>
            </a:extLst>
          </p:cNvPr>
          <p:cNvSpPr/>
          <p:nvPr/>
        </p:nvSpPr>
        <p:spPr>
          <a:xfrm>
            <a:off x="3432128" y="2400588"/>
            <a:ext cx="251143" cy="272107"/>
          </a:xfrm>
          <a:prstGeom prst="donut">
            <a:avLst/>
          </a:prstGeom>
          <a:solidFill>
            <a:srgbClr val="31849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>
              <a:solidFill>
                <a:srgbClr val="31849B"/>
              </a:solidFill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672240A6-30C0-4432-DBDF-A49ECA89331A}"/>
              </a:ext>
            </a:extLst>
          </p:cNvPr>
          <p:cNvSpPr txBox="1"/>
          <p:nvPr/>
        </p:nvSpPr>
        <p:spPr>
          <a:xfrm>
            <a:off x="3777915" y="2069045"/>
            <a:ext cx="841408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>
                <a:solidFill>
                  <a:srgbClr val="31849B"/>
                </a:solidFill>
                <a:latin typeface="Congenial" panose="02000503040000020004" pitchFamily="2" charset="0"/>
                <a:cs typeface="Aharoni" panose="02010803020104030203" pitchFamily="2" charset="-79"/>
              </a:rPr>
              <a:t>O projeto estava inicialmente previsto para ser terminado no dia 1/1/2024, mas devido a atrasos na realização do esquema físico, apenas ficou terminado a 5/1/2024.</a:t>
            </a:r>
          </a:p>
        </p:txBody>
      </p:sp>
      <p:sp>
        <p:nvSpPr>
          <p:cNvPr id="9" name="Círculo: Oco 8">
            <a:extLst>
              <a:ext uri="{FF2B5EF4-FFF2-40B4-BE49-F238E27FC236}">
                <a16:creationId xmlns:a16="http://schemas.microsoft.com/office/drawing/2014/main" id="{95FC6E68-8EC5-BE83-34E1-27527A896D43}"/>
              </a:ext>
            </a:extLst>
          </p:cNvPr>
          <p:cNvSpPr/>
          <p:nvPr/>
        </p:nvSpPr>
        <p:spPr>
          <a:xfrm>
            <a:off x="3434376" y="3373765"/>
            <a:ext cx="251143" cy="272107"/>
          </a:xfrm>
          <a:prstGeom prst="donut">
            <a:avLst/>
          </a:prstGeom>
          <a:solidFill>
            <a:srgbClr val="31849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>
              <a:solidFill>
                <a:srgbClr val="FFFF00"/>
              </a:solidFill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9A868B74-2DDB-9897-C3EA-6BF80CDF5FC8}"/>
              </a:ext>
            </a:extLst>
          </p:cNvPr>
          <p:cNvSpPr txBox="1"/>
          <p:nvPr/>
        </p:nvSpPr>
        <p:spPr>
          <a:xfrm>
            <a:off x="3766885" y="3284763"/>
            <a:ext cx="8436144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>
                <a:solidFill>
                  <a:srgbClr val="31849B"/>
                </a:solidFill>
                <a:latin typeface="Congenial" panose="020F0502020204030204" pitchFamily="2" charset="0"/>
                <a:cs typeface="Aharoni" panose="02010803020104030203" pitchFamily="2" charset="-79"/>
              </a:rPr>
              <a:t>Precisamos de alocar um pouco mais de tempo, para a realização de interrogações no modelo lógico.</a:t>
            </a:r>
          </a:p>
          <a:p>
            <a:endParaRPr lang="pt-PT" dirty="0"/>
          </a:p>
        </p:txBody>
      </p:sp>
      <p:sp>
        <p:nvSpPr>
          <p:cNvPr id="13" name="Círculo: Oco 12">
            <a:extLst>
              <a:ext uri="{FF2B5EF4-FFF2-40B4-BE49-F238E27FC236}">
                <a16:creationId xmlns:a16="http://schemas.microsoft.com/office/drawing/2014/main" id="{A6837ED4-34AA-F976-F290-E3C5BA72563E}"/>
              </a:ext>
            </a:extLst>
          </p:cNvPr>
          <p:cNvSpPr/>
          <p:nvPr/>
        </p:nvSpPr>
        <p:spPr>
          <a:xfrm>
            <a:off x="3432128" y="4296876"/>
            <a:ext cx="251143" cy="272107"/>
          </a:xfrm>
          <a:prstGeom prst="donut">
            <a:avLst/>
          </a:prstGeom>
          <a:solidFill>
            <a:srgbClr val="31849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97978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9EFEE680-2E84-7216-C076-A9874C3E255F}"/>
              </a:ext>
            </a:extLst>
          </p:cNvPr>
          <p:cNvSpPr/>
          <p:nvPr/>
        </p:nvSpPr>
        <p:spPr>
          <a:xfrm>
            <a:off x="0" y="0"/>
            <a:ext cx="3201921" cy="6858000"/>
          </a:xfrm>
          <a:prstGeom prst="rect">
            <a:avLst/>
          </a:prstGeom>
          <a:solidFill>
            <a:srgbClr val="31849B">
              <a:tint val="66000"/>
              <a:satMod val="1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10" name="Imagem 9" descr="Uma imagem com Gráficos, Tipo de letra, logótipo, símbolo&#10;&#10;Descrição gerada automaticamente">
            <a:extLst>
              <a:ext uri="{FF2B5EF4-FFF2-40B4-BE49-F238E27FC236}">
                <a16:creationId xmlns:a16="http://schemas.microsoft.com/office/drawing/2014/main" id="{A01274FB-C40C-BCEA-05A2-3956E0B79D6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1168" y="4430485"/>
            <a:ext cx="3201921" cy="2564193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3B2B2C5F-1735-735E-53C1-C339FEE43A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2088" y="185466"/>
            <a:ext cx="1254125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56DD61C-4922-450F-AB90-30C9F16FD7FB}"/>
              </a:ext>
            </a:extLst>
          </p:cNvPr>
          <p:cNvSpPr txBox="1">
            <a:spLocks/>
          </p:cNvSpPr>
          <p:nvPr/>
        </p:nvSpPr>
        <p:spPr>
          <a:xfrm>
            <a:off x="-6437" y="3187495"/>
            <a:ext cx="3195484" cy="48301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2600" b="1" dirty="0">
                <a:latin typeface="NewsGotT" pitchFamily="2" charset="0"/>
              </a:rPr>
              <a:t>1.3 Plano de Execução</a:t>
            </a:r>
            <a:endParaRPr lang="pt-PT" sz="2600" b="1" dirty="0">
              <a:solidFill>
                <a:srgbClr val="31849B"/>
              </a:solidFill>
              <a:latin typeface="NewsGotT" pitchFamily="2" charset="0"/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5B8FC7A-5598-05BB-7079-D392C7C3453B}"/>
              </a:ext>
            </a:extLst>
          </p:cNvPr>
          <p:cNvSpPr txBox="1">
            <a:spLocks/>
          </p:cNvSpPr>
          <p:nvPr/>
        </p:nvSpPr>
        <p:spPr>
          <a:xfrm>
            <a:off x="3201921" y="814116"/>
            <a:ext cx="8990080" cy="60438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PT" sz="2000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B4036E21-495D-6CED-A443-63A660C6AD01}"/>
              </a:ext>
            </a:extLst>
          </p:cNvPr>
          <p:cNvSpPr txBox="1"/>
          <p:nvPr/>
        </p:nvSpPr>
        <p:spPr>
          <a:xfrm>
            <a:off x="1383625" y="6470893"/>
            <a:ext cx="897720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PT" sz="1200" dirty="0">
                <a:latin typeface="NewsGotT" pitchFamily="2" charset="0"/>
              </a:rPr>
              <a:t>Figura 1- Diagrama GANTT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AC67FD89-3296-44DC-FE3C-0846A3D837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45748"/>
            <a:ext cx="12192000" cy="5566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6666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9EFEE680-2E84-7216-C076-A9874C3E255F}"/>
              </a:ext>
            </a:extLst>
          </p:cNvPr>
          <p:cNvSpPr/>
          <p:nvPr/>
        </p:nvSpPr>
        <p:spPr>
          <a:xfrm>
            <a:off x="0" y="0"/>
            <a:ext cx="3201921" cy="6858000"/>
          </a:xfrm>
          <a:prstGeom prst="rect">
            <a:avLst/>
          </a:prstGeom>
          <a:solidFill>
            <a:srgbClr val="31849B">
              <a:tint val="66000"/>
              <a:satMod val="1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10" name="Imagem 9" descr="Uma imagem com Gráficos, Tipo de letra, logótipo, símbolo&#10;&#10;Descrição gerada automaticamente">
            <a:extLst>
              <a:ext uri="{FF2B5EF4-FFF2-40B4-BE49-F238E27FC236}">
                <a16:creationId xmlns:a16="http://schemas.microsoft.com/office/drawing/2014/main" id="{A01274FB-C40C-BCEA-05A2-3956E0B79D6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1168" y="4430485"/>
            <a:ext cx="3201921" cy="2564193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3B2B2C5F-1735-735E-53C1-C339FEE43A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2088" y="185466"/>
            <a:ext cx="1254125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56DD61C-4922-450F-AB90-30C9F16FD7FB}"/>
              </a:ext>
            </a:extLst>
          </p:cNvPr>
          <p:cNvSpPr txBox="1">
            <a:spLocks/>
          </p:cNvSpPr>
          <p:nvPr/>
        </p:nvSpPr>
        <p:spPr>
          <a:xfrm>
            <a:off x="3933001" y="2523330"/>
            <a:ext cx="4325998" cy="181133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4800" b="1" dirty="0">
                <a:solidFill>
                  <a:srgbClr val="31849B"/>
                </a:solidFill>
                <a:latin typeface="NewsGotT" pitchFamily="2" charset="0"/>
              </a:rPr>
              <a:t>2. Definição de Requisitos</a:t>
            </a:r>
            <a:endParaRPr lang="pt-PT" b="1" dirty="0">
              <a:solidFill>
                <a:srgbClr val="31849B"/>
              </a:solidFill>
              <a:latin typeface="NewsGot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26499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9EFEE680-2E84-7216-C076-A9874C3E255F}"/>
              </a:ext>
            </a:extLst>
          </p:cNvPr>
          <p:cNvSpPr/>
          <p:nvPr/>
        </p:nvSpPr>
        <p:spPr>
          <a:xfrm>
            <a:off x="0" y="0"/>
            <a:ext cx="3201921" cy="6858000"/>
          </a:xfrm>
          <a:prstGeom prst="rect">
            <a:avLst/>
          </a:prstGeom>
          <a:solidFill>
            <a:srgbClr val="31849B">
              <a:tint val="66000"/>
              <a:satMod val="1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10" name="Imagem 9" descr="Uma imagem com Gráficos, Tipo de letra, logótipo, símbolo&#10;&#10;Descrição gerada automaticamente">
            <a:extLst>
              <a:ext uri="{FF2B5EF4-FFF2-40B4-BE49-F238E27FC236}">
                <a16:creationId xmlns:a16="http://schemas.microsoft.com/office/drawing/2014/main" id="{A01274FB-C40C-BCEA-05A2-3956E0B79D6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1168" y="4430485"/>
            <a:ext cx="3201921" cy="2564193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3B2B2C5F-1735-735E-53C1-C339FEE43A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2088" y="185466"/>
            <a:ext cx="1254125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56DD61C-4922-450F-AB90-30C9F16FD7FB}"/>
              </a:ext>
            </a:extLst>
          </p:cNvPr>
          <p:cNvSpPr txBox="1">
            <a:spLocks/>
          </p:cNvSpPr>
          <p:nvPr/>
        </p:nvSpPr>
        <p:spPr>
          <a:xfrm>
            <a:off x="-1" y="2680408"/>
            <a:ext cx="3201921" cy="1517583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2600" b="1" dirty="0">
                <a:latin typeface="NewsGotT" pitchFamily="2" charset="0"/>
              </a:rPr>
              <a:t>2.1 Método de levantamento e de análise de requisitos adotado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5B8FC7A-5598-05BB-7079-D392C7C3453B}"/>
              </a:ext>
            </a:extLst>
          </p:cNvPr>
          <p:cNvSpPr txBox="1">
            <a:spLocks/>
          </p:cNvSpPr>
          <p:nvPr/>
        </p:nvSpPr>
        <p:spPr>
          <a:xfrm>
            <a:off x="3201920" y="1624368"/>
            <a:ext cx="8990080" cy="36202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PT" sz="2000" dirty="0"/>
          </a:p>
        </p:txBody>
      </p:sp>
      <p:sp>
        <p:nvSpPr>
          <p:cNvPr id="6" name="Círculo: Oco 5">
            <a:extLst>
              <a:ext uri="{FF2B5EF4-FFF2-40B4-BE49-F238E27FC236}">
                <a16:creationId xmlns:a16="http://schemas.microsoft.com/office/drawing/2014/main" id="{C0FE0316-8A4C-0471-2198-5C09106C5C7A}"/>
              </a:ext>
            </a:extLst>
          </p:cNvPr>
          <p:cNvSpPr/>
          <p:nvPr/>
        </p:nvSpPr>
        <p:spPr>
          <a:xfrm>
            <a:off x="3432128" y="2748994"/>
            <a:ext cx="251143" cy="272107"/>
          </a:xfrm>
          <a:prstGeom prst="donut">
            <a:avLst/>
          </a:prstGeom>
          <a:solidFill>
            <a:srgbClr val="31849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>
              <a:solidFill>
                <a:srgbClr val="31849B"/>
              </a:solidFill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3BFDC7F-8EE9-3493-A2A1-9275A7F8BEEF}"/>
              </a:ext>
            </a:extLst>
          </p:cNvPr>
          <p:cNvSpPr txBox="1"/>
          <p:nvPr/>
        </p:nvSpPr>
        <p:spPr>
          <a:xfrm>
            <a:off x="3777915" y="2509839"/>
            <a:ext cx="84140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>
                <a:solidFill>
                  <a:srgbClr val="31849B"/>
                </a:solidFill>
                <a:latin typeface="Congenial" panose="02000503040000020004" pitchFamily="2" charset="0"/>
                <a:cs typeface="Aharoni" panose="02010803020104030203" pitchFamily="2" charset="-79"/>
              </a:rPr>
              <a:t>Requisitos foram recolhidos através de entrevistas, análise de documentos e pesquisa de campo.</a:t>
            </a:r>
          </a:p>
        </p:txBody>
      </p:sp>
      <p:sp>
        <p:nvSpPr>
          <p:cNvPr id="12" name="Círculo: Oco 11">
            <a:extLst>
              <a:ext uri="{FF2B5EF4-FFF2-40B4-BE49-F238E27FC236}">
                <a16:creationId xmlns:a16="http://schemas.microsoft.com/office/drawing/2014/main" id="{AFD9F583-7431-EFBD-1737-5BEFF9E54FEE}"/>
              </a:ext>
            </a:extLst>
          </p:cNvPr>
          <p:cNvSpPr/>
          <p:nvPr/>
        </p:nvSpPr>
        <p:spPr>
          <a:xfrm>
            <a:off x="3432128" y="4054142"/>
            <a:ext cx="251143" cy="272107"/>
          </a:xfrm>
          <a:prstGeom prst="donut">
            <a:avLst/>
          </a:prstGeom>
          <a:solidFill>
            <a:srgbClr val="31849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>
              <a:solidFill>
                <a:srgbClr val="31849B"/>
              </a:solidFill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CE73F0C8-BA29-3EE9-16B8-57A7D135AA54}"/>
              </a:ext>
            </a:extLst>
          </p:cNvPr>
          <p:cNvSpPr txBox="1"/>
          <p:nvPr/>
        </p:nvSpPr>
        <p:spPr>
          <a:xfrm>
            <a:off x="3777915" y="3999327"/>
            <a:ext cx="84140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>
                <a:solidFill>
                  <a:srgbClr val="31849B"/>
                </a:solidFill>
                <a:latin typeface="Congenial" panose="02000503040000020004" pitchFamily="2" charset="0"/>
                <a:cs typeface="Aharoni" panose="02010803020104030203" pitchFamily="2" charset="-79"/>
              </a:rPr>
              <a:t>Inseridos numa tabela de requisitos</a:t>
            </a:r>
          </a:p>
        </p:txBody>
      </p:sp>
    </p:spTree>
    <p:extLst>
      <p:ext uri="{BB962C8B-B14F-4D97-AF65-F5344CB8AC3E}">
        <p14:creationId xmlns:p14="http://schemas.microsoft.com/office/powerpoint/2010/main" val="23038812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31849B"/>
        </a:solidFill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699</TotalTime>
  <Words>1106</Words>
  <Application>Microsoft Office PowerPoint</Application>
  <PresentationFormat>Ecrã Panorâmico</PresentationFormat>
  <Paragraphs>129</Paragraphs>
  <Slides>31</Slides>
  <Notes>13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31</vt:i4>
      </vt:variant>
    </vt:vector>
  </HeadingPairs>
  <TitlesOfParts>
    <vt:vector size="37" baseType="lpstr">
      <vt:lpstr>Arial</vt:lpstr>
      <vt:lpstr>Calibri</vt:lpstr>
      <vt:lpstr>Calibri Light</vt:lpstr>
      <vt:lpstr>Congenial</vt:lpstr>
      <vt:lpstr>NewsGotT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Diogo Silva Keeperabc</dc:creator>
  <cp:lastModifiedBy>Diogo Coelho da Silva</cp:lastModifiedBy>
  <cp:revision>26</cp:revision>
  <dcterms:created xsi:type="dcterms:W3CDTF">2023-11-03T23:23:02Z</dcterms:created>
  <dcterms:modified xsi:type="dcterms:W3CDTF">2024-01-14T16:06:06Z</dcterms:modified>
</cp:coreProperties>
</file>