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85528"/>
  </p:normalViewPr>
  <p:slideViewPr>
    <p:cSldViewPr snapToGrid="0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78E7A-7245-A042-9846-A44F4ECB52A1}" type="datetimeFigureOut">
              <a:rPr lang="en-PT" smtClean="0"/>
              <a:t>29/05/2025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F414D-F18B-5F41-9E04-793097EE31FC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215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DIOGO: Olá bom dia a todos, hoje vamos apresentar o nosso projeto. O mesmo trata de armazenamento de áudio em bases de dados vetoriais e fazer um benchmark, ou seja, avaliar, os diferentes modelos de processamento de áudio para vetores. Decidimos fazer este powerpoint para contextualizar um pouco sobre a nossa abordagem ao problema em questão e mais para a frente, vamos apresentar os resultados com recurso a um dashboard que criámos em jupyter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82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DIOGO: Como disse anteriormente, o objetivo deste projeto é o armazenamento de áudio em bases de dados vetoriais, e também fazer uma análise quanto à performance e eficiência dos diferentes modelos de processamento.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9455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JOAO: Para isso definimos a seguinte pipeline de execução… (FALAR SOBRE A PIPELINE)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286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JOAO: FALAR SOBRE PORQUÊ É QUE ESCOLHEMOS O MILVUS.</a:t>
            </a:r>
          </a:p>
          <a:p>
            <a:r>
              <a:rPr lang="en-PT" dirty="0"/>
              <a:t>O Milvus foi uma escolha fácil devido primeiramente a ser open source, porque permite assim adaptar a base de dados às nossas necessidades. Depois a larga documentação disponivel permitiu uma facil configuração da mesma.  FALAR MAIS</a:t>
            </a:r>
          </a:p>
          <a:p>
            <a:r>
              <a:rPr lang="en-PT" dirty="0"/>
              <a:t>Falar sobre as tabelas criadas nas bases de dados e além destes parâmetros são também guardados os metadados em dynamic fields, para ser possível fazer queries com base no genero por exemplo.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248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DIOGO: </a:t>
            </a:r>
            <a:br>
              <a:rPr lang="en-GB" dirty="0"/>
            </a:br>
            <a:r>
              <a:rPr lang="en-GB" dirty="0" err="1"/>
              <a:t>Utilizámos</a:t>
            </a:r>
            <a:r>
              <a:rPr lang="en-GB" dirty="0"/>
              <a:t> ambientes </a:t>
            </a:r>
            <a:r>
              <a:rPr lang="en-GB" dirty="0" err="1"/>
              <a:t>virtuais</a:t>
            </a:r>
            <a:r>
              <a:rPr lang="en-GB" dirty="0"/>
              <a:t> Python (</a:t>
            </a:r>
            <a:r>
              <a:rPr lang="en-GB" dirty="0" err="1"/>
              <a:t>venv</a:t>
            </a:r>
            <a:r>
              <a:rPr lang="en-GB" dirty="0"/>
              <a:t>) para </a:t>
            </a:r>
            <a:r>
              <a:rPr lang="en-GB" dirty="0" err="1"/>
              <a:t>garantir</a:t>
            </a:r>
            <a:r>
              <a:rPr lang="en-GB" dirty="0"/>
              <a:t> o </a:t>
            </a:r>
            <a:r>
              <a:rPr lang="en-GB" dirty="0" err="1"/>
              <a:t>isolamento</a:t>
            </a:r>
            <a:r>
              <a:rPr lang="en-GB" dirty="0"/>
              <a:t> do </a:t>
            </a:r>
            <a:r>
              <a:rPr lang="en-GB" dirty="0" err="1"/>
              <a:t>projeto</a:t>
            </a:r>
            <a:r>
              <a:rPr lang="en-GB" dirty="0"/>
              <a:t>, </a:t>
            </a:r>
            <a:r>
              <a:rPr lang="en-GB" dirty="0" err="1"/>
              <a:t>assegurando</a:t>
            </a:r>
            <a:r>
              <a:rPr lang="en-GB" dirty="0"/>
              <a:t> que o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benchark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reproduzivel</a:t>
            </a:r>
            <a:r>
              <a:rPr lang="en-GB" dirty="0"/>
              <a:t> </a:t>
            </a:r>
            <a:r>
              <a:rPr lang="en-GB" dirty="0" err="1"/>
              <a:t>noutra</a:t>
            </a:r>
            <a:r>
              <a:rPr lang="en-GB" dirty="0"/>
              <a:t> </a:t>
            </a:r>
            <a:r>
              <a:rPr lang="en-GB" dirty="0" err="1"/>
              <a:t>máquina</a:t>
            </a:r>
            <a:r>
              <a:rPr lang="en-GB" dirty="0"/>
              <a:t> com o </a:t>
            </a:r>
            <a:r>
              <a:rPr lang="en-GB" dirty="0" err="1"/>
              <a:t>mesmo</a:t>
            </a:r>
            <a:r>
              <a:rPr lang="en-GB" dirty="0"/>
              <a:t> hardware 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. O </a:t>
            </a:r>
            <a:r>
              <a:rPr lang="en-GB" dirty="0" err="1"/>
              <a:t>venv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um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controlo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versões</a:t>
            </a:r>
            <a:r>
              <a:rPr lang="en-GB" dirty="0"/>
              <a:t> de </a:t>
            </a:r>
            <a:r>
              <a:rPr lang="en-GB" dirty="0" err="1"/>
              <a:t>bibliotecas</a:t>
            </a:r>
            <a:r>
              <a:rPr lang="en-GB" dirty="0"/>
              <a:t>. O ideal seria </a:t>
            </a:r>
            <a:r>
              <a:rPr lang="en-GB" dirty="0" err="1"/>
              <a:t>utilizar</a:t>
            </a:r>
            <a:r>
              <a:rPr lang="en-GB" dirty="0"/>
              <a:t> um container no Docker, mas </a:t>
            </a:r>
            <a:r>
              <a:rPr lang="en-GB" dirty="0" err="1"/>
              <a:t>devido</a:t>
            </a:r>
            <a:r>
              <a:rPr lang="en-GB" dirty="0"/>
              <a:t> a </a:t>
            </a:r>
            <a:r>
              <a:rPr lang="en-GB" dirty="0" err="1"/>
              <a:t>limitações</a:t>
            </a:r>
            <a:r>
              <a:rPr lang="en-GB" dirty="0"/>
              <a:t> de hardware, </a:t>
            </a:r>
            <a:r>
              <a:rPr lang="en-GB" dirty="0" err="1"/>
              <a:t>executar</a:t>
            </a:r>
            <a:r>
              <a:rPr lang="en-GB" dirty="0"/>
              <a:t> o benchmark com alto volume de dados </a:t>
            </a:r>
            <a:r>
              <a:rPr lang="en-GB" dirty="0" err="1"/>
              <a:t>tornou</a:t>
            </a:r>
            <a:r>
              <a:rPr lang="en-GB" dirty="0"/>
              <a:t>-se </a:t>
            </a:r>
            <a:r>
              <a:rPr lang="en-GB" dirty="0" err="1"/>
              <a:t>incomportavel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O hardware </a:t>
            </a:r>
            <a:r>
              <a:rPr lang="en-GB" dirty="0" err="1"/>
              <a:t>utilizado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um </a:t>
            </a:r>
            <a:r>
              <a:rPr lang="en-GB" b="1" dirty="0"/>
              <a:t>MacBook Air com chip M1 (ARM)</a:t>
            </a:r>
            <a:r>
              <a:rPr lang="en-GB" dirty="0"/>
              <a:t> e </a:t>
            </a:r>
            <a:r>
              <a:rPr lang="en-GB" b="1" dirty="0"/>
              <a:t>8GB de RAM.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7181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PEDRO: FALAR SOBRE O SCRIPT UM BOCADO. </a:t>
            </a:r>
          </a:p>
          <a:p>
            <a:r>
              <a:rPr lang="pt-PT" dirty="0"/>
              <a:t>Falar sobre os modelos</a:t>
            </a:r>
          </a:p>
          <a:p>
            <a:r>
              <a:rPr lang="pt-PT" dirty="0"/>
              <a:t>Primeiro o áudio é carregado num for </a:t>
            </a:r>
            <a:r>
              <a:rPr lang="pt-PT" dirty="0" err="1"/>
              <a:t>loop</a:t>
            </a:r>
            <a:r>
              <a:rPr lang="pt-PT" dirty="0"/>
              <a:t>. Cada ficheiro passa por um pré-processamento específico de cada modelo, onde é normalizado. Após ser pré-processado, passa por uma função específica de cada modelo, para extrair o vetor resultante.</a:t>
            </a:r>
          </a:p>
          <a:p>
            <a:r>
              <a:rPr lang="pt-PT" dirty="0"/>
              <a:t>Após este processo, o vetor relativo a cada ficheiro é armazenado numa </a:t>
            </a:r>
            <a:r>
              <a:rPr lang="pt-PT" dirty="0" err="1"/>
              <a:t>collection</a:t>
            </a:r>
            <a:r>
              <a:rPr lang="pt-PT" dirty="0"/>
              <a:t> específica para cada modelo e para o número de ficheiros.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F414D-F18B-5F41-9E04-793097EE31FC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7836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26A8-B11F-E045-8769-CC4E47D89A3F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114F-E176-9C40-B31B-22C589E573CE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55DE-2279-024A-8375-405C30C556A3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7341-74E2-8D4B-A196-16605C42A29B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B9F6-A602-2B48-B3A6-968AF65F6758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C597-B9C3-994A-8421-95799A34A43C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2C02-C394-6C4B-BE21-A6E2EA13983F}" type="datetime1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E2B1-1B93-2D4E-8780-E34801916139}" type="datetime1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5755-9A9B-8147-990A-E113E1D78BD5}" type="datetime1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210-F818-8744-AEC0-5E7295DAC45D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8851-1FFC-7C48-B719-749DFD6320A4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F2FB61E-D0AB-5742-91EC-33B017B7B9B9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3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64DB44-2B90-4497-BFD6-77B674C6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344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Network connection abstract against a white background">
            <a:extLst>
              <a:ext uri="{FF2B5EF4-FFF2-40B4-BE49-F238E27FC236}">
                <a16:creationId xmlns:a16="http://schemas.microsoft.com/office/drawing/2014/main" id="{28C90E55-8E64-F308-3C14-53F88BF2D4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r="16932" b="-1"/>
          <a:stretch>
            <a:fillRect/>
          </a:stretch>
        </p:blipFill>
        <p:spPr>
          <a:xfrm>
            <a:off x="20" y="10"/>
            <a:ext cx="85343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E29B5-6C1D-F7E3-4EB3-1ABF8C572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8" y="3101546"/>
            <a:ext cx="7236941" cy="3646476"/>
          </a:xfrm>
        </p:spPr>
        <p:txBody>
          <a:bodyPr anchor="b"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</a:t>
            </a:r>
            <a:r>
              <a:rPr lang="en-PT" sz="5400" dirty="0">
                <a:solidFill>
                  <a:schemeClr val="bg1"/>
                </a:solidFill>
              </a:rPr>
              <a:t>rmazenamento de áudio em bases de dados vetoriais</a:t>
            </a:r>
            <a:br>
              <a:rPr lang="en-PT" sz="5400" dirty="0">
                <a:solidFill>
                  <a:schemeClr val="bg1"/>
                </a:solidFill>
              </a:rPr>
            </a:br>
            <a:r>
              <a:rPr lang="en-PT" sz="2800" b="0" dirty="0">
                <a:solidFill>
                  <a:schemeClr val="bg1"/>
                </a:solidFill>
              </a:rPr>
              <a:t>uc projeto</a:t>
            </a:r>
            <a:endParaRPr lang="en-PT" sz="5400" b="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AAC13-45E3-5AEA-8C7F-9AAD55348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380" y="4793674"/>
            <a:ext cx="3657599" cy="2064326"/>
          </a:xfrm>
        </p:spPr>
        <p:txBody>
          <a:bodyPr>
            <a:normAutofit/>
          </a:bodyPr>
          <a:lstStyle/>
          <a:p>
            <a:pPr algn="r"/>
            <a:r>
              <a:rPr lang="en-PT" sz="1200" dirty="0"/>
              <a:t>Trabalho realizado por: </a:t>
            </a:r>
          </a:p>
          <a:p>
            <a:pPr algn="r"/>
            <a:r>
              <a:rPr lang="en-PT" sz="1200" dirty="0"/>
              <a:t>Diogo Silva A100092</a:t>
            </a:r>
          </a:p>
          <a:p>
            <a:pPr algn="r"/>
            <a:r>
              <a:rPr lang="en-PT" sz="1200" dirty="0"/>
              <a:t>Pedro Oliveira a97686</a:t>
            </a:r>
          </a:p>
          <a:p>
            <a:pPr algn="r"/>
            <a:r>
              <a:rPr lang="en-PT" sz="1200" dirty="0"/>
              <a:t>João Barbosa A100054</a:t>
            </a:r>
          </a:p>
          <a:p>
            <a:pPr algn="r"/>
            <a:r>
              <a:rPr lang="en-PT" sz="1200" dirty="0"/>
              <a:t>Orientado por: </a:t>
            </a:r>
          </a:p>
          <a:p>
            <a:pPr algn="r"/>
            <a:r>
              <a:rPr lang="en-PT" sz="1200" dirty="0"/>
              <a:t>Professor Orlando Belo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119461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and red squares with white lines&#10;&#10;AI-generated content may be incorrect.">
            <a:extLst>
              <a:ext uri="{FF2B5EF4-FFF2-40B4-BE49-F238E27FC236}">
                <a16:creationId xmlns:a16="http://schemas.microsoft.com/office/drawing/2014/main" id="{A23587D3-FFF7-330C-C54B-A4BCC0EB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180" y="-735"/>
            <a:ext cx="2521547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3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6779-48C5-09C6-1DED-5BD4B55A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9919959" cy="3757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dirty="0"/>
              <a:t>O que </a:t>
            </a:r>
            <a:r>
              <a:rPr lang="en-US" sz="5400" cap="all" dirty="0" err="1"/>
              <a:t>pretendemos</a:t>
            </a:r>
            <a:r>
              <a:rPr lang="en-US" sz="5400" cap="all" dirty="0"/>
              <a:t> </a:t>
            </a:r>
            <a:r>
              <a:rPr lang="en-US" sz="5400" cap="all" dirty="0" err="1"/>
              <a:t>atingir</a:t>
            </a:r>
            <a:r>
              <a:rPr lang="en-US" sz="5400" cap="all" dirty="0"/>
              <a:t> 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59D54-8082-EA0D-396B-489A3360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20C9-FAF8-233F-D1A5-D7CAD45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5" y="910135"/>
            <a:ext cx="5686738" cy="64711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PT" dirty="0"/>
              <a:t>Pipeline de Execução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803B7C-9301-4C52-D34B-B21A817DC0E2}"/>
              </a:ext>
            </a:extLst>
          </p:cNvPr>
          <p:cNvSpPr/>
          <p:nvPr/>
        </p:nvSpPr>
        <p:spPr>
          <a:xfrm>
            <a:off x="178131" y="1737359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Definição do Objetivo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615C61-5D9D-9464-86AD-87F0CB03F8FF}"/>
              </a:ext>
            </a:extLst>
          </p:cNvPr>
          <p:cNvSpPr/>
          <p:nvPr/>
        </p:nvSpPr>
        <p:spPr>
          <a:xfrm>
            <a:off x="1981201" y="3942608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380" dirty="0"/>
              <a:t>Pré-Processamento de Áudio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B4E93-3E4F-2674-AE8C-A8D4031322BF}"/>
              </a:ext>
            </a:extLst>
          </p:cNvPr>
          <p:cNvSpPr/>
          <p:nvPr/>
        </p:nvSpPr>
        <p:spPr>
          <a:xfrm>
            <a:off x="3922816" y="1737358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400" dirty="0"/>
              <a:t>Implementação dos modelos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FEE96-469F-9D72-DAFD-33AA4426E194}"/>
              </a:ext>
            </a:extLst>
          </p:cNvPr>
          <p:cNvSpPr/>
          <p:nvPr/>
        </p:nvSpPr>
        <p:spPr>
          <a:xfrm>
            <a:off x="5864433" y="3942608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1370" dirty="0"/>
              <a:t>Armazenamento na base de dados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6E3DB8-93BB-2806-F2E3-5040319C0926}"/>
              </a:ext>
            </a:extLst>
          </p:cNvPr>
          <p:cNvSpPr/>
          <p:nvPr/>
        </p:nvSpPr>
        <p:spPr>
          <a:xfrm>
            <a:off x="7667501" y="1557249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Criação de um dashboard interativo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B4560B-DFE6-908E-FECB-A7885EBDAF27}"/>
              </a:ext>
            </a:extLst>
          </p:cNvPr>
          <p:cNvSpPr/>
          <p:nvPr/>
        </p:nvSpPr>
        <p:spPr>
          <a:xfrm>
            <a:off x="9747665" y="3942608"/>
            <a:ext cx="2173184" cy="220524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Análise dos dados obtidos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DBA3F-570C-6A19-589C-28A724D2AF76}"/>
              </a:ext>
            </a:extLst>
          </p:cNvPr>
          <p:cNvCxnSpPr>
            <a:cxnSpLocks/>
          </p:cNvCxnSpPr>
          <p:nvPr/>
        </p:nvCxnSpPr>
        <p:spPr>
          <a:xfrm>
            <a:off x="2028094" y="3692066"/>
            <a:ext cx="318255" cy="404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3BFAD-2CBA-47AE-6CDF-B44147E01C26}"/>
              </a:ext>
            </a:extLst>
          </p:cNvPr>
          <p:cNvCxnSpPr>
            <a:cxnSpLocks/>
          </p:cNvCxnSpPr>
          <p:nvPr/>
        </p:nvCxnSpPr>
        <p:spPr>
          <a:xfrm flipV="1">
            <a:off x="3830462" y="3714912"/>
            <a:ext cx="449353" cy="359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58158-008F-1E40-58DB-2D0BD278EADB}"/>
              </a:ext>
            </a:extLst>
          </p:cNvPr>
          <p:cNvCxnSpPr>
            <a:cxnSpLocks/>
          </p:cNvCxnSpPr>
          <p:nvPr/>
        </p:nvCxnSpPr>
        <p:spPr>
          <a:xfrm>
            <a:off x="5890390" y="3703121"/>
            <a:ext cx="318255" cy="404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D1BBC-A53C-4D30-7059-8D9084388376}"/>
              </a:ext>
            </a:extLst>
          </p:cNvPr>
          <p:cNvCxnSpPr>
            <a:cxnSpLocks/>
          </p:cNvCxnSpPr>
          <p:nvPr/>
        </p:nvCxnSpPr>
        <p:spPr>
          <a:xfrm flipV="1">
            <a:off x="7617382" y="3609894"/>
            <a:ext cx="403675" cy="3843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8AEF3A-AE36-45A9-650D-881494F50DED}"/>
              </a:ext>
            </a:extLst>
          </p:cNvPr>
          <p:cNvCxnSpPr>
            <a:cxnSpLocks/>
          </p:cNvCxnSpPr>
          <p:nvPr/>
        </p:nvCxnSpPr>
        <p:spPr>
          <a:xfrm>
            <a:off x="9609118" y="3609894"/>
            <a:ext cx="554788" cy="464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5ACA3E8-BD8A-8EF8-8D1C-A552DF7D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11A5-E161-FC07-4757-E55CFE06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959420"/>
            <a:ext cx="9922764" cy="1294228"/>
          </a:xfrm>
        </p:spPr>
        <p:txBody>
          <a:bodyPr/>
          <a:lstStyle/>
          <a:p>
            <a:r>
              <a:rPr lang="en-PT" dirty="0"/>
              <a:t>Base de Dados Milvus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3686-6C5D-39F6-F674-0C20C004F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804316"/>
            <a:ext cx="10169672" cy="3838722"/>
          </a:xfrm>
        </p:spPr>
        <p:txBody>
          <a:bodyPr/>
          <a:lstStyle/>
          <a:p>
            <a:r>
              <a:rPr lang="en-PT" dirty="0"/>
              <a:t>Porquê o                             ?</a:t>
            </a:r>
          </a:p>
          <a:p>
            <a:r>
              <a:rPr lang="en-PT" dirty="0"/>
              <a:t>Configuração da Base de Dados</a:t>
            </a:r>
          </a:p>
          <a:p>
            <a:pPr lvl="1"/>
            <a:r>
              <a:rPr lang="en-PT" dirty="0"/>
              <a:t>Cada modelo de </a:t>
            </a:r>
            <a:r>
              <a:rPr lang="en-PT" i="1" dirty="0"/>
              <a:t>embedding</a:t>
            </a:r>
            <a:r>
              <a:rPr lang="en-PT" dirty="0"/>
              <a:t> gerou uma </a:t>
            </a:r>
            <a:r>
              <a:rPr lang="en-PT" i="1" dirty="0"/>
              <a:t>collection</a:t>
            </a:r>
            <a:r>
              <a:rPr lang="en-PT" dirty="0"/>
              <a:t> própria com os seguintes parâmetros: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37F9C0C-AAE8-2F6D-B960-3C38F28D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75161"/>
            <a:ext cx="7772400" cy="12020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8ADA4-E391-54B7-DE50-09BF97EDA05D}"/>
              </a:ext>
            </a:extLst>
          </p:cNvPr>
          <p:cNvCxnSpPr>
            <a:cxnSpLocks/>
          </p:cNvCxnSpPr>
          <p:nvPr/>
        </p:nvCxnSpPr>
        <p:spPr>
          <a:xfrm flipV="1">
            <a:off x="4119718" y="4796348"/>
            <a:ext cx="0" cy="959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63189F-8F98-D38C-42F7-40BCCCB090D4}"/>
              </a:ext>
            </a:extLst>
          </p:cNvPr>
          <p:cNvCxnSpPr>
            <a:cxnSpLocks/>
          </p:cNvCxnSpPr>
          <p:nvPr/>
        </p:nvCxnSpPr>
        <p:spPr>
          <a:xfrm flipV="1">
            <a:off x="3439623" y="4796348"/>
            <a:ext cx="0" cy="959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75131E-D6A9-8B5B-4987-DB4D6C4C1C82}"/>
              </a:ext>
            </a:extLst>
          </p:cNvPr>
          <p:cNvCxnSpPr>
            <a:cxnSpLocks/>
          </p:cNvCxnSpPr>
          <p:nvPr/>
        </p:nvCxnSpPr>
        <p:spPr>
          <a:xfrm flipV="1">
            <a:off x="9568512" y="4796348"/>
            <a:ext cx="0" cy="9599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82BDB3-D07E-AEBE-3DB2-869E40801547}"/>
              </a:ext>
            </a:extLst>
          </p:cNvPr>
          <p:cNvCxnSpPr>
            <a:cxnSpLocks/>
          </p:cNvCxnSpPr>
          <p:nvPr/>
        </p:nvCxnSpPr>
        <p:spPr>
          <a:xfrm>
            <a:off x="1134618" y="4276204"/>
            <a:ext cx="87207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FF9472-C462-42E8-833F-E330B6E23286}"/>
              </a:ext>
            </a:extLst>
          </p:cNvPr>
          <p:cNvSpPr txBox="1"/>
          <p:nvPr/>
        </p:nvSpPr>
        <p:spPr>
          <a:xfrm>
            <a:off x="4160322" y="5436791"/>
            <a:ext cx="193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Dimensão Vetor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553746-F209-1043-1BDB-DF0694DD381D}"/>
              </a:ext>
            </a:extLst>
          </p:cNvPr>
          <p:cNvSpPr txBox="1"/>
          <p:nvPr/>
        </p:nvSpPr>
        <p:spPr>
          <a:xfrm>
            <a:off x="2420390" y="5428783"/>
            <a:ext cx="101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Tipo Vetor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32D94-95DE-1F8E-43AB-D04701C0C133}"/>
              </a:ext>
            </a:extLst>
          </p:cNvPr>
          <p:cNvSpPr txBox="1"/>
          <p:nvPr/>
        </p:nvSpPr>
        <p:spPr>
          <a:xfrm>
            <a:off x="9632866" y="5511653"/>
            <a:ext cx="193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Métrica Similaridade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AE391-D412-0847-8FAD-911FFF9803C5}"/>
              </a:ext>
            </a:extLst>
          </p:cNvPr>
          <p:cNvSpPr txBox="1"/>
          <p:nvPr/>
        </p:nvSpPr>
        <p:spPr>
          <a:xfrm>
            <a:off x="887710" y="3916337"/>
            <a:ext cx="1935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/>
              <a:t>Chave Primária</a:t>
            </a:r>
          </a:p>
        </p:txBody>
      </p:sp>
      <p:pic>
        <p:nvPicPr>
          <p:cNvPr id="22" name="Picture 21" descr="A blue and black logo&#10;&#10;AI-generated content may be incorrect.">
            <a:extLst>
              <a:ext uri="{FF2B5EF4-FFF2-40B4-BE49-F238E27FC236}">
                <a16:creationId xmlns:a16="http://schemas.microsoft.com/office/drawing/2014/main" id="{B0108EF9-2E54-CEBD-D359-1326249F7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149" y="1535376"/>
            <a:ext cx="1739569" cy="994039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50F3466-F8FC-1014-4182-CCEA2F1A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0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551D5-3B62-783A-D750-3580C49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PT" sz="4000" dirty="0"/>
              <a:t>Configuração do Ambiente do Benchmark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A9F0-034B-A8FD-527C-75DD81EE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>
            <a:normAutofit/>
          </a:bodyPr>
          <a:lstStyle/>
          <a:p>
            <a:r>
              <a:rPr lang="en-PT" dirty="0"/>
              <a:t>Ambiente virtual Python (Venv)</a:t>
            </a:r>
          </a:p>
          <a:p>
            <a:r>
              <a:rPr lang="en-PT" dirty="0"/>
              <a:t>Hardware utilizado:</a:t>
            </a:r>
          </a:p>
          <a:p>
            <a:pPr lvl="1"/>
            <a:r>
              <a:rPr lang="en-PT" dirty="0"/>
              <a:t>MacBook Air M1 (ARM)</a:t>
            </a:r>
          </a:p>
          <a:p>
            <a:pPr lvl="1"/>
            <a:r>
              <a:rPr lang="en-PT" dirty="0"/>
              <a:t>8GB RAM</a:t>
            </a:r>
          </a:p>
        </p:txBody>
      </p:sp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206F8151-991C-AA37-FA14-EE9A784D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21" y="1531108"/>
            <a:ext cx="6748065" cy="379578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61DC6-1669-BE90-5BA7-6D1955BF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EF5F6-5ABF-FAE8-7EB0-A84FDE0D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PT" sz="6000"/>
              <a:t>Script de Benchmark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7EAE-41B8-8DE7-D9E8-BB06AC3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PT" sz="1400" dirty="0"/>
              <a:t>Modelos escolhidos :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Wav2Vec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VGGish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OpenL3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YAMNet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CLAP</a:t>
            </a:r>
          </a:p>
          <a:p>
            <a:pPr lvl="1">
              <a:lnSpc>
                <a:spcPct val="120000"/>
              </a:lnSpc>
            </a:pPr>
            <a:r>
              <a:rPr lang="en-PT" sz="1400" dirty="0"/>
              <a:t>AST</a:t>
            </a:r>
          </a:p>
          <a:p>
            <a:pPr>
              <a:lnSpc>
                <a:spcPct val="120000"/>
              </a:lnSpc>
            </a:pPr>
            <a:r>
              <a:rPr lang="en-PT" sz="1400" dirty="0"/>
              <a:t>Processamento do áudio</a:t>
            </a:r>
          </a:p>
          <a:p>
            <a:pPr>
              <a:lnSpc>
                <a:spcPct val="120000"/>
              </a:lnSpc>
            </a:pPr>
            <a:r>
              <a:rPr lang="en-PT" sz="1400" dirty="0"/>
              <a:t>Como é que o áudio é armazenado?</a:t>
            </a:r>
          </a:p>
          <a:p>
            <a:pPr>
              <a:lnSpc>
                <a:spcPct val="120000"/>
              </a:lnSpc>
            </a:pPr>
            <a:endParaRPr lang="en-PT" sz="1400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7FE373-D76C-98D6-E93D-0557D191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77" r="-1" b="3372"/>
          <a:stretch>
            <a:fillRect/>
          </a:stretch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8E2DF6-40F9-CD41-9532-15328F0B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1F58F-131C-A75F-7FA8-62D01982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017" y="986694"/>
            <a:ext cx="3930256" cy="3495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/>
              <a:t>DEMO TIME!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wearing 3d glasses and holding popcorn&#10;&#10;AI-generated content may be incorrect.">
            <a:extLst>
              <a:ext uri="{FF2B5EF4-FFF2-40B4-BE49-F238E27FC236}">
                <a16:creationId xmlns:a16="http://schemas.microsoft.com/office/drawing/2014/main" id="{20789089-04ED-D642-B650-EC7F815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153022"/>
            <a:ext cx="6069273" cy="45519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3407-6F11-D4E5-481F-3BCC407E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508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552</Words>
  <Application>Microsoft Macintosh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BjornVTI</vt:lpstr>
      <vt:lpstr>Armazenamento de áudio em bases de dados vetoriais uc projeto</vt:lpstr>
      <vt:lpstr>O que pretendemos atingir ? </vt:lpstr>
      <vt:lpstr>Pipeline de Execução</vt:lpstr>
      <vt:lpstr>Base de Dados Milvus</vt:lpstr>
      <vt:lpstr>Configuração do Ambiente do Benchmark</vt:lpstr>
      <vt:lpstr>Script de Benchmark</vt:lpstr>
      <vt:lpstr>DEMO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Silva</dc:creator>
  <cp:lastModifiedBy>Diogo Silva</cp:lastModifiedBy>
  <cp:revision>4</cp:revision>
  <dcterms:created xsi:type="dcterms:W3CDTF">2025-05-29T15:41:07Z</dcterms:created>
  <dcterms:modified xsi:type="dcterms:W3CDTF">2025-05-30T12:34:18Z</dcterms:modified>
</cp:coreProperties>
</file>