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5" r:id="rId6"/>
    <p:sldId id="271" r:id="rId7"/>
    <p:sldId id="274" r:id="rId8"/>
    <p:sldId id="273" r:id="rId9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D9AE8C-5402-4191-80B6-8AE355978710}" v="21" dt="2017-11-22T23:20:33.2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82112" autoAdjust="0"/>
  </p:normalViewPr>
  <p:slideViewPr>
    <p:cSldViewPr>
      <p:cViewPr varScale="1">
        <p:scale>
          <a:sx n="71" d="100"/>
          <a:sy n="71" d="100"/>
        </p:scale>
        <p:origin x="1181" y="5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90CC1E7-60D7-4F85-A361-48AACBF15237}" type="datetime1">
              <a:rPr lang="pt-PT" smtClean="0"/>
              <a:pPr algn="r" rtl="0"/>
              <a:t>21/01/2018</a:t>
            </a:fld>
            <a:endParaRPr lang="pt-PT" dirty="0"/>
          </a:p>
        </p:txBody>
      </p:sp>
      <p:sp>
        <p:nvSpPr>
          <p:cNvPr id="4" name="Marcador de Posição de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e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t-PT" smtClean="0"/>
              <a:pPr algn="r"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F8848868-58D5-4418-BE5F-81C952B08646}" type="datetime1">
              <a:rPr lang="pt-PT" smtClean="0"/>
              <a:pPr/>
              <a:t>21/01/2018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Clique para editar os estilos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pt-PT" smtClean="0"/>
              <a:pPr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50414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t-PT" dirty="0"/>
              <a:t>Gasto elevado de silício; </a:t>
            </a:r>
            <a:r>
              <a:rPr lang="pt-PT" sz="1200" dirty="0"/>
              <a:t>Tempo de atraso não é muito longo </a:t>
            </a:r>
          </a:p>
          <a:p>
            <a:pPr marL="228600" indent="-228600">
              <a:buAutoNum type="arabicPeriod"/>
            </a:pPr>
            <a:r>
              <a:rPr lang="pt-PT" sz="1200" dirty="0"/>
              <a:t>Gasto de silício é menor que o anterior; Tempo de atraso demasiado longo</a:t>
            </a:r>
          </a:p>
          <a:p>
            <a:pPr marL="228600" indent="-228600">
              <a:buAutoNum type="arabicPeriod"/>
            </a:pPr>
            <a:r>
              <a:rPr lang="pt-PT" sz="1200" dirty="0"/>
              <a:t>Gasto ainda menor de silício; Tempo de atraso é muito melhor do que nas versões anteriores</a:t>
            </a:r>
          </a:p>
          <a:p>
            <a:pPr marL="228600" indent="-228600">
              <a:buAutoNum type="arabicPeriod"/>
            </a:pPr>
            <a:r>
              <a:rPr lang="pt-PT" sz="1200" dirty="0"/>
              <a:t>Ainda menor gasto de silício; Tempo de atraso igual ao anterior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pt-PT" smtClean="0"/>
              <a:pPr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2526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PT" sz="2200" b="1" i="1" dirty="0" err="1"/>
              <a:t>Encoder</a:t>
            </a:r>
            <a:r>
              <a:rPr lang="pt-PT" sz="2200" b="1" i="1" dirty="0"/>
              <a:t>:</a:t>
            </a:r>
          </a:p>
          <a:p>
            <a:pPr lvl="1" algn="just">
              <a:lnSpc>
                <a:spcPct val="110000"/>
              </a:lnSpc>
            </a:pPr>
            <a:r>
              <a:rPr lang="pt-PT" sz="2000" dirty="0"/>
              <a:t>É composto pelo bloco Remainder_bit7to0 que calcula o valor dos bits de saída (com a otimização efetuada).</a:t>
            </a:r>
          </a:p>
          <a:p>
            <a:pPr lvl="1" algn="just">
              <a:lnSpc>
                <a:spcPct val="110000"/>
              </a:lnSpc>
            </a:pPr>
            <a:r>
              <a:rPr lang="pt-PT" sz="2000" dirty="0"/>
              <a:t>O Remainder_bit7to0 é dividido por andares, aumentando assim o paralelismo temporal.</a:t>
            </a:r>
          </a:p>
          <a:p>
            <a:pPr lvl="1" algn="just">
              <a:lnSpc>
                <a:spcPct val="110000"/>
              </a:lnSpc>
            </a:pPr>
            <a:r>
              <a:rPr lang="pt-PT" sz="2000" dirty="0"/>
              <a:t>Logo, sendo que cada andar é composto por um </a:t>
            </a:r>
            <a:r>
              <a:rPr lang="pt-PT" sz="2000" i="1" dirty="0" err="1"/>
              <a:t>xor</a:t>
            </a:r>
            <a:r>
              <a:rPr lang="pt-PT" sz="2000" dirty="0"/>
              <a:t> (assumindo que uma porta </a:t>
            </a:r>
            <a:r>
              <a:rPr lang="pt-PT" sz="2000" i="1" dirty="0" err="1"/>
              <a:t>xor</a:t>
            </a:r>
            <a:r>
              <a:rPr lang="pt-PT" sz="2000" dirty="0"/>
              <a:t> demora 2 </a:t>
            </a:r>
            <a:r>
              <a:rPr lang="pt-PT" sz="2000" i="1" dirty="0" err="1"/>
              <a:t>ns</a:t>
            </a:r>
            <a:r>
              <a:rPr lang="pt-PT" sz="2000" dirty="0"/>
              <a:t>), o atraso máximo de um Remainder_bit7to0 é de 8 </a:t>
            </a:r>
            <a:r>
              <a:rPr lang="pt-PT" sz="2000" i="1" dirty="0" err="1"/>
              <a:t>ns</a:t>
            </a:r>
            <a:r>
              <a:rPr lang="pt-PT" sz="2000" dirty="0"/>
              <a:t>, sendo este também o tempo do </a:t>
            </a:r>
            <a:r>
              <a:rPr lang="pt-PT" sz="2000" i="1" dirty="0" err="1"/>
              <a:t>encoder</a:t>
            </a:r>
            <a:r>
              <a:rPr lang="pt-PT" sz="2000" dirty="0"/>
              <a:t>.</a:t>
            </a:r>
          </a:p>
          <a:p>
            <a:pPr marL="0" indent="0" algn="just">
              <a:buNone/>
            </a:pPr>
            <a:endParaRPr lang="pt-PT" sz="600" b="1" i="1" dirty="0"/>
          </a:p>
          <a:p>
            <a:pPr algn="just"/>
            <a:r>
              <a:rPr lang="pt-PT" sz="2200" b="1" i="1" dirty="0" err="1"/>
              <a:t>Checker</a:t>
            </a:r>
            <a:r>
              <a:rPr lang="pt-PT" sz="2200" b="1" i="1" dirty="0"/>
              <a:t>:</a:t>
            </a:r>
          </a:p>
          <a:p>
            <a:pPr lvl="1" algn="just">
              <a:lnSpc>
                <a:spcPct val="110000"/>
              </a:lnSpc>
            </a:pPr>
            <a:r>
              <a:rPr lang="pt-PT" sz="2000" dirty="0"/>
              <a:t>Inclui o RemainderCheck_bit7to0 que tem por base o Remainder_bit7to0 e inclui os </a:t>
            </a:r>
            <a:r>
              <a:rPr lang="pt-PT" sz="2000" dirty="0" err="1"/>
              <a:t>xor</a:t>
            </a:r>
            <a:r>
              <a:rPr lang="pt-PT" sz="2000" dirty="0"/>
              <a:t> com os bits do CRC em paralelo, pelo que demora 8 </a:t>
            </a:r>
            <a:r>
              <a:rPr lang="pt-PT" sz="2000" i="1" dirty="0" err="1"/>
              <a:t>ns</a:t>
            </a:r>
            <a:r>
              <a:rPr lang="pt-PT" sz="2000" dirty="0"/>
              <a:t>.</a:t>
            </a:r>
          </a:p>
          <a:p>
            <a:pPr lvl="1" algn="just">
              <a:lnSpc>
                <a:spcPct val="110000"/>
              </a:lnSpc>
            </a:pPr>
            <a:r>
              <a:rPr lang="pt-PT" sz="2000" dirty="0"/>
              <a:t>Inclui também o bloco Check_CRC8 que verifica se todos os cálculos relativamente a cada bit dão ‘0’. Se assim for, o CRC é válido para a entrada. Este é composto por 3 andares, demorando 6 </a:t>
            </a:r>
            <a:r>
              <a:rPr lang="pt-PT" sz="2000" i="1" dirty="0" err="1"/>
              <a:t>ns</a:t>
            </a:r>
            <a:r>
              <a:rPr lang="pt-PT" sz="2000" dirty="0"/>
              <a:t>.</a:t>
            </a:r>
          </a:p>
          <a:p>
            <a:pPr lvl="1" algn="just">
              <a:lnSpc>
                <a:spcPct val="110000"/>
              </a:lnSpc>
            </a:pPr>
            <a:r>
              <a:rPr lang="pt-PT" sz="2000" dirty="0"/>
              <a:t>O tempo do </a:t>
            </a:r>
            <a:r>
              <a:rPr lang="pt-PT" sz="2000" dirty="0" err="1"/>
              <a:t>checker</a:t>
            </a:r>
            <a:r>
              <a:rPr lang="pt-PT" sz="2000" dirty="0"/>
              <a:t> é de 14 </a:t>
            </a:r>
            <a:r>
              <a:rPr lang="pt-PT" sz="2000" i="1" dirty="0" err="1"/>
              <a:t>ns</a:t>
            </a:r>
            <a:r>
              <a:rPr lang="pt-PT" sz="2000" dirty="0"/>
              <a:t>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pt-PT" smtClean="0"/>
              <a:pPr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63897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7" name="Retâ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PT" noProof="0"/>
              <a:t>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1D40A23-C135-42DD-9F15-1880183933E6}" type="datetime1">
              <a:rPr lang="pt-PT" smtClean="0"/>
              <a:pPr/>
              <a:t>21/01/2018</a:t>
            </a:fld>
            <a:endParaRPr lang="pt-PT" dirty="0"/>
          </a:p>
        </p:txBody>
      </p:sp>
      <p:sp>
        <p:nvSpPr>
          <p:cNvPr id="5" name="Marcador de Posição de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t-PT" noProof="0"/>
              <a:t>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25F21CF-D487-4F72-8D99-4B4A2D98D922}" type="datetime1">
              <a:rPr lang="pt-PT" smtClean="0"/>
              <a:pPr/>
              <a:t>21/01/2018</a:t>
            </a:fld>
            <a:endParaRPr lang="pt-PT" dirty="0"/>
          </a:p>
        </p:txBody>
      </p:sp>
      <p:sp>
        <p:nvSpPr>
          <p:cNvPr id="5" name="Marcador de Posição de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t-PT" noProof="0"/>
              <a:t>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AF4E36-1EE9-419B-BEA9-B0B6543A8485}" type="datetime1">
              <a:rPr lang="pt-PT" noProof="0" smtClean="0"/>
              <a:pPr/>
              <a:t>21/01/2018</a:t>
            </a:fld>
            <a:endParaRPr lang="pt-PT" noProof="0" dirty="0"/>
          </a:p>
        </p:txBody>
      </p:sp>
      <p:sp>
        <p:nvSpPr>
          <p:cNvPr id="5" name="Marcador de Posição de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t-PT" noProof="0"/>
              <a:t>Editar os estilos de texto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PT" noProof="0"/>
              <a:t>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PT" noProof="0"/>
              <a:t>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1FD58A-4BF8-46EB-B55A-B9BDE46EB413}" type="datetime1">
              <a:rPr lang="pt-PT" smtClean="0"/>
              <a:pPr/>
              <a:t>21/01/2018</a:t>
            </a:fld>
            <a:endParaRPr lang="pt-PT" dirty="0"/>
          </a:p>
        </p:txBody>
      </p:sp>
      <p:sp>
        <p:nvSpPr>
          <p:cNvPr id="6" name="Marcador de Posição de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PT" noProof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PT" noProof="0"/>
              <a:t>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PT" noProof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PT" noProof="0"/>
              <a:t>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7" name="Marcador de Posição de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pt-PT" dirty="0"/>
              <a:t>​</a:t>
            </a:r>
            <a:fld id="{1089181C-15A1-447E-B98E-68D923D913B4}" type="datetime1">
              <a:rPr lang="pt-PT" smtClean="0"/>
              <a:pPr/>
              <a:t>21/01/2018</a:t>
            </a:fld>
            <a:r>
              <a:rPr lang="pt-PT" dirty="0"/>
              <a:t>​</a:t>
            </a:r>
          </a:p>
        </p:txBody>
      </p:sp>
      <p:sp>
        <p:nvSpPr>
          <p:cNvPr id="8" name="Marcador de Posição de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9" name="Marcador de Posição de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38BC18B-5975-441B-8EB9-CA8932249F57}" type="datetime1">
              <a:rPr lang="pt-PT" smtClean="0"/>
              <a:pPr/>
              <a:t>21/01/2018</a:t>
            </a:fld>
            <a:endParaRPr lang="pt-PT" dirty="0"/>
          </a:p>
        </p:txBody>
      </p:sp>
      <p:sp>
        <p:nvSpPr>
          <p:cNvPr id="4" name="Marcador de Posição de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5" name="Marcador de Posição de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C62C0FA-4EBD-4E6F-B190-8514ADD61780}" type="datetime1">
              <a:rPr lang="pt-PT" smtClean="0"/>
              <a:pPr/>
              <a:t>21/01/2018</a:t>
            </a:fld>
            <a:endParaRPr lang="pt-PT" dirty="0"/>
          </a:p>
        </p:txBody>
      </p:sp>
      <p:sp>
        <p:nvSpPr>
          <p:cNvPr id="3" name="Marcador de Posição de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4" name="Marcador de Posição de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PT" noProof="0"/>
              <a:t>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PT" noProof="0"/>
              <a:t>Editar os estilos de texto do Modelo Global</a:t>
            </a:r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0714599-97DD-4175-93E7-AF5F846A1676}" type="datetime1">
              <a:rPr lang="pt-PT" smtClean="0"/>
              <a:pPr/>
              <a:t>21/01/2018</a:t>
            </a:fld>
            <a:endParaRPr lang="pt-PT" dirty="0"/>
          </a:p>
        </p:txBody>
      </p:sp>
      <p:sp>
        <p:nvSpPr>
          <p:cNvPr id="6" name="Marcador de Posição de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PT" noProof="0"/>
              <a:t>Editar os estilos de texto do Modelo Global</a:t>
            </a:r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F9D6A0C-67E3-4743-9342-C635587AC564}" type="datetime1">
              <a:rPr lang="pt-PT" smtClean="0"/>
              <a:pPr/>
              <a:t>21/01/2018</a:t>
            </a:fld>
            <a:endParaRPr lang="pt-PT" dirty="0"/>
          </a:p>
        </p:txBody>
      </p:sp>
      <p:sp>
        <p:nvSpPr>
          <p:cNvPr id="6" name="Marcador de Posição de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dirty="0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/>
              <a:t>Clique para editar os estilos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001C99D1-2144-47BD-90D3-3AF93A1DD9F5}" type="datetime1">
              <a:rPr lang="pt-PT" smtClean="0"/>
              <a:pPr/>
              <a:t>21/01/2018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6800" y="3008271"/>
            <a:ext cx="10058400" cy="1219994"/>
          </a:xfrm>
        </p:spPr>
        <p:txBody>
          <a:bodyPr rtlCol="0"/>
          <a:lstStyle/>
          <a:p>
            <a:pPr rtl="0"/>
            <a:r>
              <a:rPr lang="pt-PT" sz="4800" b="1" dirty="0" err="1"/>
              <a:t>Cyclic</a:t>
            </a:r>
            <a:r>
              <a:rPr lang="pt-PT" sz="4800" b="1" dirty="0"/>
              <a:t> </a:t>
            </a:r>
            <a:r>
              <a:rPr lang="pt-PT" sz="4800" b="1" dirty="0" err="1"/>
              <a:t>Redundancy</a:t>
            </a:r>
            <a:r>
              <a:rPr lang="pt-PT" sz="4800" b="1" dirty="0"/>
              <a:t> </a:t>
            </a:r>
            <a:r>
              <a:rPr lang="pt-PT" sz="4800" b="1" dirty="0" err="1"/>
              <a:t>Check</a:t>
            </a:r>
            <a:r>
              <a:rPr lang="pt-PT" sz="4800" b="1" dirty="0"/>
              <a:t> (CRC)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6800" y="4609093"/>
            <a:ext cx="10058400" cy="98058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rtl="0"/>
            <a:r>
              <a:rPr lang="pt-PT" sz="2400" dirty="0"/>
              <a:t>Arquitetura de Computadores Avançada</a:t>
            </a:r>
          </a:p>
          <a:p>
            <a:endParaRPr lang="pt-PT" dirty="0"/>
          </a:p>
          <a:p>
            <a:r>
              <a:rPr lang="pt-PT" dirty="0"/>
              <a:t>Diogo Daniel Soares Ferreira   </a:t>
            </a:r>
            <a:r>
              <a:rPr lang="pt-PT" i="1" dirty="0"/>
              <a:t>Nº 76504</a:t>
            </a:r>
          </a:p>
          <a:p>
            <a:r>
              <a:rPr lang="pt-PT" dirty="0"/>
              <a:t>Luís Davide Jesus Leira        </a:t>
            </a:r>
            <a:r>
              <a:rPr lang="pt-PT" i="1" dirty="0"/>
              <a:t>Nº 76514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4000" y="340568"/>
            <a:ext cx="9144000" cy="1143000"/>
          </a:xfrm>
        </p:spPr>
        <p:txBody>
          <a:bodyPr rtlCol="0"/>
          <a:lstStyle/>
          <a:p>
            <a:pPr algn="ctr" rtl="0"/>
            <a:r>
              <a:rPr lang="pt-PT" b="1" dirty="0"/>
              <a:t>Diferentes aproximações à solução</a:t>
            </a:r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>
          <a:xfrm>
            <a:off x="695400" y="1712168"/>
            <a:ext cx="10657184" cy="50292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 algn="just" rtl="0">
              <a:buFont typeface="+mj-lt"/>
              <a:buAutoNum type="arabicPeriod"/>
            </a:pPr>
            <a:r>
              <a:rPr lang="pt-PT" b="1" dirty="0"/>
              <a:t>Cálculo do CRC em série (sem paralelização)</a:t>
            </a:r>
            <a:endParaRPr lang="en-US" dirty="0"/>
          </a:p>
          <a:p>
            <a:pPr lvl="1" algn="just"/>
            <a:r>
              <a:rPr lang="pt-PT" sz="1600" dirty="0"/>
              <a:t>Portas lógicas: 	</a:t>
            </a:r>
            <a:r>
              <a:rPr lang="pt-PT" sz="1600" dirty="0" err="1"/>
              <a:t>Encoder</a:t>
            </a:r>
            <a:r>
              <a:rPr lang="pt-PT" sz="1600" dirty="0"/>
              <a:t> – 96	</a:t>
            </a:r>
            <a:r>
              <a:rPr lang="pt-PT" sz="1600" dirty="0" err="1"/>
              <a:t>Checker</a:t>
            </a:r>
            <a:r>
              <a:rPr lang="pt-PT" sz="1600" dirty="0"/>
              <a:t> – 103</a:t>
            </a:r>
          </a:p>
          <a:p>
            <a:pPr lvl="1" algn="just"/>
            <a:r>
              <a:rPr lang="pt-PT" sz="1600" dirty="0"/>
              <a:t>Tempo:		</a:t>
            </a:r>
            <a:r>
              <a:rPr lang="pt-PT" sz="1600" dirty="0" err="1"/>
              <a:t>Encoder</a:t>
            </a:r>
            <a:r>
              <a:rPr lang="pt-PT" sz="1600" dirty="0"/>
              <a:t> – 32 </a:t>
            </a:r>
            <a:r>
              <a:rPr lang="pt-PT" sz="1600" dirty="0" err="1"/>
              <a:t>ns</a:t>
            </a:r>
            <a:r>
              <a:rPr lang="pt-PT" sz="1600" dirty="0"/>
              <a:t>	</a:t>
            </a:r>
            <a:r>
              <a:rPr lang="pt-PT" sz="1600" dirty="0" err="1"/>
              <a:t>Checker</a:t>
            </a:r>
            <a:r>
              <a:rPr lang="pt-PT" sz="1600" dirty="0"/>
              <a:t> – 38 </a:t>
            </a:r>
            <a:r>
              <a:rPr lang="pt-PT" sz="1600" dirty="0" err="1"/>
              <a:t>ns</a:t>
            </a:r>
            <a:endParaRPr lang="pt-PT" sz="1600" dirty="0"/>
          </a:p>
          <a:p>
            <a:pPr marL="457200" indent="-457200" algn="just" rtl="0">
              <a:buFont typeface="+mj-lt"/>
              <a:buAutoNum type="arabicPeriod"/>
            </a:pPr>
            <a:r>
              <a:rPr lang="pt-PT" b="1" dirty="0"/>
              <a:t>Cálculo do CRC síncrono com um </a:t>
            </a:r>
            <a:r>
              <a:rPr lang="pt-PT" b="1" i="1" dirty="0" err="1"/>
              <a:t>register</a:t>
            </a:r>
            <a:r>
              <a:rPr lang="pt-PT" b="1" dirty="0"/>
              <a:t> (paralelização no espaço)</a:t>
            </a:r>
          </a:p>
          <a:p>
            <a:pPr lvl="1" algn="just"/>
            <a:r>
              <a:rPr lang="pt-PT" sz="1600" dirty="0"/>
              <a:t>Portas lógicas:	</a:t>
            </a:r>
            <a:r>
              <a:rPr lang="pt-PT" sz="1600" dirty="0" err="1"/>
              <a:t>Encoder</a:t>
            </a:r>
            <a:r>
              <a:rPr lang="pt-PT" sz="1600" dirty="0"/>
              <a:t> – 81 	</a:t>
            </a:r>
            <a:r>
              <a:rPr lang="pt-PT" sz="1600" dirty="0" err="1"/>
              <a:t>Checker</a:t>
            </a:r>
            <a:r>
              <a:rPr lang="pt-PT" sz="1600" dirty="0"/>
              <a:t> - 89 		</a:t>
            </a:r>
            <a:r>
              <a:rPr lang="pt-PT" sz="1400" dirty="0"/>
              <a:t>(sem contar com o contador e o </a:t>
            </a:r>
            <a:r>
              <a:rPr lang="pt-PT" sz="1400" i="1" dirty="0" err="1"/>
              <a:t>register</a:t>
            </a:r>
            <a:r>
              <a:rPr lang="pt-PT" sz="1400" dirty="0"/>
              <a:t>)</a:t>
            </a:r>
          </a:p>
          <a:p>
            <a:pPr lvl="1" algn="just"/>
            <a:r>
              <a:rPr lang="pt-PT" sz="1600" dirty="0"/>
              <a:t>Tempo:		</a:t>
            </a:r>
            <a:r>
              <a:rPr lang="pt-PT" sz="1600" dirty="0" err="1"/>
              <a:t>Encoder</a:t>
            </a:r>
            <a:r>
              <a:rPr lang="pt-PT" sz="1600" dirty="0"/>
              <a:t> – 108 </a:t>
            </a:r>
            <a:r>
              <a:rPr lang="pt-PT" sz="1600" dirty="0" err="1"/>
              <a:t>ns</a:t>
            </a:r>
            <a:r>
              <a:rPr lang="pt-PT" sz="1600" dirty="0"/>
              <a:t>	</a:t>
            </a:r>
            <a:r>
              <a:rPr lang="pt-PT" sz="1600" dirty="0" err="1"/>
              <a:t>Checker</a:t>
            </a:r>
            <a:r>
              <a:rPr lang="pt-PT" sz="1600" dirty="0"/>
              <a:t> – 116 </a:t>
            </a:r>
            <a:r>
              <a:rPr lang="pt-PT" sz="1600" dirty="0" err="1"/>
              <a:t>ns</a:t>
            </a:r>
            <a:endParaRPr lang="pt-PT" sz="1600" dirty="0"/>
          </a:p>
          <a:p>
            <a:pPr marL="457200" indent="-457200" algn="just" rtl="0">
              <a:buFont typeface="+mj-lt"/>
              <a:buAutoNum type="arabicPeriod"/>
            </a:pPr>
            <a:r>
              <a:rPr lang="pt-PT" b="1" dirty="0"/>
              <a:t>Cálculo do CRC tendo em conta as componentes do bit de entrada em cada bit de saída (paralelização no tempo)</a:t>
            </a:r>
          </a:p>
          <a:p>
            <a:pPr lvl="1" algn="just"/>
            <a:r>
              <a:rPr lang="pt-PT" sz="1600" dirty="0"/>
              <a:t>Portas lógicas:	</a:t>
            </a:r>
            <a:r>
              <a:rPr lang="pt-PT" sz="1600" dirty="0" err="1"/>
              <a:t>Encoder</a:t>
            </a:r>
            <a:r>
              <a:rPr lang="pt-PT" sz="1600" dirty="0"/>
              <a:t> – 64	</a:t>
            </a:r>
            <a:r>
              <a:rPr lang="pt-PT" sz="1600" dirty="0" err="1"/>
              <a:t>Checker</a:t>
            </a:r>
            <a:r>
              <a:rPr lang="pt-PT" sz="1600" dirty="0"/>
              <a:t> – 79</a:t>
            </a:r>
          </a:p>
          <a:p>
            <a:pPr lvl="1" algn="just"/>
            <a:r>
              <a:rPr lang="pt-PT" sz="1600" dirty="0"/>
              <a:t>Tempo:		</a:t>
            </a:r>
            <a:r>
              <a:rPr lang="pt-PT" sz="1600" dirty="0" err="1"/>
              <a:t>Encoder</a:t>
            </a:r>
            <a:r>
              <a:rPr lang="pt-PT" sz="1600" dirty="0"/>
              <a:t> – 8 </a:t>
            </a:r>
            <a:r>
              <a:rPr lang="pt-PT" sz="1600" dirty="0" err="1"/>
              <a:t>ns</a:t>
            </a:r>
            <a:r>
              <a:rPr lang="pt-PT" sz="1600" dirty="0"/>
              <a:t>	</a:t>
            </a:r>
            <a:r>
              <a:rPr lang="pt-PT" sz="1600" dirty="0" err="1"/>
              <a:t>Checker</a:t>
            </a:r>
            <a:r>
              <a:rPr lang="pt-PT" sz="1600" dirty="0"/>
              <a:t> – 14 </a:t>
            </a:r>
            <a:r>
              <a:rPr lang="pt-PT" sz="1600" dirty="0" err="1"/>
              <a:t>ns</a:t>
            </a:r>
            <a:endParaRPr lang="pt-PT" dirty="0"/>
          </a:p>
          <a:p>
            <a:pPr marL="457200" indent="-457200" algn="just" rtl="0">
              <a:buFont typeface="+mj-lt"/>
              <a:buAutoNum type="arabicPeriod"/>
            </a:pPr>
            <a:r>
              <a:rPr lang="pt-PT" b="1" dirty="0"/>
              <a:t>Otimização da aproximação 3: minimizar as portas utilizadas no cálculo do CRC com a </a:t>
            </a:r>
            <a:r>
              <a:rPr lang="pt-PT" b="1" dirty="0" err="1"/>
              <a:t>inter-paralelização</a:t>
            </a:r>
            <a:r>
              <a:rPr lang="pt-PT" b="1" dirty="0"/>
              <a:t> de combinações entre bits</a:t>
            </a:r>
          </a:p>
          <a:p>
            <a:pPr lvl="1" algn="just"/>
            <a:r>
              <a:rPr lang="pt-PT" sz="1600" dirty="0"/>
              <a:t>Portas lógicas:	</a:t>
            </a:r>
            <a:r>
              <a:rPr lang="pt-PT" sz="1600" dirty="0" err="1"/>
              <a:t>Encoder</a:t>
            </a:r>
            <a:r>
              <a:rPr lang="pt-PT" sz="1600" dirty="0"/>
              <a:t> – 38 	</a:t>
            </a:r>
            <a:r>
              <a:rPr lang="pt-PT" sz="1600" dirty="0" err="1"/>
              <a:t>Checker</a:t>
            </a:r>
            <a:r>
              <a:rPr lang="pt-PT" sz="1600" dirty="0"/>
              <a:t> – 53</a:t>
            </a:r>
          </a:p>
          <a:p>
            <a:pPr lvl="1" algn="just"/>
            <a:r>
              <a:rPr lang="pt-PT" sz="1600" dirty="0"/>
              <a:t>Tempo:		</a:t>
            </a:r>
            <a:r>
              <a:rPr lang="pt-PT" sz="1600" dirty="0" err="1"/>
              <a:t>Encoder</a:t>
            </a:r>
            <a:r>
              <a:rPr lang="pt-PT" sz="1600" dirty="0"/>
              <a:t> – 8 </a:t>
            </a:r>
            <a:r>
              <a:rPr lang="pt-PT" sz="1600" dirty="0" err="1"/>
              <a:t>ns</a:t>
            </a:r>
            <a:r>
              <a:rPr lang="pt-PT" sz="1600" dirty="0"/>
              <a:t>	</a:t>
            </a:r>
            <a:r>
              <a:rPr lang="pt-PT" sz="1600" dirty="0" err="1"/>
              <a:t>Checker</a:t>
            </a:r>
            <a:r>
              <a:rPr lang="pt-PT" sz="1600" dirty="0"/>
              <a:t> – 14 </a:t>
            </a:r>
            <a:r>
              <a:rPr lang="pt-PT" sz="1600" dirty="0" err="1"/>
              <a:t>ns</a:t>
            </a:r>
            <a:endParaRPr lang="pt-PT" sz="1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1C7E1B6-16DA-446B-A3BD-B42575D74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38" y="113348"/>
            <a:ext cx="1928893" cy="6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Posição de Conteúdo 13">
                <a:extLst>
                  <a:ext uri="{FF2B5EF4-FFF2-40B4-BE49-F238E27FC236}">
                    <a16:creationId xmlns:a16="http://schemas.microsoft.com/office/drawing/2014/main" id="{832A418E-24BB-43E4-A366-D28AE3A439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5325" y="1704083"/>
                <a:ext cx="10637838" cy="50238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000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9436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800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3444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50876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3172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60604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pt-PT" sz="2200" b="1" dirty="0"/>
                  <a:t>Encontrar que bits de entrada influenciam cada bit de saída</a:t>
                </a:r>
              </a:p>
              <a:p>
                <a:pPr lvl="1" algn="just"/>
                <a:r>
                  <a:rPr lang="pt-PT" sz="2000" dirty="0"/>
                  <a:t>Para o bit 0:</a:t>
                </a:r>
              </a:p>
              <a:p>
                <a:pPr lvl="3" algn="just"/>
                <a14:m>
                  <m:oMath xmlns:m="http://schemas.openxmlformats.org/officeDocument/2006/math">
                    <m:sSup>
                      <m:sSup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pt-PT" sz="1600" dirty="0"/>
                  <a:t> </a:t>
                </a:r>
                <a:r>
                  <a:rPr lang="pt-PT" sz="1600" dirty="0" err="1"/>
                  <a:t>mod</a:t>
                </a:r>
                <a:r>
                  <a:rPr lang="pt-PT" sz="1600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pt-PT" sz="16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pt-PT" sz="16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pt-PT" sz="16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pt-PT" sz="16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sz="1600" dirty="0"/>
                  <a:t> + 1)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pt-PT" sz="16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pt-PT" sz="16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pt-PT" sz="16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sz="1600" dirty="0"/>
                  <a:t> + 1</a:t>
                </a:r>
              </a:p>
              <a:p>
                <a:pPr lvl="3" algn="just"/>
                <a:r>
                  <a:rPr lang="pt-PT" sz="1600" dirty="0"/>
                  <a:t>O que significa que o bit 0 influenciará bits 7, 6, 4, 2 e 0 de saída.</a:t>
                </a:r>
              </a:p>
              <a:p>
                <a:pPr lvl="1" algn="just"/>
                <a:endParaRPr lang="pt-PT" sz="1200" dirty="0"/>
              </a:p>
              <a:p>
                <a:pPr lvl="1" algn="just"/>
                <a:r>
                  <a:rPr lang="pt-PT" sz="2000" dirty="0"/>
                  <a:t>Repetir para todos os bits de entrada. Para cada bit de saída, efetuar um </a:t>
                </a:r>
                <a:r>
                  <a:rPr lang="pt-PT" sz="2000" i="1" dirty="0" err="1"/>
                  <a:t>xor</a:t>
                </a:r>
                <a:r>
                  <a:rPr lang="pt-PT" sz="2000" dirty="0"/>
                  <a:t> entre todos os bits de entrada que influenciam o resultado desse bit.</a:t>
                </a:r>
              </a:p>
              <a:p>
                <a:pPr lvl="1" algn="just"/>
                <a:endParaRPr lang="pt-PT" sz="1200" dirty="0"/>
              </a:p>
              <a:p>
                <a:pPr lvl="1" algn="just"/>
                <a:r>
                  <a:rPr lang="pt-PT" sz="2000" dirty="0"/>
                  <a:t>Para poupar tempo, os cálculos do </a:t>
                </a:r>
                <a:r>
                  <a:rPr lang="pt-PT" sz="2000" i="1" dirty="0" err="1"/>
                  <a:t>xor</a:t>
                </a:r>
                <a:r>
                  <a:rPr lang="pt-PT" sz="2000" dirty="0"/>
                  <a:t> podem ser efetuados dois a dois, paralelamente, e depois o seu resultado pode ser fundido no andar seguinte.</a:t>
                </a:r>
              </a:p>
              <a:p>
                <a:pPr marL="365760" lvl="1" indent="0" algn="just">
                  <a:buNone/>
                </a:pPr>
                <a:endParaRPr lang="pt-PT" sz="2000" b="1" dirty="0"/>
              </a:p>
              <a:p>
                <a:pPr algn="just"/>
                <a:r>
                  <a:rPr lang="pt-PT" sz="2200" b="1" dirty="0"/>
                  <a:t>Como melhorar? Aproximação 4…</a:t>
                </a:r>
              </a:p>
              <a:p>
                <a:pPr marL="365760" lvl="1" indent="0" algn="just">
                  <a:buNone/>
                </a:pPr>
                <a:endParaRPr lang="pt-PT" sz="2000" dirty="0"/>
              </a:p>
            </p:txBody>
          </p:sp>
        </mc:Choice>
        <mc:Fallback xmlns="">
          <p:sp>
            <p:nvSpPr>
              <p:cNvPr id="2" name="Marcador de Posição de Conteúdo 13">
                <a:extLst>
                  <a:ext uri="{FF2B5EF4-FFF2-40B4-BE49-F238E27FC236}">
                    <a16:creationId xmlns:a16="http://schemas.microsoft.com/office/drawing/2014/main" id="{832A418E-24BB-43E4-A366-D28AE3A43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1704083"/>
                <a:ext cx="10637838" cy="5023809"/>
              </a:xfrm>
              <a:prstGeom prst="rect">
                <a:avLst/>
              </a:prstGeom>
              <a:blipFill>
                <a:blip r:embed="rId2"/>
                <a:stretch>
                  <a:fillRect l="-630" t="-1578" r="-63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4000" y="332656"/>
            <a:ext cx="9144000" cy="1143000"/>
          </a:xfrm>
        </p:spPr>
        <p:txBody>
          <a:bodyPr rtlCol="0"/>
          <a:lstStyle/>
          <a:p>
            <a:pPr algn="ctr"/>
            <a:r>
              <a:rPr lang="pt-PT" b="1" dirty="0"/>
              <a:t>Solução encontrada (aproximação 3</a:t>
            </a:r>
            <a:r>
              <a:rPr lang="pt-PT" b="1" dirty="0">
                <a:solidFill>
                  <a:srgbClr val="92D050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1C7E1B6-16DA-446B-A3BD-B42575D74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38" y="113348"/>
            <a:ext cx="1928893" cy="6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6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3">
            <a:extLst>
              <a:ext uri="{FF2B5EF4-FFF2-40B4-BE49-F238E27FC236}">
                <a16:creationId xmlns:a16="http://schemas.microsoft.com/office/drawing/2014/main" id="{832A418E-24BB-43E4-A366-D28AE3A439F5}"/>
              </a:ext>
            </a:extLst>
          </p:cNvPr>
          <p:cNvSpPr txBox="1">
            <a:spLocks/>
          </p:cNvSpPr>
          <p:nvPr/>
        </p:nvSpPr>
        <p:spPr>
          <a:xfrm>
            <a:off x="695325" y="1704083"/>
            <a:ext cx="10637838" cy="50238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pt-PT" dirty="0"/>
              <a:t>Existem operações que são repetidas para vários bits de saída, logo o número de operações pode ser minimizado.</a:t>
            </a:r>
            <a:endParaRPr lang="en-US" dirty="0"/>
          </a:p>
          <a:p>
            <a:pPr algn="just">
              <a:lnSpc>
                <a:spcPct val="100000"/>
              </a:lnSpc>
            </a:pPr>
            <a:r>
              <a:rPr lang="pt-PT" dirty="0"/>
              <a:t>Procedeu-se à criação de um script que calcula as combinações que podem ser agrupadas para minimizar o número de portas utilizadas.</a:t>
            </a:r>
          </a:p>
          <a:p>
            <a:pPr algn="just">
              <a:lnSpc>
                <a:spcPct val="100000"/>
              </a:lnSpc>
            </a:pPr>
            <a:r>
              <a:rPr lang="pt-PT" dirty="0"/>
              <a:t>Algoritmo recursivo de complexidade exponencial. Demasiado tempo para todas as possibilidades.</a:t>
            </a:r>
          </a:p>
          <a:p>
            <a:pPr algn="just">
              <a:lnSpc>
                <a:spcPct val="100000"/>
              </a:lnSpc>
            </a:pPr>
            <a:r>
              <a:rPr lang="pt-PT" dirty="0"/>
              <a:t>Variação do algoritmo recursivo que apenas tem em conta as dez combinações mais utilizadas pelas portas, para cada iteração.</a:t>
            </a:r>
          </a:p>
          <a:p>
            <a:pPr algn="just">
              <a:lnSpc>
                <a:spcPct val="100000"/>
              </a:lnSpc>
            </a:pPr>
            <a:r>
              <a:rPr lang="pt-PT" dirty="0"/>
              <a:t>Resultado não ótimo, mas bastante otimizado.</a:t>
            </a:r>
          </a:p>
        </p:txBody>
      </p:sp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4000" y="332656"/>
            <a:ext cx="9144000" cy="1143000"/>
          </a:xfrm>
        </p:spPr>
        <p:txBody>
          <a:bodyPr rtlCol="0"/>
          <a:lstStyle/>
          <a:p>
            <a:pPr algn="ctr"/>
            <a:r>
              <a:rPr lang="pt-PT" b="1" dirty="0"/>
              <a:t>Solução encontrada (aproximação 4</a:t>
            </a:r>
            <a:r>
              <a:rPr lang="pt-PT" b="1" dirty="0">
                <a:solidFill>
                  <a:srgbClr val="92D050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1C7E1B6-16DA-446B-A3BD-B42575D74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38" y="113348"/>
            <a:ext cx="1928893" cy="6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5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4000" y="332656"/>
            <a:ext cx="9144000" cy="1143000"/>
          </a:xfrm>
        </p:spPr>
        <p:txBody>
          <a:bodyPr rtlCol="0"/>
          <a:lstStyle/>
          <a:p>
            <a:pPr algn="ctr"/>
            <a:r>
              <a:rPr lang="pt-PT" b="1" dirty="0"/>
              <a:t>Design da solução (</a:t>
            </a:r>
            <a:r>
              <a:rPr lang="pt-PT" b="1" dirty="0" err="1"/>
              <a:t>encoder</a:t>
            </a:r>
            <a:r>
              <a:rPr lang="pt-PT" b="1" dirty="0"/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1C7E1B6-16DA-446B-A3BD-B42575D74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38" y="113348"/>
            <a:ext cx="1928893" cy="692696"/>
          </a:xfrm>
          <a:prstGeom prst="rect">
            <a:avLst/>
          </a:prstGeom>
        </p:spPr>
      </p:pic>
      <p:pic>
        <p:nvPicPr>
          <p:cNvPr id="6" name="Marcador de Posição de Conteúdo 7">
            <a:extLst>
              <a:ext uri="{FF2B5EF4-FFF2-40B4-BE49-F238E27FC236}">
                <a16:creationId xmlns:a16="http://schemas.microsoft.com/office/drawing/2014/main" id="{C2CE14A6-277D-4343-ADD8-0116AF9F5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28" b="25914"/>
          <a:stretch/>
        </p:blipFill>
        <p:spPr>
          <a:xfrm>
            <a:off x="1979712" y="1556792"/>
            <a:ext cx="8232576" cy="5141360"/>
          </a:xfrm>
        </p:spPr>
      </p:pic>
    </p:spTree>
    <p:extLst>
      <p:ext uri="{BB962C8B-B14F-4D97-AF65-F5344CB8AC3E}">
        <p14:creationId xmlns:p14="http://schemas.microsoft.com/office/powerpoint/2010/main" val="1764265011"/>
      </p:ext>
    </p:extLst>
  </p:cSld>
  <p:clrMapOvr>
    <a:masterClrMapping/>
  </p:clrMapOvr>
</p:sld>
</file>

<file path=ppt/theme/theme1.xml><?xml version="1.0" encoding="utf-8"?>
<a:theme xmlns:a="http://schemas.openxmlformats.org/drawingml/2006/main" name="Tecnologia – Informática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77_TF02901026_TF02901026" id="{7DCE7B74-34A2-4D97-A651-E678C260EF0E}" vid="{F246B498-3683-4AC3-9E09-940A53558F56}"/>
    </a:ext>
  </a:extLst>
</a:theme>
</file>

<file path=ppt/theme/theme2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empresarial tecnológica com estrutura de placa de circuito (ecrã panorâmico)</Template>
  <TotalTime>0</TotalTime>
  <Words>482</Words>
  <Application>Microsoft Office PowerPoint</Application>
  <PresentationFormat>Ecrã Panorâmico</PresentationFormat>
  <Paragraphs>52</Paragraphs>
  <Slides>5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Candara</vt:lpstr>
      <vt:lpstr>Consolas</vt:lpstr>
      <vt:lpstr>Tecnologia – Informática 16x9</vt:lpstr>
      <vt:lpstr>Cyclic Redundancy Check (CRC)</vt:lpstr>
      <vt:lpstr>Diferentes aproximações à solução</vt:lpstr>
      <vt:lpstr>Solução encontrada (aproximação 3)</vt:lpstr>
      <vt:lpstr>Solução encontrada (aproximação 4)</vt:lpstr>
      <vt:lpstr>Design da solução (encoder)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Cyclic Redundancy Check (CRC)</dc:title>
  <dc:creator/>
  <cp:lastModifiedBy/>
  <cp:revision>3</cp:revision>
  <dcterms:created xsi:type="dcterms:W3CDTF">2017-11-21T08:49:35Z</dcterms:created>
  <dcterms:modified xsi:type="dcterms:W3CDTF">2018-01-21T16:01:19Z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