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5" r:id="rId4"/>
    <p:sldId id="285" r:id="rId5"/>
    <p:sldId id="286" r:id="rId6"/>
    <p:sldId id="289" r:id="rId7"/>
    <p:sldId id="290" r:id="rId8"/>
    <p:sldId id="297" r:id="rId9"/>
    <p:sldId id="299" r:id="rId10"/>
    <p:sldId id="291" r:id="rId11"/>
    <p:sldId id="298" r:id="rId12"/>
    <p:sldId id="303" r:id="rId13"/>
    <p:sldId id="292" r:id="rId14"/>
    <p:sldId id="296" r:id="rId15"/>
    <p:sldId id="294" r:id="rId16"/>
    <p:sldId id="293" r:id="rId17"/>
    <p:sldId id="301" r:id="rId18"/>
    <p:sldId id="302" r:id="rId19"/>
    <p:sldId id="288" r:id="rId20"/>
    <p:sldId id="295" r:id="rId21"/>
    <p:sldId id="287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18/12/2015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pt-PT" smtClean="0"/>
              <a:pPr/>
              <a:t>18/12/2015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1"/>
            <a:ext cx="7477470" cy="2514600"/>
          </a:xfrm>
        </p:spPr>
        <p:txBody>
          <a:bodyPr/>
          <a:lstStyle/>
          <a:p>
            <a:r>
              <a:rPr lang="pt-PT" dirty="0" smtClean="0"/>
              <a:t>Rádio mp3 em </a:t>
            </a:r>
            <a:r>
              <a:rPr lang="pt-PT" dirty="0" err="1" smtClean="0"/>
              <a:t>MatLab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Diogo Daniel Ferreira</a:t>
            </a:r>
          </a:p>
          <a:p>
            <a:r>
              <a:rPr lang="pt-PT" dirty="0" smtClean="0"/>
              <a:t>Fábio Cunha</a:t>
            </a:r>
          </a:p>
          <a:p>
            <a:endParaRPr lang="pt-PT" dirty="0" smtClean="0"/>
          </a:p>
          <a:p>
            <a:r>
              <a:rPr lang="pt-PT" dirty="0" smtClean="0"/>
              <a:t>Métodos Probabilísticos para Engenharia Informática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err="1" smtClean="0"/>
              <a:t>Shingles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algn="just"/>
            <a:endParaRPr lang="pt-PT" sz="3200" dirty="0" smtClean="0"/>
          </a:p>
          <a:p>
            <a:pPr algn="just"/>
            <a:r>
              <a:rPr lang="pt-PT" sz="3200" dirty="0" smtClean="0"/>
              <a:t>Dividir por espaço ou por caracteres especiais.</a:t>
            </a:r>
          </a:p>
          <a:p>
            <a:pPr marL="45720" indent="0" algn="just">
              <a:buNone/>
            </a:pPr>
            <a:r>
              <a:rPr lang="pt-PT" sz="3200" dirty="0" err="1" smtClean="0"/>
              <a:t>My</a:t>
            </a:r>
            <a:r>
              <a:rPr lang="pt-PT" sz="3200" dirty="0" smtClean="0"/>
              <a:t> Music.mp3 -&gt; </a:t>
            </a:r>
            <a:r>
              <a:rPr lang="pt-PT" sz="3200" dirty="0" err="1" smtClean="0">
                <a:solidFill>
                  <a:srgbClr val="0070C0"/>
                </a:solidFill>
              </a:rPr>
              <a:t>My</a:t>
            </a:r>
            <a:r>
              <a:rPr lang="pt-PT" sz="3200" dirty="0" smtClean="0"/>
              <a:t>/</a:t>
            </a:r>
            <a:r>
              <a:rPr lang="pt-PT" sz="3200" dirty="0" err="1" smtClean="0">
                <a:solidFill>
                  <a:srgbClr val="0070C0"/>
                </a:solidFill>
              </a:rPr>
              <a:t>Music</a:t>
            </a:r>
            <a:endParaRPr lang="pt-PT" sz="3200" u="sng" dirty="0">
              <a:solidFill>
                <a:schemeClr val="tx1"/>
              </a:solidFill>
            </a:endParaRPr>
          </a:p>
          <a:p>
            <a:pPr marL="45720" indent="0" algn="just">
              <a:buNone/>
            </a:pPr>
            <a:r>
              <a:rPr lang="pt-PT" sz="3200" dirty="0" err="1" smtClean="0"/>
              <a:t>My_Music-Really</a:t>
            </a:r>
            <a:r>
              <a:rPr lang="pt-PT" sz="3200" dirty="0" smtClean="0"/>
              <a:t>(</a:t>
            </a:r>
            <a:r>
              <a:rPr lang="pt-PT" sz="3200" dirty="0" err="1" smtClean="0"/>
              <a:t>really</a:t>
            </a:r>
            <a:r>
              <a:rPr lang="pt-PT" sz="3200" dirty="0" smtClean="0"/>
              <a:t>) good.mp3 -&gt;</a:t>
            </a:r>
          </a:p>
          <a:p>
            <a:pPr marL="45720" indent="0">
              <a:buNone/>
            </a:pPr>
            <a:r>
              <a:rPr lang="pt-PT" sz="3200" dirty="0" err="1" smtClean="0">
                <a:solidFill>
                  <a:srgbClr val="0070C0"/>
                </a:solidFill>
              </a:rPr>
              <a:t>My</a:t>
            </a:r>
            <a:r>
              <a:rPr lang="pt-PT" sz="3200" dirty="0" smtClean="0"/>
              <a:t>/</a:t>
            </a:r>
            <a:r>
              <a:rPr lang="pt-PT" sz="3200" dirty="0" err="1" smtClean="0">
                <a:solidFill>
                  <a:srgbClr val="0070C0"/>
                </a:solidFill>
              </a:rPr>
              <a:t>Music</a:t>
            </a:r>
            <a:r>
              <a:rPr lang="pt-PT" sz="3200" dirty="0" smtClean="0"/>
              <a:t>/</a:t>
            </a:r>
            <a:r>
              <a:rPr lang="pt-PT" sz="3200" dirty="0" err="1" smtClean="0">
                <a:solidFill>
                  <a:srgbClr val="0070C0"/>
                </a:solidFill>
              </a:rPr>
              <a:t>Really</a:t>
            </a:r>
            <a:r>
              <a:rPr lang="pt-PT" sz="3200" dirty="0" smtClean="0"/>
              <a:t>/</a:t>
            </a:r>
            <a:r>
              <a:rPr lang="pt-PT" sz="3200" dirty="0" err="1" smtClean="0">
                <a:solidFill>
                  <a:srgbClr val="0070C0"/>
                </a:solidFill>
              </a:rPr>
              <a:t>really</a:t>
            </a:r>
            <a:r>
              <a:rPr lang="pt-PT" sz="3200" dirty="0" smtClean="0"/>
              <a:t>/</a:t>
            </a:r>
            <a:r>
              <a:rPr lang="pt-PT" sz="3200" dirty="0" err="1" smtClean="0">
                <a:solidFill>
                  <a:srgbClr val="0070C0"/>
                </a:solidFill>
              </a:rPr>
              <a:t>good</a:t>
            </a:r>
            <a:r>
              <a:rPr lang="pt-PT" sz="3200" dirty="0" smtClean="0">
                <a:solidFill>
                  <a:srgbClr val="0070C0"/>
                </a:solidFill>
              </a:rPr>
              <a:t> </a:t>
            </a:r>
            <a:r>
              <a:rPr lang="pt-PT" sz="3200" dirty="0" smtClean="0"/>
              <a:t>-&gt;</a:t>
            </a:r>
          </a:p>
          <a:p>
            <a:pPr marL="45720" indent="0">
              <a:buNone/>
            </a:pPr>
            <a:r>
              <a:rPr lang="pt-PT" sz="3200" dirty="0" err="1" smtClean="0">
                <a:solidFill>
                  <a:srgbClr val="0070C0"/>
                </a:solidFill>
              </a:rPr>
              <a:t>My</a:t>
            </a:r>
            <a:r>
              <a:rPr lang="pt-PT" sz="3200" dirty="0" smtClean="0"/>
              <a:t>/</a:t>
            </a:r>
            <a:r>
              <a:rPr lang="pt-PT" sz="3200" dirty="0" err="1" smtClean="0">
                <a:solidFill>
                  <a:srgbClr val="0070C0"/>
                </a:solidFill>
              </a:rPr>
              <a:t>Music</a:t>
            </a:r>
            <a:r>
              <a:rPr lang="pt-PT" sz="3200" dirty="0" smtClean="0"/>
              <a:t>/</a:t>
            </a:r>
            <a:r>
              <a:rPr lang="pt-PT" sz="3200" dirty="0" err="1" smtClean="0">
                <a:solidFill>
                  <a:srgbClr val="0070C0"/>
                </a:solidFill>
              </a:rPr>
              <a:t>Really</a:t>
            </a:r>
            <a:r>
              <a:rPr lang="pt-PT" sz="3200" dirty="0" smtClean="0"/>
              <a:t>/</a:t>
            </a:r>
            <a:r>
              <a:rPr lang="pt-PT" sz="3200" dirty="0" err="1" smtClean="0">
                <a:solidFill>
                  <a:srgbClr val="0070C0"/>
                </a:solidFill>
              </a:rPr>
              <a:t>good</a:t>
            </a:r>
            <a:endParaRPr lang="pt-PT" sz="3200" dirty="0">
              <a:solidFill>
                <a:srgbClr val="0070C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err="1" smtClean="0"/>
              <a:t>Hash</a:t>
            </a:r>
            <a:r>
              <a:rPr lang="pt-PT" dirty="0" smtClean="0"/>
              <a:t> </a:t>
            </a:r>
            <a:r>
              <a:rPr lang="pt-PT" dirty="0" err="1" smtClean="0"/>
              <a:t>Function</a:t>
            </a:r>
            <a:r>
              <a:rPr lang="pt-PT" dirty="0" smtClean="0"/>
              <a:t> utilizada para </a:t>
            </a:r>
            <a:r>
              <a:rPr lang="pt-PT" dirty="0" err="1" smtClean="0"/>
              <a:t>minHash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algn="just"/>
            <a:endParaRPr lang="pt-PT" sz="3200" dirty="0" smtClean="0"/>
          </a:p>
          <a:p>
            <a:pPr algn="just"/>
            <a:endParaRPr lang="pt-PT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02024" y="2719953"/>
            <a:ext cx="792087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PT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pt-PT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pt-PT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j,i</a:t>
            </a:r>
            <a:r>
              <a:rPr lang="pt-PT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]=(a[i]*</a:t>
            </a:r>
            <a:r>
              <a:rPr lang="pt-PT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shingle</a:t>
            </a:r>
            <a:r>
              <a:rPr lang="pt-PT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[j]+c[i])%p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38028" y="393305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p=10000019 </a:t>
            </a: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i=numero de </a:t>
            </a:r>
            <a:r>
              <a:rPr lang="pt-PT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j=numero do </a:t>
            </a:r>
            <a:r>
              <a:rPr lang="pt-PT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shingle</a:t>
            </a: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 c= Vetores de 1 a 100 gerados aleatoriamente</a:t>
            </a:r>
          </a:p>
        </p:txBody>
      </p:sp>
    </p:spTree>
    <p:extLst>
      <p:ext uri="{BB962C8B-B14F-4D97-AF65-F5344CB8AC3E}">
        <p14:creationId xmlns:p14="http://schemas.microsoft.com/office/powerpoint/2010/main" val="13203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Testes à função de </a:t>
            </a:r>
            <a:r>
              <a:rPr lang="pt-PT" dirty="0" err="1" smtClean="0"/>
              <a:t>Hash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84482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41452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Tempo para número de </a:t>
            </a:r>
            <a:r>
              <a:rPr lang="pt-PT" dirty="0" err="1" smtClean="0"/>
              <a:t>hash</a:t>
            </a:r>
            <a:r>
              <a:rPr lang="pt-PT" dirty="0" smtClean="0"/>
              <a:t> diferentes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174088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7868" y="1052736"/>
            <a:ext cx="8686801" cy="3096344"/>
          </a:xfrm>
        </p:spPr>
        <p:txBody>
          <a:bodyPr>
            <a:normAutofit/>
          </a:bodyPr>
          <a:lstStyle/>
          <a:p>
            <a:pPr algn="ctr"/>
            <a:r>
              <a:rPr lang="pt-PT" dirty="0" smtClean="0"/>
              <a:t>Objetivo</a:t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Todos os cálculos que demorariam tempo significativo seriam feitos aquando da inicialização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Como procurar música por nome de maneira eficiente?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  <p:sp>
        <p:nvSpPr>
          <p:cNvPr id="6" name="Título 12"/>
          <p:cNvSpPr txBox="1">
            <a:spLocks/>
          </p:cNvSpPr>
          <p:nvPr/>
        </p:nvSpPr>
        <p:spPr>
          <a:xfrm>
            <a:off x="1413892" y="2996952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err="1" smtClean="0"/>
              <a:t>MinHash</a:t>
            </a:r>
            <a:r>
              <a:rPr lang="pt-PT" dirty="0" smtClean="0"/>
              <a:t> aplicada apenas a uma música!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46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Que imagens utilizar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marL="560070" indent="-514350" algn="just">
              <a:buFont typeface="+mj-lt"/>
              <a:buAutoNum type="arabicPeriod"/>
            </a:pPr>
            <a:r>
              <a:rPr lang="pt-PT" sz="3200" dirty="0" smtClean="0"/>
              <a:t>Se pasta que contém a música tiver apenas 1 imagem, utilizar essa.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pt-PT" sz="3200" dirty="0" smtClean="0"/>
              <a:t>Se contém mais do que uma, procurar imagem com mesmo nome que música.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pt-PT" sz="3200" dirty="0" smtClean="0"/>
              <a:t>Se não encontrar, ou não houver qualquer imagem, carrega a imagem “</a:t>
            </a:r>
            <a:r>
              <a:rPr lang="pt-PT" sz="3200" dirty="0" err="1" smtClean="0"/>
              <a:t>default</a:t>
            </a:r>
            <a:r>
              <a:rPr lang="pt-PT" sz="3200" dirty="0" smtClean="0"/>
              <a:t>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Imagem “</a:t>
            </a:r>
            <a:r>
              <a:rPr lang="pt-PT" dirty="0" err="1" smtClean="0"/>
              <a:t>default</a:t>
            </a:r>
            <a:r>
              <a:rPr lang="pt-PT" dirty="0" smtClean="0"/>
              <a:t>”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28" y="1471569"/>
            <a:ext cx="6624735" cy="4968551"/>
          </a:xfrm>
        </p:spPr>
      </p:pic>
    </p:spTree>
    <p:extLst>
      <p:ext uri="{BB962C8B-B14F-4D97-AF65-F5344CB8AC3E}">
        <p14:creationId xmlns:p14="http://schemas.microsoft.com/office/powerpoint/2010/main" val="138590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Principal dificuldade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pt-PT" sz="3200" dirty="0" smtClean="0"/>
          </a:p>
          <a:p>
            <a:pPr marL="45720" indent="0" algn="just">
              <a:buNone/>
            </a:pPr>
            <a:r>
              <a:rPr lang="pt-PT" sz="3200" dirty="0" smtClean="0"/>
              <a:t>Otimização de código para melhorar a rapidez de execução.</a:t>
            </a:r>
            <a:endParaRPr lang="pt-PT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Tempo para inicialização do programa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1700808"/>
            <a:ext cx="5631656" cy="4223742"/>
          </a:xfrm>
        </p:spPr>
      </p:pic>
    </p:spTree>
    <p:extLst>
      <p:ext uri="{BB962C8B-B14F-4D97-AF65-F5344CB8AC3E}">
        <p14:creationId xmlns:p14="http://schemas.microsoft.com/office/powerpoint/2010/main" val="6746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Ideia inicial (1)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algn="just"/>
            <a:r>
              <a:rPr lang="pt-PT" sz="3200" dirty="0" smtClean="0"/>
              <a:t>Rádio de músicas mp3</a:t>
            </a:r>
            <a:endParaRPr lang="pt-PT" sz="3200" dirty="0"/>
          </a:p>
          <a:p>
            <a:pPr algn="just"/>
            <a:r>
              <a:rPr lang="pt-PT" sz="3200" dirty="0" smtClean="0"/>
              <a:t>Mostrar músicas similares com base nas suas frequências</a:t>
            </a:r>
          </a:p>
          <a:p>
            <a:pPr marL="45720" indent="0" algn="just">
              <a:buNone/>
            </a:pPr>
            <a:endParaRPr lang="pt-PT" sz="3200" dirty="0"/>
          </a:p>
          <a:p>
            <a:pPr algn="just"/>
            <a:r>
              <a:rPr lang="pt-PT" sz="3200" dirty="0" smtClean="0"/>
              <a:t>Demasiado complicado para o tempo disponível…</a:t>
            </a:r>
          </a:p>
          <a:p>
            <a:pPr algn="just"/>
            <a:r>
              <a:rPr lang="pt-PT" sz="3200" dirty="0" smtClean="0"/>
              <a:t>Resultados poderiam não ser precisos</a:t>
            </a:r>
            <a:endParaRPr lang="pt-PT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052736"/>
            <a:ext cx="7189438" cy="2514600"/>
          </a:xfrm>
        </p:spPr>
        <p:txBody>
          <a:bodyPr>
            <a:normAutofit/>
          </a:bodyPr>
          <a:lstStyle/>
          <a:p>
            <a:r>
              <a:rPr lang="pt-PT" sz="4400" dirty="0" smtClean="0"/>
              <a:t>Questões?</a:t>
            </a:r>
            <a:endParaRPr lang="pt-PT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4" y="4149080"/>
            <a:ext cx="5029201" cy="1397000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Diogo Daniel Ferreira</a:t>
            </a:r>
          </a:p>
          <a:p>
            <a:r>
              <a:rPr lang="pt-PT" dirty="0" smtClean="0"/>
              <a:t>Fábio Cunha</a:t>
            </a:r>
          </a:p>
          <a:p>
            <a:endParaRPr lang="pt-PT" dirty="0" smtClean="0"/>
          </a:p>
          <a:p>
            <a:r>
              <a:rPr lang="pt-PT" dirty="0" smtClean="0"/>
              <a:t>Métodos Probabilísticos para Engenharia Informática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Ideia inicial (2)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algn="just"/>
            <a:r>
              <a:rPr lang="pt-PT" sz="3200" dirty="0" smtClean="0"/>
              <a:t>Comparar músicas com base nas suas letras</a:t>
            </a:r>
          </a:p>
          <a:p>
            <a:pPr algn="just"/>
            <a:endParaRPr lang="pt-PT" sz="3200" dirty="0"/>
          </a:p>
          <a:p>
            <a:pPr algn="just"/>
            <a:r>
              <a:rPr lang="pt-PT" sz="3200" dirty="0" smtClean="0"/>
              <a:t>Dificuldade em encontrar bases de dados disponíveis para download</a:t>
            </a:r>
          </a:p>
          <a:p>
            <a:pPr algn="just"/>
            <a:endParaRPr lang="pt-PT" sz="3200" dirty="0"/>
          </a:p>
          <a:p>
            <a:pPr algn="just"/>
            <a:r>
              <a:rPr lang="pt-PT" sz="3200" dirty="0" smtClean="0"/>
              <a:t>Dificuldade legais associadas aos direitos de autor</a:t>
            </a:r>
            <a:endParaRPr lang="pt-PT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Ideia inicial (3)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algn="just"/>
            <a:r>
              <a:rPr lang="pt-PT" sz="3200" dirty="0" smtClean="0"/>
              <a:t>Comparar músicas com base no seu título</a:t>
            </a:r>
          </a:p>
          <a:p>
            <a:pPr algn="just"/>
            <a:endParaRPr lang="pt-PT" sz="3200" dirty="0"/>
          </a:p>
          <a:p>
            <a:pPr algn="just"/>
            <a:r>
              <a:rPr lang="pt-PT" sz="3200" dirty="0" err="1" smtClean="0"/>
              <a:t>Bloom</a:t>
            </a:r>
            <a:r>
              <a:rPr lang="pt-PT" sz="3200" dirty="0" smtClean="0"/>
              <a:t> </a:t>
            </a:r>
            <a:r>
              <a:rPr lang="pt-PT" sz="3200" dirty="0" err="1" smtClean="0"/>
              <a:t>Filter</a:t>
            </a:r>
            <a:r>
              <a:rPr lang="pt-PT" sz="3200" dirty="0" smtClean="0"/>
              <a:t> para verificar se a música já existe na base de dados</a:t>
            </a:r>
            <a:endParaRPr lang="pt-PT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Passos do Programa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algn="just"/>
            <a:r>
              <a:rPr lang="pt-PT" sz="3200" dirty="0" smtClean="0"/>
              <a:t>Ler músicas de diretório</a:t>
            </a:r>
          </a:p>
          <a:p>
            <a:pPr algn="just"/>
            <a:r>
              <a:rPr lang="pt-PT" sz="3200" dirty="0" smtClean="0"/>
              <a:t>Inserir no </a:t>
            </a:r>
            <a:r>
              <a:rPr lang="pt-PT" sz="3200" dirty="0" err="1" smtClean="0"/>
              <a:t>Bloom</a:t>
            </a:r>
            <a:r>
              <a:rPr lang="pt-PT" sz="3200" dirty="0" smtClean="0"/>
              <a:t> </a:t>
            </a:r>
            <a:r>
              <a:rPr lang="pt-PT" sz="3200" dirty="0" err="1" smtClean="0"/>
              <a:t>Filter</a:t>
            </a:r>
            <a:r>
              <a:rPr lang="pt-PT" sz="3200" dirty="0" smtClean="0"/>
              <a:t> e guardar em base de dados</a:t>
            </a:r>
          </a:p>
          <a:p>
            <a:pPr algn="just"/>
            <a:r>
              <a:rPr lang="pt-PT" sz="3200" dirty="0" smtClean="0"/>
              <a:t>Calcular </a:t>
            </a:r>
            <a:r>
              <a:rPr lang="pt-PT" sz="3200" dirty="0" err="1" smtClean="0"/>
              <a:t>MinHash</a:t>
            </a:r>
            <a:endParaRPr lang="pt-PT" sz="3200" dirty="0" smtClean="0"/>
          </a:p>
          <a:p>
            <a:pPr algn="just"/>
            <a:r>
              <a:rPr lang="pt-PT" sz="3200" dirty="0" smtClean="0"/>
              <a:t>Calcular distância de </a:t>
            </a:r>
            <a:r>
              <a:rPr lang="pt-PT" sz="3200" dirty="0" err="1" smtClean="0"/>
              <a:t>Jaccard</a:t>
            </a:r>
            <a:endParaRPr lang="pt-PT" sz="3200" dirty="0" smtClean="0"/>
          </a:p>
          <a:p>
            <a:pPr algn="just"/>
            <a:endParaRPr lang="pt-PT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Menu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marL="560070" indent="-514350" algn="just">
              <a:buFont typeface="+mj-lt"/>
              <a:buAutoNum type="arabicPeriod"/>
            </a:pPr>
            <a:r>
              <a:rPr lang="pt-PT" sz="3200" dirty="0" smtClean="0"/>
              <a:t>Reproduzir música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pt-PT" sz="3200" dirty="0" smtClean="0"/>
              <a:t>Procurar música por nome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pt-PT" sz="3200" dirty="0" smtClean="0"/>
              <a:t>Limpar base de dados e adicionar músicas novamente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pt-PT" sz="3200" dirty="0" smtClean="0"/>
              <a:t>Reproduzir música aleatória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pt-PT" sz="3200" dirty="0" smtClean="0"/>
              <a:t>Criar rádio com base </a:t>
            </a:r>
            <a:r>
              <a:rPr lang="pt-PT" sz="3200" dirty="0"/>
              <a:t>em nome </a:t>
            </a:r>
            <a:r>
              <a:rPr lang="pt-PT" sz="3200" dirty="0" smtClean="0"/>
              <a:t>recebido</a:t>
            </a:r>
            <a:endParaRPr lang="pt-PT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7868" y="1052736"/>
            <a:ext cx="8686801" cy="3096344"/>
          </a:xfrm>
        </p:spPr>
        <p:txBody>
          <a:bodyPr>
            <a:normAutofit/>
          </a:bodyPr>
          <a:lstStyle/>
          <a:p>
            <a:pPr algn="ctr"/>
            <a:r>
              <a:rPr lang="pt-PT" dirty="0" smtClean="0"/>
              <a:t>Antes de continuarmos…</a:t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Vamos fazer uma pequena demonstração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err="1" smtClean="0"/>
              <a:t>Bloom</a:t>
            </a:r>
            <a:r>
              <a:rPr lang="pt-PT" dirty="0" smtClean="0"/>
              <a:t> </a:t>
            </a:r>
            <a:r>
              <a:rPr lang="pt-PT" dirty="0" err="1" smtClean="0"/>
              <a:t>Filter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pt-PT" sz="3200" dirty="0"/>
          </a:p>
          <a:p>
            <a:pPr algn="just"/>
            <a:r>
              <a:rPr lang="pt-PT" sz="3200" dirty="0" smtClean="0"/>
              <a:t>Garante que não são introduzidas duas músicas com o mesmo nome.</a:t>
            </a:r>
          </a:p>
          <a:p>
            <a:pPr algn="just"/>
            <a:endParaRPr lang="pt-PT" sz="3200" dirty="0"/>
          </a:p>
          <a:p>
            <a:pPr algn="just"/>
            <a:r>
              <a:rPr lang="pt-PT" sz="3200" dirty="0" smtClean="0"/>
              <a:t>Número de ideal </a:t>
            </a:r>
            <a:r>
              <a:rPr lang="pt-PT" sz="3200" dirty="0" err="1" smtClean="0"/>
              <a:t>hash</a:t>
            </a:r>
            <a:r>
              <a:rPr lang="pt-PT" sz="3200" dirty="0" smtClean="0"/>
              <a:t> </a:t>
            </a:r>
            <a:r>
              <a:rPr lang="pt-PT" sz="3200" dirty="0" err="1" smtClean="0"/>
              <a:t>functions</a:t>
            </a:r>
            <a:r>
              <a:rPr lang="pt-PT" sz="3200" dirty="0" smtClean="0"/>
              <a:t>: n/m*</a:t>
            </a:r>
            <a:r>
              <a:rPr lang="pt-PT" sz="3200" dirty="0" err="1" smtClean="0"/>
              <a:t>ln</a:t>
            </a:r>
            <a:r>
              <a:rPr lang="pt-PT" sz="3200" dirty="0" smtClean="0"/>
              <a:t>(2)</a:t>
            </a:r>
            <a:endParaRPr lang="pt-PT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Testes ao </a:t>
            </a:r>
            <a:r>
              <a:rPr lang="pt-PT" dirty="0" err="1" smtClean="0"/>
              <a:t>Bloom</a:t>
            </a:r>
            <a:r>
              <a:rPr lang="pt-PT" dirty="0" smtClean="0"/>
              <a:t> </a:t>
            </a:r>
            <a:r>
              <a:rPr lang="pt-PT" dirty="0" err="1" smtClean="0"/>
              <a:t>Filter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algn="just"/>
            <a:r>
              <a:rPr lang="pt-PT" sz="3200" dirty="0" smtClean="0"/>
              <a:t>Para um set de 137 músicas:</a:t>
            </a:r>
          </a:p>
          <a:p>
            <a:pPr marL="45720" indent="0" algn="just">
              <a:buNone/>
            </a:pPr>
            <a:r>
              <a:rPr lang="pt-PT" sz="3200" dirty="0" smtClean="0"/>
              <a:t>Probabilidade </a:t>
            </a:r>
            <a:r>
              <a:rPr lang="pt-PT" sz="3200" dirty="0" smtClean="0"/>
              <a:t>de falso positivo=7,43*10</a:t>
            </a:r>
            <a:r>
              <a:rPr lang="pt-PT" sz="3200" baseline="30000" dirty="0" smtClean="0"/>
              <a:t>-22</a:t>
            </a:r>
          </a:p>
          <a:p>
            <a:pPr algn="just"/>
            <a:r>
              <a:rPr lang="pt-PT" sz="3200" dirty="0"/>
              <a:t>Para um set de </a:t>
            </a:r>
            <a:r>
              <a:rPr lang="pt-PT" sz="3200" dirty="0" smtClean="0"/>
              <a:t>667 </a:t>
            </a:r>
            <a:r>
              <a:rPr lang="pt-PT" sz="3200" dirty="0"/>
              <a:t>músicas:</a:t>
            </a:r>
          </a:p>
          <a:p>
            <a:pPr marL="45720" indent="0" algn="just">
              <a:buNone/>
            </a:pPr>
            <a:r>
              <a:rPr lang="pt-PT" sz="3200" dirty="0" smtClean="0"/>
              <a:t>Probabilidade </a:t>
            </a:r>
            <a:r>
              <a:rPr lang="pt-PT" sz="3200" dirty="0"/>
              <a:t>de falso </a:t>
            </a:r>
            <a:r>
              <a:rPr lang="pt-PT" sz="3200" dirty="0" smtClean="0"/>
              <a:t>positivo=74,75*10</a:t>
            </a:r>
            <a:r>
              <a:rPr lang="pt-PT" sz="3200" baseline="30000" dirty="0" smtClean="0"/>
              <a:t>-17</a:t>
            </a:r>
            <a:endParaRPr lang="pt-PT" sz="3200" baseline="30000" dirty="0"/>
          </a:p>
          <a:p>
            <a:pPr algn="just"/>
            <a:r>
              <a:rPr lang="pt-PT" sz="3200" dirty="0"/>
              <a:t>Para um set </a:t>
            </a:r>
            <a:r>
              <a:rPr lang="pt-PT" sz="3200" dirty="0" smtClean="0"/>
              <a:t>de 4032 </a:t>
            </a:r>
            <a:r>
              <a:rPr lang="pt-PT" sz="3200" dirty="0"/>
              <a:t>músicas:</a:t>
            </a:r>
          </a:p>
          <a:p>
            <a:pPr marL="45720" indent="0" algn="just">
              <a:buNone/>
            </a:pPr>
            <a:r>
              <a:rPr lang="pt-PT" sz="3200" dirty="0"/>
              <a:t>Probabilidade de falso </a:t>
            </a:r>
            <a:r>
              <a:rPr lang="pt-PT" sz="3200" dirty="0" smtClean="0"/>
              <a:t>positivo=1,29*10</a:t>
            </a:r>
            <a:r>
              <a:rPr lang="pt-PT" sz="3200" baseline="30000" dirty="0" smtClean="0"/>
              <a:t>-11</a:t>
            </a:r>
            <a:endParaRPr lang="pt-PT" sz="3200" baseline="30000" dirty="0"/>
          </a:p>
          <a:p>
            <a:pPr algn="just"/>
            <a:endParaRPr lang="pt-PT" sz="3200" baseline="30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" y="0"/>
            <a:ext cx="176450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contraste empresarial (ecrã panorâmico)</Template>
  <TotalTime>0</TotalTime>
  <Words>369</Words>
  <Application>Microsoft Office PowerPoint</Application>
  <PresentationFormat>Personalizados</PresentationFormat>
  <Paragraphs>77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Arial</vt:lpstr>
      <vt:lpstr>Franklin Gothic Medium</vt:lpstr>
      <vt:lpstr>Business Contrast 16x9</vt:lpstr>
      <vt:lpstr>Rádio mp3 em MatLab</vt:lpstr>
      <vt:lpstr>Ideia inicial (1)</vt:lpstr>
      <vt:lpstr>Ideia inicial (2)</vt:lpstr>
      <vt:lpstr>Ideia inicial (3)</vt:lpstr>
      <vt:lpstr>Passos do Programa</vt:lpstr>
      <vt:lpstr>Menu</vt:lpstr>
      <vt:lpstr>Antes de continuarmos…   Vamos fazer uma pequena demonstração</vt:lpstr>
      <vt:lpstr>Bloom Filter</vt:lpstr>
      <vt:lpstr>Testes ao Bloom Filter</vt:lpstr>
      <vt:lpstr>Shingles</vt:lpstr>
      <vt:lpstr>Hash Function utilizada para minHash</vt:lpstr>
      <vt:lpstr>Testes à função de Hash</vt:lpstr>
      <vt:lpstr>Tempo para número de hash diferentes</vt:lpstr>
      <vt:lpstr>Objetivo   Todos os cálculos que demorariam tempo significativo seriam feitos aquando da inicialização</vt:lpstr>
      <vt:lpstr>Como procurar música por nome de maneira eficiente?</vt:lpstr>
      <vt:lpstr>Que imagens utilizar</vt:lpstr>
      <vt:lpstr>Imagem “default”</vt:lpstr>
      <vt:lpstr>Principal dificuldade</vt:lpstr>
      <vt:lpstr>Tempo para inicialização do programa</vt:lpstr>
      <vt:lpstr>Questões?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2015-05-28T09:51:33Z</dcterms:created>
  <dcterms:modified xsi:type="dcterms:W3CDTF">2015-12-18T13:21:52Z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