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57" r:id="rId3"/>
    <p:sldId id="258" r:id="rId4"/>
    <p:sldId id="265" r:id="rId5"/>
    <p:sldId id="295" r:id="rId6"/>
    <p:sldId id="259" r:id="rId7"/>
    <p:sldId id="264" r:id="rId8"/>
    <p:sldId id="263" r:id="rId9"/>
    <p:sldId id="266" r:id="rId10"/>
    <p:sldId id="267" r:id="rId11"/>
    <p:sldId id="268" r:id="rId12"/>
    <p:sldId id="269" r:id="rId13"/>
    <p:sldId id="291" r:id="rId14"/>
    <p:sldId id="292" r:id="rId15"/>
    <p:sldId id="271" r:id="rId16"/>
    <p:sldId id="273" r:id="rId17"/>
    <p:sldId id="274" r:id="rId18"/>
    <p:sldId id="281" r:id="rId19"/>
    <p:sldId id="277" r:id="rId20"/>
    <p:sldId id="278" r:id="rId21"/>
    <p:sldId id="282" r:id="rId22"/>
    <p:sldId id="288" r:id="rId23"/>
    <p:sldId id="289" r:id="rId24"/>
    <p:sldId id="283" r:id="rId25"/>
    <p:sldId id="279" r:id="rId26"/>
    <p:sldId id="286"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6182F-C114-409C-9D82-C0C6E244B88F}" v="61" dt="2018-11-15T23:04:22.308"/>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dl-pc\Universidade\5ano\1semestre\AA\projects\aa-project1\detection-cyber-trolls\feature_engineering.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D:\dl-pc\Universidade\5ano\1semestre\AA\projects\aa-project1\detection-cyber-trolls\model_training.xlsx" TargetMode="Externa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edia%20Markt\Desktop\aa-project1\detection-cyber-trolls\feature_engineering.xlsx" TargetMode="External"/></Relationships>
</file>

<file path=ppt/charts/_rels/chart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edia%20Markt\Desktop\aa-project1\detection-cyber-trolls\model_training.xlsx" TargetMode="External"/></Relationships>
</file>

<file path=ppt/charts/_rels/chart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edia%20Markt\Desktop\aa-project1\detection-cyber-trolls\model_training.xlsx" TargetMode="External"/></Relationships>
</file>

<file path=ppt/charts/_rels/chart5.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edia%20Markt\Desktop\aa-project1\detection-cyber-trolls\model_training.xlsx" TargetMode="External"/></Relationships>
</file>

<file path=ppt/charts/_rels/chart6.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edia%20Markt\Desktop\aa-project1\detection-cyber-trolls\model_training.xlsx" TargetMode="External"/></Relationships>
</file>

<file path=ppt/charts/_rels/chart7.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D:\dl-pc\Universidade\5ano\1semestre\AA\projects\aa-project1\detection-cyber-trolls\model_training.xlsx" TargetMode="External"/></Relationships>
</file>

<file path=ppt/charts/_rels/chart8.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D:\dl-pc\Universidade\5ano\1semestre\AA\projects\aa-project1\detection-cyber-trolls\model_training.xlsx" TargetMode="External"/></Relationships>
</file>

<file path=ppt/charts/_rels/chart9.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D:\dl-pc\Universidade\5ano\1semestre\AA\projects\aa-project1\detection-cyber-trolls\model_train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err="1"/>
              <a:t>Average</a:t>
            </a:r>
            <a:r>
              <a:rPr lang="pt-PT"/>
              <a:t> </a:t>
            </a:r>
            <a:r>
              <a:rPr lang="pt-PT" err="1"/>
              <a:t>accuracy</a:t>
            </a:r>
            <a:r>
              <a:rPr lang="pt-PT"/>
              <a:t> </a:t>
            </a:r>
            <a:r>
              <a:rPr lang="pt-PT" err="1"/>
              <a:t>with</a:t>
            </a:r>
            <a:r>
              <a:rPr lang="pt-PT"/>
              <a:t> </a:t>
            </a:r>
            <a:r>
              <a:rPr lang="pt-PT" err="1"/>
              <a:t>different</a:t>
            </a:r>
            <a:r>
              <a:rPr lang="pt-PT"/>
              <a:t> </a:t>
            </a:r>
            <a:r>
              <a:rPr lang="pt-PT" err="1"/>
              <a:t>number</a:t>
            </a:r>
            <a:r>
              <a:rPr lang="pt-PT" baseline="0"/>
              <a:t> </a:t>
            </a:r>
            <a:r>
              <a:rPr lang="pt-PT" baseline="0" err="1"/>
              <a:t>of</a:t>
            </a:r>
            <a:r>
              <a:rPr lang="pt-PT" baseline="0"/>
              <a:t> </a:t>
            </a:r>
            <a:r>
              <a:rPr lang="pt-PT" baseline="0" err="1"/>
              <a:t>most</a:t>
            </a:r>
            <a:r>
              <a:rPr lang="pt-PT" baseline="0"/>
              <a:t> </a:t>
            </a:r>
            <a:r>
              <a:rPr lang="pt-PT" baseline="0" err="1"/>
              <a:t>used</a:t>
            </a:r>
            <a:r>
              <a:rPr lang="pt-PT" baseline="0"/>
              <a:t> </a:t>
            </a:r>
            <a:r>
              <a:rPr lang="pt-PT" baseline="0" err="1"/>
              <a:t>tokens</a:t>
            </a:r>
            <a:endParaRPr lang="pt-P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manualLayout>
          <c:layoutTarget val="inner"/>
          <c:xMode val="edge"/>
          <c:yMode val="edge"/>
          <c:x val="9.9442038495188095E-2"/>
          <c:y val="6.8029656984819206E-2"/>
          <c:w val="0.85222462817147859"/>
          <c:h val="0.75666014731309517"/>
        </c:manualLayout>
      </c:layout>
      <c:scatterChart>
        <c:scatterStyle val="smoothMarker"/>
        <c:varyColors val="0"/>
        <c:ser>
          <c:idx val="0"/>
          <c:order val="0"/>
          <c:tx>
            <c:v>1-gram-count</c:v>
          </c:tx>
          <c:spPr>
            <a:ln w="19050"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9050" cap="rnd">
                <a:solidFill>
                  <a:schemeClr val="accent1"/>
                </a:solidFill>
                <a:round/>
              </a:ln>
              <a:effectLst>
                <a:outerShdw blurRad="57150" dist="19050" dir="5400000" algn="ctr" rotWithShape="0">
                  <a:srgbClr val="000000">
                    <a:alpha val="63000"/>
                  </a:srgbClr>
                </a:outerShdw>
              </a:effectLst>
            </c:spPr>
          </c:marker>
          <c:xVal>
            <c:numRef>
              <c:f>Charts!$B$4:$F$4</c:f>
              <c:numCache>
                <c:formatCode>General</c:formatCode>
                <c:ptCount val="5"/>
                <c:pt idx="0">
                  <c:v>100</c:v>
                </c:pt>
                <c:pt idx="1">
                  <c:v>1000</c:v>
                </c:pt>
                <c:pt idx="2">
                  <c:v>5000</c:v>
                </c:pt>
                <c:pt idx="3">
                  <c:v>10000</c:v>
                </c:pt>
                <c:pt idx="4">
                  <c:v>25000</c:v>
                </c:pt>
              </c:numCache>
            </c:numRef>
          </c:xVal>
          <c:yVal>
            <c:numRef>
              <c:f>Charts!$B$16:$F$16</c:f>
              <c:numCache>
                <c:formatCode>General</c:formatCode>
                <c:ptCount val="5"/>
                <c:pt idx="0">
                  <c:v>0.69640340909090903</c:v>
                </c:pt>
                <c:pt idx="1">
                  <c:v>0.72085795454545454</c:v>
                </c:pt>
                <c:pt idx="2">
                  <c:v>0.79971428571428571</c:v>
                </c:pt>
                <c:pt idx="3">
                  <c:v>0.79519642857142869</c:v>
                </c:pt>
                <c:pt idx="4">
                  <c:v>0.78736607142857162</c:v>
                </c:pt>
              </c:numCache>
            </c:numRef>
          </c:yVal>
          <c:smooth val="1"/>
          <c:extLst>
            <c:ext xmlns:c16="http://schemas.microsoft.com/office/drawing/2014/chart" uri="{C3380CC4-5D6E-409C-BE32-E72D297353CC}">
              <c16:uniqueId val="{00000000-4C8E-47C9-A45A-EEF6956DCEB2}"/>
            </c:ext>
          </c:extLst>
        </c:ser>
        <c:ser>
          <c:idx val="1"/>
          <c:order val="1"/>
          <c:tx>
            <c:v>2-gram-count</c:v>
          </c:tx>
          <c:spPr>
            <a:ln w="19050"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9050" cap="rnd">
                <a:solidFill>
                  <a:schemeClr val="accent2"/>
                </a:solidFill>
                <a:round/>
              </a:ln>
              <a:effectLst>
                <a:outerShdw blurRad="57150" dist="19050" dir="5400000" algn="ctr" rotWithShape="0">
                  <a:srgbClr val="000000">
                    <a:alpha val="63000"/>
                  </a:srgbClr>
                </a:outerShdw>
              </a:effectLst>
            </c:spPr>
          </c:marker>
          <c:xVal>
            <c:numRef>
              <c:f>Charts!$B$4:$F$4</c:f>
              <c:numCache>
                <c:formatCode>General</c:formatCode>
                <c:ptCount val="5"/>
                <c:pt idx="0">
                  <c:v>100</c:v>
                </c:pt>
                <c:pt idx="1">
                  <c:v>1000</c:v>
                </c:pt>
                <c:pt idx="2">
                  <c:v>5000</c:v>
                </c:pt>
                <c:pt idx="3">
                  <c:v>10000</c:v>
                </c:pt>
                <c:pt idx="4">
                  <c:v>25000</c:v>
                </c:pt>
              </c:numCache>
            </c:numRef>
          </c:xVal>
          <c:yVal>
            <c:numRef>
              <c:f>Charts!$B$28:$F$28</c:f>
              <c:numCache>
                <c:formatCode>General</c:formatCode>
                <c:ptCount val="5"/>
                <c:pt idx="0">
                  <c:v>0.61921022727272723</c:v>
                </c:pt>
                <c:pt idx="1">
                  <c:v>0.68658035714285703</c:v>
                </c:pt>
                <c:pt idx="2">
                  <c:v>0.8006428571428571</c:v>
                </c:pt>
                <c:pt idx="3">
                  <c:v>0.83151785714285709</c:v>
                </c:pt>
                <c:pt idx="4">
                  <c:v>0.88979464285714283</c:v>
                </c:pt>
              </c:numCache>
            </c:numRef>
          </c:yVal>
          <c:smooth val="1"/>
          <c:extLst>
            <c:ext xmlns:c16="http://schemas.microsoft.com/office/drawing/2014/chart" uri="{C3380CC4-5D6E-409C-BE32-E72D297353CC}">
              <c16:uniqueId val="{00000001-4C8E-47C9-A45A-EEF6956DCEB2}"/>
            </c:ext>
          </c:extLst>
        </c:ser>
        <c:ser>
          <c:idx val="2"/>
          <c:order val="2"/>
          <c:tx>
            <c:v>1-2-gram-count</c:v>
          </c:tx>
          <c:spPr>
            <a:ln w="19050"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9050" cap="rnd">
                <a:solidFill>
                  <a:schemeClr val="accent3"/>
                </a:solidFill>
                <a:round/>
              </a:ln>
              <a:effectLst>
                <a:outerShdw blurRad="57150" dist="19050" dir="5400000" algn="ctr" rotWithShape="0">
                  <a:srgbClr val="000000">
                    <a:alpha val="63000"/>
                  </a:srgbClr>
                </a:outerShdw>
              </a:effectLst>
            </c:spPr>
          </c:marker>
          <c:xVal>
            <c:numRef>
              <c:f>Charts!$B$4:$F$4</c:f>
              <c:numCache>
                <c:formatCode>General</c:formatCode>
                <c:ptCount val="5"/>
                <c:pt idx="0">
                  <c:v>100</c:v>
                </c:pt>
                <c:pt idx="1">
                  <c:v>1000</c:v>
                </c:pt>
                <c:pt idx="2">
                  <c:v>5000</c:v>
                </c:pt>
                <c:pt idx="3">
                  <c:v>10000</c:v>
                </c:pt>
                <c:pt idx="4">
                  <c:v>25000</c:v>
                </c:pt>
              </c:numCache>
            </c:numRef>
          </c:xVal>
          <c:yVal>
            <c:numRef>
              <c:f>Charts!$B$40:$F$40</c:f>
              <c:numCache>
                <c:formatCode>General</c:formatCode>
                <c:ptCount val="5"/>
                <c:pt idx="0">
                  <c:v>0.69899431818181812</c:v>
                </c:pt>
                <c:pt idx="1">
                  <c:v>0.74993749999999992</c:v>
                </c:pt>
                <c:pt idx="2">
                  <c:v>0.78334821428571433</c:v>
                </c:pt>
                <c:pt idx="3">
                  <c:v>0.83034821428571426</c:v>
                </c:pt>
                <c:pt idx="4">
                  <c:v>0.8767678571428571</c:v>
                </c:pt>
              </c:numCache>
            </c:numRef>
          </c:yVal>
          <c:smooth val="1"/>
          <c:extLst>
            <c:ext xmlns:c16="http://schemas.microsoft.com/office/drawing/2014/chart" uri="{C3380CC4-5D6E-409C-BE32-E72D297353CC}">
              <c16:uniqueId val="{00000002-4C8E-47C9-A45A-EEF6956DCEB2}"/>
            </c:ext>
          </c:extLst>
        </c:ser>
        <c:ser>
          <c:idx val="3"/>
          <c:order val="3"/>
          <c:tx>
            <c:v>Tf-idf</c:v>
          </c:tx>
          <c:spPr>
            <a:ln w="19050"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9050" cap="rnd">
                <a:solidFill>
                  <a:schemeClr val="accent4"/>
                </a:solidFill>
                <a:round/>
              </a:ln>
              <a:effectLst>
                <a:outerShdw blurRad="57150" dist="19050" dir="5400000" algn="ctr" rotWithShape="0">
                  <a:srgbClr val="000000">
                    <a:alpha val="63000"/>
                  </a:srgbClr>
                </a:outerShdw>
              </a:effectLst>
            </c:spPr>
          </c:marker>
          <c:xVal>
            <c:numRef>
              <c:f>Charts!$B$4:$F$4</c:f>
              <c:numCache>
                <c:formatCode>General</c:formatCode>
                <c:ptCount val="5"/>
                <c:pt idx="0">
                  <c:v>100</c:v>
                </c:pt>
                <c:pt idx="1">
                  <c:v>1000</c:v>
                </c:pt>
                <c:pt idx="2">
                  <c:v>5000</c:v>
                </c:pt>
                <c:pt idx="3">
                  <c:v>10000</c:v>
                </c:pt>
                <c:pt idx="4">
                  <c:v>25000</c:v>
                </c:pt>
              </c:numCache>
            </c:numRef>
          </c:xVal>
          <c:yVal>
            <c:numRef>
              <c:f>Charts!$B$52:$F$52</c:f>
              <c:numCache>
                <c:formatCode>General</c:formatCode>
                <c:ptCount val="5"/>
                <c:pt idx="0">
                  <c:v>0.68871590909090918</c:v>
                </c:pt>
                <c:pt idx="1">
                  <c:v>0.76281250000000012</c:v>
                </c:pt>
                <c:pt idx="2">
                  <c:v>0.79615178571428558</c:v>
                </c:pt>
                <c:pt idx="3">
                  <c:v>0.79419642857142858</c:v>
                </c:pt>
                <c:pt idx="4">
                  <c:v>0.79894642857142839</c:v>
                </c:pt>
              </c:numCache>
            </c:numRef>
          </c:yVal>
          <c:smooth val="1"/>
          <c:extLst>
            <c:ext xmlns:c16="http://schemas.microsoft.com/office/drawing/2014/chart" uri="{C3380CC4-5D6E-409C-BE32-E72D297353CC}">
              <c16:uniqueId val="{00000003-4C8E-47C9-A45A-EEF6956DCEB2}"/>
            </c:ext>
          </c:extLst>
        </c:ser>
        <c:ser>
          <c:idx val="4"/>
          <c:order val="4"/>
          <c:tx>
            <c:v>1-gram-count_tfidf</c:v>
          </c:tx>
          <c:spPr>
            <a:ln w="19050"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9050" cap="rnd">
                <a:solidFill>
                  <a:schemeClr val="accent5"/>
                </a:solidFill>
                <a:round/>
              </a:ln>
              <a:effectLst>
                <a:outerShdw blurRad="57150" dist="19050" dir="5400000" algn="ctr" rotWithShape="0">
                  <a:srgbClr val="000000">
                    <a:alpha val="63000"/>
                  </a:srgbClr>
                </a:outerShdw>
              </a:effectLst>
            </c:spPr>
          </c:marker>
          <c:xVal>
            <c:numRef>
              <c:f>Charts!$B$4:$F$4</c:f>
              <c:numCache>
                <c:formatCode>General</c:formatCode>
                <c:ptCount val="5"/>
                <c:pt idx="0">
                  <c:v>100</c:v>
                </c:pt>
                <c:pt idx="1">
                  <c:v>1000</c:v>
                </c:pt>
                <c:pt idx="2">
                  <c:v>5000</c:v>
                </c:pt>
                <c:pt idx="3">
                  <c:v>10000</c:v>
                </c:pt>
                <c:pt idx="4">
                  <c:v>25000</c:v>
                </c:pt>
              </c:numCache>
            </c:numRef>
          </c:xVal>
          <c:yVal>
            <c:numRef>
              <c:f>Charts!$B$64:$F$64</c:f>
              <c:numCache>
                <c:formatCode>General</c:formatCode>
                <c:ptCount val="5"/>
                <c:pt idx="0">
                  <c:v>0.70476704545454549</c:v>
                </c:pt>
                <c:pt idx="1">
                  <c:v>0.76180357142857147</c:v>
                </c:pt>
                <c:pt idx="2">
                  <c:v>0.81555357142857143</c:v>
                </c:pt>
                <c:pt idx="3">
                  <c:v>0.81482142857142847</c:v>
                </c:pt>
                <c:pt idx="4">
                  <c:v>0.81459821428571433</c:v>
                </c:pt>
              </c:numCache>
            </c:numRef>
          </c:yVal>
          <c:smooth val="1"/>
          <c:extLst>
            <c:ext xmlns:c16="http://schemas.microsoft.com/office/drawing/2014/chart" uri="{C3380CC4-5D6E-409C-BE32-E72D297353CC}">
              <c16:uniqueId val="{00000004-4C8E-47C9-A45A-EEF6956DCEB2}"/>
            </c:ext>
          </c:extLst>
        </c:ser>
        <c:ser>
          <c:idx val="5"/>
          <c:order val="5"/>
          <c:tx>
            <c:v>2-gram-count_tf-idf</c:v>
          </c:tx>
          <c:spPr>
            <a:ln w="19050"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19050" cap="rnd">
                <a:solidFill>
                  <a:schemeClr val="accent6"/>
                </a:solidFill>
                <a:round/>
              </a:ln>
              <a:effectLst>
                <a:outerShdw blurRad="57150" dist="19050" dir="5400000" algn="ctr" rotWithShape="0">
                  <a:srgbClr val="000000">
                    <a:alpha val="63000"/>
                  </a:srgbClr>
                </a:outerShdw>
              </a:effectLst>
            </c:spPr>
          </c:marker>
          <c:xVal>
            <c:numRef>
              <c:f>Charts!$B$4:$F$4</c:f>
              <c:numCache>
                <c:formatCode>General</c:formatCode>
                <c:ptCount val="5"/>
                <c:pt idx="0">
                  <c:v>100</c:v>
                </c:pt>
                <c:pt idx="1">
                  <c:v>1000</c:v>
                </c:pt>
                <c:pt idx="2">
                  <c:v>5000</c:v>
                </c:pt>
                <c:pt idx="3">
                  <c:v>10000</c:v>
                </c:pt>
                <c:pt idx="4">
                  <c:v>25000</c:v>
                </c:pt>
              </c:numCache>
            </c:numRef>
          </c:xVal>
          <c:yVal>
            <c:numRef>
              <c:f>Charts!$B$76:$F$76</c:f>
              <c:numCache>
                <c:formatCode>General</c:formatCode>
                <c:ptCount val="5"/>
                <c:pt idx="0">
                  <c:v>0.69769318181818185</c:v>
                </c:pt>
                <c:pt idx="1">
                  <c:v>0.72954464285714293</c:v>
                </c:pt>
                <c:pt idx="2">
                  <c:v>0.84088392857142857</c:v>
                </c:pt>
                <c:pt idx="3">
                  <c:v>0.86756250000000001</c:v>
                </c:pt>
                <c:pt idx="4">
                  <c:v>0.89733035714285714</c:v>
                </c:pt>
              </c:numCache>
            </c:numRef>
          </c:yVal>
          <c:smooth val="1"/>
          <c:extLst>
            <c:ext xmlns:c16="http://schemas.microsoft.com/office/drawing/2014/chart" uri="{C3380CC4-5D6E-409C-BE32-E72D297353CC}">
              <c16:uniqueId val="{00000005-4C8E-47C9-A45A-EEF6956DCEB2}"/>
            </c:ext>
          </c:extLst>
        </c:ser>
        <c:ser>
          <c:idx val="6"/>
          <c:order val="6"/>
          <c:tx>
            <c:v>1-2-gram-count_tf-idf</c:v>
          </c:tx>
          <c:spPr>
            <a:ln w="19050"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19050" cap="rnd">
                <a:solidFill>
                  <a:schemeClr val="accent1">
                    <a:lumMod val="60000"/>
                  </a:schemeClr>
                </a:solidFill>
                <a:round/>
              </a:ln>
              <a:effectLst>
                <a:outerShdw blurRad="57150" dist="19050" dir="5400000" algn="ctr" rotWithShape="0">
                  <a:srgbClr val="000000">
                    <a:alpha val="63000"/>
                  </a:srgbClr>
                </a:outerShdw>
              </a:effectLst>
            </c:spPr>
          </c:marker>
          <c:xVal>
            <c:numRef>
              <c:f>Charts!$B$4:$F$4</c:f>
              <c:numCache>
                <c:formatCode>General</c:formatCode>
                <c:ptCount val="5"/>
                <c:pt idx="0">
                  <c:v>100</c:v>
                </c:pt>
                <c:pt idx="1">
                  <c:v>1000</c:v>
                </c:pt>
                <c:pt idx="2">
                  <c:v>5000</c:v>
                </c:pt>
                <c:pt idx="3">
                  <c:v>10000</c:v>
                </c:pt>
                <c:pt idx="4">
                  <c:v>25000</c:v>
                </c:pt>
              </c:numCache>
            </c:numRef>
          </c:xVal>
          <c:yVal>
            <c:numRef>
              <c:f>Charts!$B$88:$F$88</c:f>
              <c:numCache>
                <c:formatCode>General</c:formatCode>
                <c:ptCount val="5"/>
                <c:pt idx="0">
                  <c:v>0.70597727272727273</c:v>
                </c:pt>
                <c:pt idx="1">
                  <c:v>0.71182142857142849</c:v>
                </c:pt>
                <c:pt idx="2">
                  <c:v>0.82080357142857141</c:v>
                </c:pt>
                <c:pt idx="3">
                  <c:v>0.85490178571428577</c:v>
                </c:pt>
                <c:pt idx="4">
                  <c:v>0.88651785714285725</c:v>
                </c:pt>
              </c:numCache>
            </c:numRef>
          </c:yVal>
          <c:smooth val="1"/>
          <c:extLst>
            <c:ext xmlns:c16="http://schemas.microsoft.com/office/drawing/2014/chart" uri="{C3380CC4-5D6E-409C-BE32-E72D297353CC}">
              <c16:uniqueId val="{00000006-4C8E-47C9-A45A-EEF6956DCEB2}"/>
            </c:ext>
          </c:extLst>
        </c:ser>
        <c:dLbls>
          <c:showLegendKey val="0"/>
          <c:showVal val="0"/>
          <c:showCatName val="0"/>
          <c:showSerName val="0"/>
          <c:showPercent val="0"/>
          <c:showBubbleSize val="0"/>
        </c:dLbls>
        <c:axId val="2018991903"/>
        <c:axId val="2018043935"/>
      </c:scatterChart>
      <c:valAx>
        <c:axId val="2018991903"/>
        <c:scaling>
          <c:orientation val="minMax"/>
          <c:max val="2500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00" b="1" i="0" u="none" strike="noStrike" kern="1200" cap="all" baseline="0">
                    <a:solidFill>
                      <a:schemeClr val="lt1">
                        <a:lumMod val="75000"/>
                      </a:schemeClr>
                    </a:solidFill>
                    <a:latin typeface="+mn-lt"/>
                    <a:ea typeface="+mn-ea"/>
                    <a:cs typeface="+mn-cs"/>
                  </a:defRPr>
                </a:pPr>
                <a:r>
                  <a:rPr lang="pt-PT" sz="1100"/>
                  <a:t>Number</a:t>
                </a:r>
                <a:r>
                  <a:rPr lang="pt-PT" sz="1100" baseline="0"/>
                  <a:t> of most used tokens</a:t>
                </a:r>
                <a:endParaRPr lang="pt-PT" sz="1100"/>
              </a:p>
            </c:rich>
          </c:tx>
          <c:overlay val="0"/>
          <c:spPr>
            <a:noFill/>
            <a:ln>
              <a:noFill/>
            </a:ln>
            <a:effectLst/>
          </c:spPr>
          <c:txPr>
            <a:bodyPr rot="0" spcFirstLastPara="1" vertOverflow="ellipsis" vert="horz" wrap="square" anchor="ctr" anchorCtr="1"/>
            <a:lstStyle/>
            <a:p>
              <a:pPr>
                <a:defRPr sz="1100" b="1" i="0" u="none" strike="noStrike" kern="1200" cap="all" baseline="0">
                  <a:solidFill>
                    <a:schemeClr val="lt1">
                      <a:lumMod val="7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pt-PT"/>
          </a:p>
        </c:txPr>
        <c:crossAx val="2018043935"/>
        <c:crosses val="autoZero"/>
        <c:crossBetween val="midCat"/>
      </c:valAx>
      <c:valAx>
        <c:axId val="2018043935"/>
        <c:scaling>
          <c:orientation val="minMax"/>
          <c:max val="0.92"/>
          <c:min val="0.60000000000000009"/>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00" b="1" i="0" u="none" strike="noStrike" kern="1200" cap="all" baseline="0">
                    <a:solidFill>
                      <a:schemeClr val="lt1">
                        <a:lumMod val="75000"/>
                      </a:schemeClr>
                    </a:solidFill>
                    <a:latin typeface="+mn-lt"/>
                    <a:ea typeface="+mn-ea"/>
                    <a:cs typeface="+mn-cs"/>
                  </a:defRPr>
                </a:pPr>
                <a:r>
                  <a:rPr lang="pt-PT" sz="1100"/>
                  <a:t>Average accuracy</a:t>
                </a:r>
              </a:p>
            </c:rich>
          </c:tx>
          <c:overlay val="0"/>
          <c:spPr>
            <a:noFill/>
            <a:ln>
              <a:noFill/>
            </a:ln>
            <a:effectLst/>
          </c:spPr>
          <c:txPr>
            <a:bodyPr rot="-5400000" spcFirstLastPara="1" vertOverflow="ellipsis" vert="horz" wrap="square" anchor="ctr" anchorCtr="1"/>
            <a:lstStyle/>
            <a:p>
              <a:pPr>
                <a:defRPr sz="1100" b="1" i="0" u="none" strike="noStrike" kern="1200" cap="all" baseline="0">
                  <a:solidFill>
                    <a:schemeClr val="lt1">
                      <a:lumMod val="7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pt-PT"/>
          </a:p>
        </c:txPr>
        <c:crossAx val="2018991903"/>
        <c:crosses val="autoZero"/>
        <c:crossBetween val="midCat"/>
      </c:valAx>
      <c:spPr>
        <a:noFill/>
        <a:ln w="19050">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l2 penalty results with different C values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lineChart>
        <c:grouping val="standard"/>
        <c:varyColors val="0"/>
        <c:ser>
          <c:idx val="0"/>
          <c:order val="0"/>
          <c:tx>
            <c:v>Accuracy</c:v>
          </c:tx>
          <c:spPr>
            <a:ln w="34925" cap="rnd">
              <a:solidFill>
                <a:schemeClr val="accent1"/>
              </a:solidFill>
              <a:round/>
            </a:ln>
            <a:effectLst>
              <a:innerShdw blurRad="63500" dist="25400" dir="13500000">
                <a:srgbClr val="000000">
                  <a:alpha val="75000"/>
                </a:srgbClr>
              </a:innerShdw>
            </a:effectLst>
          </c:spPr>
          <c:marker>
            <c:symbol val="diamond"/>
            <c:size val="5"/>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w="9525">
                <a:solidFill>
                  <a:schemeClr val="accent1"/>
                </a:solidFill>
                <a:round/>
              </a:ln>
              <a:effectLst>
                <a:innerShdw blurRad="63500" dist="25400" dir="13500000">
                  <a:srgbClr val="000000">
                    <a:alpha val="75000"/>
                  </a:srgbClr>
                </a:innerShdw>
              </a:effectLst>
            </c:spPr>
          </c:marker>
          <c:cat>
            <c:numRef>
              <c:f>'Logistic Regression'!$A$65:$A$73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'Logistic Regression'!$B$65:$B$73</c:f>
              <c:numCache>
                <c:formatCode>General</c:formatCode>
                <c:ptCount val="9"/>
                <c:pt idx="0">
                  <c:v>0.78599999999999992</c:v>
                </c:pt>
                <c:pt idx="1">
                  <c:v>0.92112499999999997</c:v>
                </c:pt>
                <c:pt idx="2">
                  <c:v>0.92431249999999987</c:v>
                </c:pt>
                <c:pt idx="3">
                  <c:v>0.920875</c:v>
                </c:pt>
                <c:pt idx="4">
                  <c:v>0.921875</c:v>
                </c:pt>
                <c:pt idx="5">
                  <c:v>0.92306250000000001</c:v>
                </c:pt>
                <c:pt idx="6">
                  <c:v>0.92112499999999997</c:v>
                </c:pt>
                <c:pt idx="7">
                  <c:v>0.91587499999999999</c:v>
                </c:pt>
                <c:pt idx="8">
                  <c:v>0.90787499999999999</c:v>
                </c:pt>
              </c:numCache>
            </c:numRef>
          </c:val>
          <c:smooth val="0"/>
          <c:extLst>
            <c:ext xmlns:c16="http://schemas.microsoft.com/office/drawing/2014/chart" uri="{C3380CC4-5D6E-409C-BE32-E72D297353CC}">
              <c16:uniqueId val="{00000000-19DD-4378-889B-E3DC0D04CD57}"/>
            </c:ext>
          </c:extLst>
        </c:ser>
        <c:ser>
          <c:idx val="3"/>
          <c:order val="3"/>
          <c:tx>
            <c:v>F1-Score</c:v>
          </c:tx>
          <c:spPr>
            <a:ln w="34925" cap="rnd">
              <a:solidFill>
                <a:schemeClr val="accent4"/>
              </a:solidFill>
              <a:round/>
            </a:ln>
            <a:effectLst>
              <a:innerShdw blurRad="63500" dist="25400" dir="13500000">
                <a:srgbClr val="000000">
                  <a:alpha val="75000"/>
                </a:srgbClr>
              </a:innerShdw>
            </a:effectLst>
          </c:spPr>
          <c:marker>
            <c:symbol val="x"/>
            <c:size val="5"/>
            <c:spPr>
              <a:noFill/>
              <a:ln w="9525">
                <a:solidFill>
                  <a:schemeClr val="accent4"/>
                </a:solidFill>
                <a:round/>
              </a:ln>
              <a:effectLst>
                <a:innerShdw blurRad="63500" dist="25400" dir="13500000">
                  <a:srgbClr val="000000">
                    <a:alpha val="75000"/>
                  </a:srgbClr>
                </a:innerShdw>
              </a:effectLst>
            </c:spPr>
          </c:marker>
          <c:cat>
            <c:numRef>
              <c:f>'Logistic Regression'!$A$65:$A$73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'Logistic Regression'!$E$65:$E$73</c:f>
              <c:numCache>
                <c:formatCode>General</c:formatCode>
                <c:ptCount val="9"/>
                <c:pt idx="0">
                  <c:v>0.64746362776505317</c:v>
                </c:pt>
                <c:pt idx="1">
                  <c:v>0.89565298454537123</c:v>
                </c:pt>
                <c:pt idx="2">
                  <c:v>0.90045359742879294</c:v>
                </c:pt>
                <c:pt idx="3">
                  <c:v>0.89601533535379618</c:v>
                </c:pt>
                <c:pt idx="4">
                  <c:v>0.89720869935500946</c:v>
                </c:pt>
                <c:pt idx="5">
                  <c:v>0.89956152798449218</c:v>
                </c:pt>
                <c:pt idx="6">
                  <c:v>0.89736803281156097</c:v>
                </c:pt>
                <c:pt idx="7">
                  <c:v>0.8907402211780534</c:v>
                </c:pt>
                <c:pt idx="8">
                  <c:v>0.88035770360326548</c:v>
                </c:pt>
              </c:numCache>
            </c:numRef>
          </c:val>
          <c:smooth val="0"/>
          <c:extLst>
            <c:ext xmlns:c16="http://schemas.microsoft.com/office/drawing/2014/chart" uri="{C3380CC4-5D6E-409C-BE32-E72D297353CC}">
              <c16:uniqueId val="{00000003-19DD-4378-889B-E3DC0D04CD57}"/>
            </c:ext>
          </c:extLst>
        </c:ser>
        <c:ser>
          <c:idx val="1"/>
          <c:order val="1"/>
          <c:tx>
            <c:v>Precision</c:v>
          </c:tx>
          <c:spPr>
            <a:ln w="34925" cap="rnd">
              <a:solidFill>
                <a:schemeClr val="accent2"/>
              </a:solidFill>
              <a:round/>
            </a:ln>
            <a:effectLst>
              <a:innerShdw blurRad="63500" dist="25400" dir="13500000">
                <a:srgbClr val="000000">
                  <a:alpha val="75000"/>
                </a:srgbClr>
              </a:innerShdw>
            </a:effectLst>
          </c:spPr>
          <c:marker>
            <c:symbol val="square"/>
            <c:size val="5"/>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w="9525">
                <a:solidFill>
                  <a:schemeClr val="accent2"/>
                </a:solidFill>
                <a:round/>
              </a:ln>
              <a:effectLst>
                <a:innerShdw blurRad="63500" dist="25400" dir="13500000">
                  <a:srgbClr val="000000">
                    <a:alpha val="75000"/>
                  </a:srgbClr>
                </a:innerShdw>
              </a:effectLst>
            </c:spPr>
          </c:marker>
          <c:cat>
            <c:numRef>
              <c:f>'Logistic Regression'!$A$65:$A$73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'Logistic Regression'!$C$65:$C$73</c:f>
              <c:numCache>
                <c:formatCode>General</c:formatCode>
                <c:ptCount val="9"/>
                <c:pt idx="0">
                  <c:v>0.91955340653401907</c:v>
                </c:pt>
                <c:pt idx="1">
                  <c:v>0.93444301990279366</c:v>
                </c:pt>
                <c:pt idx="2">
                  <c:v>0.93360524694753599</c:v>
                </c:pt>
                <c:pt idx="3">
                  <c:v>0.9281067204616138</c:v>
                </c:pt>
                <c:pt idx="4">
                  <c:v>0.92887552735224277</c:v>
                </c:pt>
                <c:pt idx="5">
                  <c:v>0.9243809886820642</c:v>
                </c:pt>
                <c:pt idx="6">
                  <c:v>0.91947523543137188</c:v>
                </c:pt>
                <c:pt idx="7">
                  <c:v>0.90940572239120454</c:v>
                </c:pt>
                <c:pt idx="8">
                  <c:v>0.89932155167056427</c:v>
                </c:pt>
              </c:numCache>
            </c:numRef>
          </c:val>
          <c:smooth val="0"/>
          <c:extLst>
            <c:ext xmlns:c16="http://schemas.microsoft.com/office/drawing/2014/chart" uri="{C3380CC4-5D6E-409C-BE32-E72D297353CC}">
              <c16:uniqueId val="{00000001-19DD-4378-889B-E3DC0D04CD57}"/>
            </c:ext>
          </c:extLst>
        </c:ser>
        <c:ser>
          <c:idx val="2"/>
          <c:order val="2"/>
          <c:tx>
            <c:v>Recall</c:v>
          </c:tx>
          <c:spPr>
            <a:ln w="34925" cap="rnd">
              <a:solidFill>
                <a:schemeClr val="accent3"/>
              </a:solidFill>
              <a:round/>
            </a:ln>
            <a:effectLst>
              <a:innerShdw blurRad="63500" dist="25400" dir="13500000">
                <a:srgbClr val="000000">
                  <a:alpha val="75000"/>
                </a:srgbClr>
              </a:innerShdw>
            </a:effectLst>
          </c:spPr>
          <c:marker>
            <c:symbol val="triangle"/>
            <c:size val="5"/>
            <c:spPr>
              <a:blipFill rotWithShape="1">
                <a:blip xmlns:r="http://schemas.openxmlformats.org/officeDocument/2006/relationships" r:embed="rId3">
                  <a:duotone>
                    <a:schemeClr val="accent3">
                      <a:tint val="98000"/>
                      <a:lumMod val="102000"/>
                    </a:schemeClr>
                    <a:schemeClr val="accent3">
                      <a:shade val="98000"/>
                      <a:lumMod val="98000"/>
                    </a:schemeClr>
                  </a:duotone>
                </a:blip>
                <a:tile tx="0" ty="0" sx="100000" sy="100000" flip="none" algn="tl"/>
              </a:blipFill>
              <a:ln w="9525">
                <a:solidFill>
                  <a:schemeClr val="accent3"/>
                </a:solidFill>
                <a:round/>
              </a:ln>
              <a:effectLst>
                <a:innerShdw blurRad="63500" dist="25400" dir="13500000">
                  <a:srgbClr val="000000">
                    <a:alpha val="75000"/>
                  </a:srgbClr>
                </a:innerShdw>
              </a:effectLst>
            </c:spPr>
          </c:marker>
          <c:cat>
            <c:numRef>
              <c:f>'Logistic Regression'!$A$65:$A$73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'Logistic Regression'!$D$65:$D$73</c:f>
              <c:numCache>
                <c:formatCode>General</c:formatCode>
                <c:ptCount val="9"/>
                <c:pt idx="0">
                  <c:v>0.49976912039839005</c:v>
                </c:pt>
                <c:pt idx="1">
                  <c:v>0.86006939745390054</c:v>
                </c:pt>
                <c:pt idx="2">
                  <c:v>0.86964706451422147</c:v>
                </c:pt>
                <c:pt idx="3">
                  <c:v>0.86610827960212422</c:v>
                </c:pt>
                <c:pt idx="4">
                  <c:v>0.86792927325671232</c:v>
                </c:pt>
                <c:pt idx="5">
                  <c:v>0.87606731447630626</c:v>
                </c:pt>
                <c:pt idx="6">
                  <c:v>0.87637457486553227</c:v>
                </c:pt>
                <c:pt idx="7">
                  <c:v>0.87291625536613648</c:v>
                </c:pt>
                <c:pt idx="8">
                  <c:v>0.862218200937521</c:v>
                </c:pt>
              </c:numCache>
            </c:numRef>
          </c:val>
          <c:smooth val="0"/>
          <c:extLst>
            <c:ext xmlns:c16="http://schemas.microsoft.com/office/drawing/2014/chart" uri="{C3380CC4-5D6E-409C-BE32-E72D297353CC}">
              <c16:uniqueId val="{00000002-19DD-4378-889B-E3DC0D04CD57}"/>
            </c:ext>
          </c:extLst>
        </c:ser>
        <c:dLbls>
          <c:showLegendKey val="0"/>
          <c:showVal val="0"/>
          <c:showCatName val="0"/>
          <c:showSerName val="0"/>
          <c:showPercent val="0"/>
          <c:showBubbleSize val="0"/>
        </c:dLbls>
        <c:marker val="1"/>
        <c:smooth val="0"/>
        <c:axId val="290792415"/>
        <c:axId val="686925519"/>
      </c:lineChart>
      <c:catAx>
        <c:axId val="290792415"/>
        <c:scaling>
          <c:orientation val="minMax"/>
        </c:scaling>
        <c:delete val="0"/>
        <c:axPos val="b"/>
        <c:title>
          <c:tx>
            <c:rich>
              <a:bodyPr rot="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r>
                  <a:rPr lang="pt-PT" sz="1000"/>
                  <a:t>C</a:t>
                </a:r>
              </a:p>
            </c:rich>
          </c:tx>
          <c:overlay val="0"/>
          <c:spPr>
            <a:noFill/>
            <a:ln>
              <a:noFill/>
            </a:ln>
            <a:effectLst/>
          </c:spPr>
          <c:txPr>
            <a:bodyPr rot="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686925519"/>
        <c:crosses val="autoZero"/>
        <c:auto val="1"/>
        <c:lblAlgn val="ctr"/>
        <c:lblOffset val="100"/>
        <c:noMultiLvlLbl val="0"/>
      </c:catAx>
      <c:valAx>
        <c:axId val="686925519"/>
        <c:scaling>
          <c:orientation val="minMax"/>
          <c:max val="1"/>
          <c:min val="0.45"/>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290792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err="1"/>
              <a:t>Results</a:t>
            </a:r>
            <a:r>
              <a:rPr lang="pt-PT"/>
              <a:t> </a:t>
            </a:r>
            <a:r>
              <a:rPr lang="pt-PT" err="1"/>
              <a:t>with</a:t>
            </a:r>
            <a:r>
              <a:rPr lang="pt-PT"/>
              <a:t> 2-gram </a:t>
            </a:r>
            <a:r>
              <a:rPr lang="pt-PT" err="1"/>
              <a:t>count</a:t>
            </a:r>
            <a:r>
              <a:rPr lang="pt-PT"/>
              <a:t> </a:t>
            </a:r>
            <a:r>
              <a:rPr lang="pt-PT" err="1"/>
              <a:t>and</a:t>
            </a:r>
            <a:r>
              <a:rPr lang="pt-PT"/>
              <a:t> </a:t>
            </a:r>
            <a:r>
              <a:rPr lang="pt-PT" err="1"/>
              <a:t>tf-idf</a:t>
            </a:r>
            <a:r>
              <a:rPr lang="pt-PT"/>
              <a:t> </a:t>
            </a:r>
            <a:r>
              <a:rPr lang="pt-PT" err="1"/>
              <a:t>features</a:t>
            </a:r>
            <a:endParaRPr lang="pt-P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barChart>
        <c:barDir val="bar"/>
        <c:grouping val="clustered"/>
        <c:varyColors val="0"/>
        <c:ser>
          <c:idx val="0"/>
          <c:order val="0"/>
          <c:tx>
            <c:strRef>
              <c:f>Charts!$J$5</c:f>
              <c:strCache>
                <c:ptCount val="1"/>
                <c:pt idx="0">
                  <c:v>Logistic Regression</c:v>
                </c:pt>
              </c:strCache>
            </c:strRef>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pt-P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Charts!$K$4:$N$4</c:f>
              <c:strCache>
                <c:ptCount val="4"/>
                <c:pt idx="0">
                  <c:v>Accuracy</c:v>
                </c:pt>
                <c:pt idx="1">
                  <c:v>Precision</c:v>
                </c:pt>
                <c:pt idx="2">
                  <c:v>Recall</c:v>
                </c:pt>
                <c:pt idx="3">
                  <c:v>F1-Score</c:v>
                </c:pt>
              </c:strCache>
            </c:strRef>
          </c:cat>
          <c:val>
            <c:numRef>
              <c:f>Charts!$K$5:$N$5</c:f>
              <c:numCache>
                <c:formatCode>General</c:formatCode>
                <c:ptCount val="4"/>
                <c:pt idx="0">
                  <c:v>0.919875</c:v>
                </c:pt>
                <c:pt idx="1">
                  <c:v>0.93791030948695953</c:v>
                </c:pt>
                <c:pt idx="2">
                  <c:v>0.85284824167654372</c:v>
                </c:pt>
                <c:pt idx="3">
                  <c:v>0.89325421357895252</c:v>
                </c:pt>
              </c:numCache>
            </c:numRef>
          </c:val>
          <c:extLst>
            <c:ext xmlns:c16="http://schemas.microsoft.com/office/drawing/2014/chart" uri="{C3380CC4-5D6E-409C-BE32-E72D297353CC}">
              <c16:uniqueId val="{00000000-5660-47F2-9CA9-E5D61902D5E5}"/>
            </c:ext>
          </c:extLst>
        </c:ser>
        <c:ser>
          <c:idx val="1"/>
          <c:order val="1"/>
          <c:tx>
            <c:strRef>
              <c:f>Charts!$J$6</c:f>
              <c:strCache>
                <c:ptCount val="1"/>
                <c:pt idx="0">
                  <c:v>SGD Classifier</c:v>
                </c:pt>
              </c:strCache>
            </c:strRef>
          </c:tx>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pt-P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Charts!$K$4:$N$4</c:f>
              <c:strCache>
                <c:ptCount val="4"/>
                <c:pt idx="0">
                  <c:v>Accuracy</c:v>
                </c:pt>
                <c:pt idx="1">
                  <c:v>Precision</c:v>
                </c:pt>
                <c:pt idx="2">
                  <c:v>Recall</c:v>
                </c:pt>
                <c:pt idx="3">
                  <c:v>F1-Score</c:v>
                </c:pt>
              </c:strCache>
            </c:strRef>
          </c:cat>
          <c:val>
            <c:numRef>
              <c:f>Charts!$K$6:$N$6</c:f>
              <c:numCache>
                <c:formatCode>General</c:formatCode>
                <c:ptCount val="4"/>
                <c:pt idx="0">
                  <c:v>0.91687499999999988</c:v>
                </c:pt>
                <c:pt idx="1">
                  <c:v>0.92275560799108547</c:v>
                </c:pt>
                <c:pt idx="2">
                  <c:v>0.8613424830075942</c:v>
                </c:pt>
                <c:pt idx="3">
                  <c:v>0.8908434351563409</c:v>
                </c:pt>
              </c:numCache>
            </c:numRef>
          </c:val>
          <c:extLst>
            <c:ext xmlns:c16="http://schemas.microsoft.com/office/drawing/2014/chart" uri="{C3380CC4-5D6E-409C-BE32-E72D297353CC}">
              <c16:uniqueId val="{00000001-5660-47F2-9CA9-E5D61902D5E5}"/>
            </c:ext>
          </c:extLst>
        </c:ser>
        <c:ser>
          <c:idx val="2"/>
          <c:order val="2"/>
          <c:tx>
            <c:strRef>
              <c:f>Charts!$J$7</c:f>
              <c:strCache>
                <c:ptCount val="1"/>
                <c:pt idx="0">
                  <c:v>Linear SVC</c:v>
                </c:pt>
              </c:strCache>
            </c:strRef>
          </c:tx>
          <c:spPr>
            <a:blipFill rotWithShape="1">
              <a:blip xmlns:r="http://schemas.openxmlformats.org/officeDocument/2006/relationships" r:embed="rId3">
                <a:duotone>
                  <a:schemeClr val="accent3">
                    <a:tint val="98000"/>
                    <a:lumMod val="102000"/>
                  </a:schemeClr>
                  <a:schemeClr val="accent3">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pt-P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Charts!$K$4:$N$4</c:f>
              <c:strCache>
                <c:ptCount val="4"/>
                <c:pt idx="0">
                  <c:v>Accuracy</c:v>
                </c:pt>
                <c:pt idx="1">
                  <c:v>Precision</c:v>
                </c:pt>
                <c:pt idx="2">
                  <c:v>Recall</c:v>
                </c:pt>
                <c:pt idx="3">
                  <c:v>F1-Score</c:v>
                </c:pt>
              </c:strCache>
            </c:strRef>
          </c:cat>
          <c:val>
            <c:numRef>
              <c:f>Charts!$K$7:$N$7</c:f>
              <c:numCache>
                <c:formatCode>General</c:formatCode>
                <c:ptCount val="4"/>
                <c:pt idx="0">
                  <c:v>0.91956249999999995</c:v>
                </c:pt>
                <c:pt idx="1">
                  <c:v>0.92191141557215595</c:v>
                </c:pt>
                <c:pt idx="2">
                  <c:v>0.86902473166391458</c:v>
                </c:pt>
                <c:pt idx="3">
                  <c:v>0.89460373858250719</c:v>
                </c:pt>
              </c:numCache>
            </c:numRef>
          </c:val>
          <c:extLst>
            <c:ext xmlns:c16="http://schemas.microsoft.com/office/drawing/2014/chart" uri="{C3380CC4-5D6E-409C-BE32-E72D297353CC}">
              <c16:uniqueId val="{00000002-5660-47F2-9CA9-E5D61902D5E5}"/>
            </c:ext>
          </c:extLst>
        </c:ser>
        <c:ser>
          <c:idx val="3"/>
          <c:order val="3"/>
          <c:tx>
            <c:strRef>
              <c:f>Charts!$J$8</c:f>
              <c:strCache>
                <c:ptCount val="1"/>
                <c:pt idx="0">
                  <c:v>Gaussian Naive Bayes</c:v>
                </c:pt>
              </c:strCache>
            </c:strRef>
          </c:tx>
          <c:spPr>
            <a:blipFill rotWithShape="1">
              <a:blip xmlns:r="http://schemas.openxmlformats.org/officeDocument/2006/relationships" r:embed="rId3">
                <a:duotone>
                  <a:schemeClr val="accent4">
                    <a:tint val="98000"/>
                    <a:lumMod val="102000"/>
                  </a:schemeClr>
                  <a:schemeClr val="accent4">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pt-P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Charts!$K$4:$N$4</c:f>
              <c:strCache>
                <c:ptCount val="4"/>
                <c:pt idx="0">
                  <c:v>Accuracy</c:v>
                </c:pt>
                <c:pt idx="1">
                  <c:v>Precision</c:v>
                </c:pt>
                <c:pt idx="2">
                  <c:v>Recall</c:v>
                </c:pt>
                <c:pt idx="3">
                  <c:v>F1-Score</c:v>
                </c:pt>
              </c:strCache>
            </c:strRef>
          </c:cat>
          <c:val>
            <c:numRef>
              <c:f>Charts!$K$8:$N$8</c:f>
              <c:numCache>
                <c:formatCode>General</c:formatCode>
                <c:ptCount val="4"/>
                <c:pt idx="0">
                  <c:v>0.86043749999999997</c:v>
                </c:pt>
                <c:pt idx="1">
                  <c:v>0.83646509426641324</c:v>
                </c:pt>
                <c:pt idx="2">
                  <c:v>0.80219104971873167</c:v>
                </c:pt>
                <c:pt idx="3">
                  <c:v>0.8188444275709692</c:v>
                </c:pt>
              </c:numCache>
            </c:numRef>
          </c:val>
          <c:extLst>
            <c:ext xmlns:c16="http://schemas.microsoft.com/office/drawing/2014/chart" uri="{C3380CC4-5D6E-409C-BE32-E72D297353CC}">
              <c16:uniqueId val="{00000003-5660-47F2-9CA9-E5D61902D5E5}"/>
            </c:ext>
          </c:extLst>
        </c:ser>
        <c:ser>
          <c:idx val="4"/>
          <c:order val="4"/>
          <c:tx>
            <c:strRef>
              <c:f>Charts!$J$9</c:f>
              <c:strCache>
                <c:ptCount val="1"/>
                <c:pt idx="0">
                  <c:v>Decision Tree</c:v>
                </c:pt>
              </c:strCache>
            </c:strRef>
          </c:tx>
          <c:spPr>
            <a:blipFill rotWithShape="1">
              <a:blip xmlns:r="http://schemas.openxmlformats.org/officeDocument/2006/relationships" r:embed="rId3">
                <a:duotone>
                  <a:schemeClr val="accent5">
                    <a:tint val="98000"/>
                    <a:lumMod val="102000"/>
                  </a:schemeClr>
                  <a:schemeClr val="accent5">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pt-P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Charts!$K$4:$N$4</c:f>
              <c:strCache>
                <c:ptCount val="4"/>
                <c:pt idx="0">
                  <c:v>Accuracy</c:v>
                </c:pt>
                <c:pt idx="1">
                  <c:v>Precision</c:v>
                </c:pt>
                <c:pt idx="2">
                  <c:v>Recall</c:v>
                </c:pt>
                <c:pt idx="3">
                  <c:v>F1-Score</c:v>
                </c:pt>
              </c:strCache>
            </c:strRef>
          </c:cat>
          <c:val>
            <c:numRef>
              <c:f>Charts!$K$9:$N$9</c:f>
              <c:numCache>
                <c:formatCode>General</c:formatCode>
                <c:ptCount val="4"/>
                <c:pt idx="0">
                  <c:v>0.85193750000000001</c:v>
                </c:pt>
                <c:pt idx="1">
                  <c:v>0.76086137273330312</c:v>
                </c:pt>
                <c:pt idx="2">
                  <c:v>0.90916876381647782</c:v>
                </c:pt>
                <c:pt idx="3">
                  <c:v>0.82840374641824877</c:v>
                </c:pt>
              </c:numCache>
            </c:numRef>
          </c:val>
          <c:extLst>
            <c:ext xmlns:c16="http://schemas.microsoft.com/office/drawing/2014/chart" uri="{C3380CC4-5D6E-409C-BE32-E72D297353CC}">
              <c16:uniqueId val="{00000004-5660-47F2-9CA9-E5D61902D5E5}"/>
            </c:ext>
          </c:extLst>
        </c:ser>
        <c:ser>
          <c:idx val="5"/>
          <c:order val="5"/>
          <c:tx>
            <c:strRef>
              <c:f>Charts!$J$10</c:f>
              <c:strCache>
                <c:ptCount val="1"/>
                <c:pt idx="0">
                  <c:v>RandomForest (10 estimators)</c:v>
                </c:pt>
              </c:strCache>
            </c:strRef>
          </c:tx>
          <c:spPr>
            <a:blipFill rotWithShape="1">
              <a:blip xmlns:r="http://schemas.openxmlformats.org/officeDocument/2006/relationships" r:embed="rId3">
                <a:duotone>
                  <a:schemeClr val="accent6">
                    <a:tint val="98000"/>
                    <a:lumMod val="102000"/>
                  </a:schemeClr>
                  <a:schemeClr val="accent6">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pt-P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Charts!$K$4:$N$4</c:f>
              <c:strCache>
                <c:ptCount val="4"/>
                <c:pt idx="0">
                  <c:v>Accuracy</c:v>
                </c:pt>
                <c:pt idx="1">
                  <c:v>Precision</c:v>
                </c:pt>
                <c:pt idx="2">
                  <c:v>Recall</c:v>
                </c:pt>
                <c:pt idx="3">
                  <c:v>F1-Score</c:v>
                </c:pt>
              </c:strCache>
            </c:strRef>
          </c:cat>
          <c:val>
            <c:numRef>
              <c:f>Charts!$K$10:$N$10</c:f>
              <c:numCache>
                <c:formatCode>General</c:formatCode>
                <c:ptCount val="4"/>
                <c:pt idx="0">
                  <c:v>0.90093750000000006</c:v>
                </c:pt>
                <c:pt idx="1">
                  <c:v>0.92148642886347143</c:v>
                </c:pt>
                <c:pt idx="2">
                  <c:v>0.81803413734653141</c:v>
                </c:pt>
                <c:pt idx="3">
                  <c:v>0.86651045576072538</c:v>
                </c:pt>
              </c:numCache>
            </c:numRef>
          </c:val>
          <c:extLst>
            <c:ext xmlns:c16="http://schemas.microsoft.com/office/drawing/2014/chart" uri="{C3380CC4-5D6E-409C-BE32-E72D297353CC}">
              <c16:uniqueId val="{00000005-5660-47F2-9CA9-E5D61902D5E5}"/>
            </c:ext>
          </c:extLst>
        </c:ser>
        <c:ser>
          <c:idx val="6"/>
          <c:order val="6"/>
          <c:tx>
            <c:strRef>
              <c:f>Charts!$J$11</c:f>
              <c:strCache>
                <c:ptCount val="1"/>
                <c:pt idx="0">
                  <c:v>Multi-layer Perceptrons</c:v>
                </c:pt>
              </c:strCache>
            </c:strRef>
          </c:tx>
          <c:spPr>
            <a:blipFill rotWithShape="1">
              <a:blip xmlns:r="http://schemas.openxmlformats.org/officeDocument/2006/relationships" r:embed="rId3">
                <a:duotone>
                  <a:schemeClr val="accent1">
                    <a:lumMod val="60000"/>
                    <a:tint val="98000"/>
                    <a:lumMod val="102000"/>
                  </a:schemeClr>
                  <a:schemeClr val="accent1">
                    <a:lumMod val="60000"/>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pt-P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Charts!$K$4:$N$4</c:f>
              <c:strCache>
                <c:ptCount val="4"/>
                <c:pt idx="0">
                  <c:v>Accuracy</c:v>
                </c:pt>
                <c:pt idx="1">
                  <c:v>Precision</c:v>
                </c:pt>
                <c:pt idx="2">
                  <c:v>Recall</c:v>
                </c:pt>
                <c:pt idx="3">
                  <c:v>F1-Score</c:v>
                </c:pt>
              </c:strCache>
            </c:strRef>
          </c:cat>
          <c:val>
            <c:numRef>
              <c:f>Charts!$K$11:$N$11</c:f>
              <c:numCache>
                <c:formatCode>General</c:formatCode>
                <c:ptCount val="4"/>
                <c:pt idx="0">
                  <c:v>0.91168749999999998</c:v>
                </c:pt>
                <c:pt idx="1">
                  <c:v>0.90242405370497991</c:v>
                </c:pt>
                <c:pt idx="2">
                  <c:v>0.86930998649006419</c:v>
                </c:pt>
                <c:pt idx="3">
                  <c:v>0.88553968943859185</c:v>
                </c:pt>
              </c:numCache>
            </c:numRef>
          </c:val>
          <c:extLst>
            <c:ext xmlns:c16="http://schemas.microsoft.com/office/drawing/2014/chart" uri="{C3380CC4-5D6E-409C-BE32-E72D297353CC}">
              <c16:uniqueId val="{00000006-5660-47F2-9CA9-E5D61902D5E5}"/>
            </c:ext>
          </c:extLst>
        </c:ser>
        <c:dLbls>
          <c:dLblPos val="inEnd"/>
          <c:showLegendKey val="0"/>
          <c:showVal val="1"/>
          <c:showCatName val="0"/>
          <c:showSerName val="0"/>
          <c:showPercent val="0"/>
          <c:showBubbleSize val="0"/>
        </c:dLbls>
        <c:gapWidth val="115"/>
        <c:overlap val="-20"/>
        <c:axId val="1855746319"/>
        <c:axId val="1854001855"/>
      </c:barChart>
      <c:catAx>
        <c:axId val="185574631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1854001855"/>
        <c:crosses val="autoZero"/>
        <c:auto val="1"/>
        <c:lblAlgn val="ctr"/>
        <c:lblOffset val="100"/>
        <c:noMultiLvlLbl val="0"/>
      </c:catAx>
      <c:valAx>
        <c:axId val="185400185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1855746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err="1"/>
              <a:t>Results</a:t>
            </a:r>
            <a:r>
              <a:rPr lang="pt-PT"/>
              <a:t> </a:t>
            </a:r>
            <a:r>
              <a:rPr lang="pt-PT" err="1"/>
              <a:t>with</a:t>
            </a:r>
            <a:r>
              <a:rPr lang="pt-PT"/>
              <a:t> </a:t>
            </a:r>
            <a:r>
              <a:rPr lang="pt-PT" err="1"/>
              <a:t>different</a:t>
            </a:r>
            <a:r>
              <a:rPr lang="pt-PT"/>
              <a:t> network </a:t>
            </a:r>
            <a:r>
              <a:rPr lang="pt-PT" err="1"/>
              <a:t>configurations</a:t>
            </a:r>
            <a:endParaRPr lang="pt-P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barChart>
        <c:barDir val="bar"/>
        <c:grouping val="clustered"/>
        <c:varyColors val="0"/>
        <c:ser>
          <c:idx val="0"/>
          <c:order val="0"/>
          <c:tx>
            <c:strRef>
              <c:f>'Multi-layer Perceptrons'!$A$96</c:f>
              <c:strCache>
                <c:ptCount val="1"/>
                <c:pt idx="0">
                  <c:v>100</c:v>
                </c:pt>
              </c:strCache>
            </c:strRef>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'Multi-layer Perceptrons'!$B$95:$E$95</c:f>
              <c:strCache>
                <c:ptCount val="4"/>
                <c:pt idx="0">
                  <c:v>Accuracy</c:v>
                </c:pt>
                <c:pt idx="1">
                  <c:v>Precision</c:v>
                </c:pt>
                <c:pt idx="2">
                  <c:v>Recall</c:v>
                </c:pt>
                <c:pt idx="3">
                  <c:v>F1-Score</c:v>
                </c:pt>
              </c:strCache>
            </c:strRef>
          </c:cat>
          <c:val>
            <c:numRef>
              <c:f>'Multi-layer Perceptrons'!$B$96:$E$96</c:f>
              <c:numCache>
                <c:formatCode>General</c:formatCode>
                <c:ptCount val="4"/>
                <c:pt idx="0">
                  <c:v>0.90218750000000003</c:v>
                </c:pt>
                <c:pt idx="1">
                  <c:v>0.9236989384959875</c:v>
                </c:pt>
                <c:pt idx="2">
                  <c:v>0.8190820917495949</c:v>
                </c:pt>
                <c:pt idx="3">
                  <c:v>0.86813219774910289</c:v>
                </c:pt>
              </c:numCache>
            </c:numRef>
          </c:val>
          <c:extLst>
            <c:ext xmlns:c16="http://schemas.microsoft.com/office/drawing/2014/chart" uri="{C3380CC4-5D6E-409C-BE32-E72D297353CC}">
              <c16:uniqueId val="{00000000-7ED9-4C56-9FC9-07BB58060292}"/>
            </c:ext>
          </c:extLst>
        </c:ser>
        <c:ser>
          <c:idx val="1"/>
          <c:order val="1"/>
          <c:tx>
            <c:strRef>
              <c:f>'Multi-layer Perceptrons'!$A$97</c:f>
              <c:strCache>
                <c:ptCount val="1"/>
                <c:pt idx="0">
                  <c:v>10-10</c:v>
                </c:pt>
              </c:strCache>
            </c:strRef>
          </c:tx>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'Multi-layer Perceptrons'!$B$95:$E$95</c:f>
              <c:strCache>
                <c:ptCount val="4"/>
                <c:pt idx="0">
                  <c:v>Accuracy</c:v>
                </c:pt>
                <c:pt idx="1">
                  <c:v>Precision</c:v>
                </c:pt>
                <c:pt idx="2">
                  <c:v>Recall</c:v>
                </c:pt>
                <c:pt idx="3">
                  <c:v>F1-Score</c:v>
                </c:pt>
              </c:strCache>
            </c:strRef>
          </c:cat>
          <c:val>
            <c:numRef>
              <c:f>'Multi-layer Perceptrons'!$B$97:$E$97</c:f>
              <c:numCache>
                <c:formatCode>General</c:formatCode>
                <c:ptCount val="4"/>
                <c:pt idx="0">
                  <c:v>0.90456249999999994</c:v>
                </c:pt>
                <c:pt idx="1">
                  <c:v>0.92650488753686433</c:v>
                </c:pt>
                <c:pt idx="2">
                  <c:v>0.8228713170600136</c:v>
                </c:pt>
                <c:pt idx="3">
                  <c:v>0.87146548425662285</c:v>
                </c:pt>
              </c:numCache>
            </c:numRef>
          </c:val>
          <c:extLst>
            <c:ext xmlns:c16="http://schemas.microsoft.com/office/drawing/2014/chart" uri="{C3380CC4-5D6E-409C-BE32-E72D297353CC}">
              <c16:uniqueId val="{00000001-7ED9-4C56-9FC9-07BB58060292}"/>
            </c:ext>
          </c:extLst>
        </c:ser>
        <c:ser>
          <c:idx val="2"/>
          <c:order val="2"/>
          <c:tx>
            <c:strRef>
              <c:f>'Multi-layer Perceptrons'!$A$98</c:f>
              <c:strCache>
                <c:ptCount val="1"/>
                <c:pt idx="0">
                  <c:v>20-20</c:v>
                </c:pt>
              </c:strCache>
            </c:strRef>
          </c:tx>
          <c:spPr>
            <a:blipFill rotWithShape="1">
              <a:blip xmlns:r="http://schemas.openxmlformats.org/officeDocument/2006/relationships" r:embed="rId3">
                <a:duotone>
                  <a:schemeClr val="accent3">
                    <a:tint val="98000"/>
                    <a:lumMod val="102000"/>
                  </a:schemeClr>
                  <a:schemeClr val="accent3">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'Multi-layer Perceptrons'!$B$95:$E$95</c:f>
              <c:strCache>
                <c:ptCount val="4"/>
                <c:pt idx="0">
                  <c:v>Accuracy</c:v>
                </c:pt>
                <c:pt idx="1">
                  <c:v>Precision</c:v>
                </c:pt>
                <c:pt idx="2">
                  <c:v>Recall</c:v>
                </c:pt>
                <c:pt idx="3">
                  <c:v>F1-Score</c:v>
                </c:pt>
              </c:strCache>
            </c:strRef>
          </c:cat>
          <c:val>
            <c:numRef>
              <c:f>'Multi-layer Perceptrons'!$B$98:$E$98</c:f>
              <c:numCache>
                <c:formatCode>General</c:formatCode>
                <c:ptCount val="4"/>
                <c:pt idx="0">
                  <c:v>0.90561458333333322</c:v>
                </c:pt>
                <c:pt idx="1">
                  <c:v>0.92602194991574127</c:v>
                </c:pt>
                <c:pt idx="2">
                  <c:v>0.82605890587390729</c:v>
                </c:pt>
                <c:pt idx="3">
                  <c:v>0.87311377359568265</c:v>
                </c:pt>
              </c:numCache>
            </c:numRef>
          </c:val>
          <c:extLst>
            <c:ext xmlns:c16="http://schemas.microsoft.com/office/drawing/2014/chart" uri="{C3380CC4-5D6E-409C-BE32-E72D297353CC}">
              <c16:uniqueId val="{00000002-7ED9-4C56-9FC9-07BB58060292}"/>
            </c:ext>
          </c:extLst>
        </c:ser>
        <c:ser>
          <c:idx val="3"/>
          <c:order val="3"/>
          <c:tx>
            <c:strRef>
              <c:f>'Multi-layer Perceptrons'!$A$99</c:f>
              <c:strCache>
                <c:ptCount val="1"/>
                <c:pt idx="0">
                  <c:v>50-10</c:v>
                </c:pt>
              </c:strCache>
            </c:strRef>
          </c:tx>
          <c:spPr>
            <a:blipFill rotWithShape="1">
              <a:blip xmlns:r="http://schemas.openxmlformats.org/officeDocument/2006/relationships" r:embed="rId3">
                <a:duotone>
                  <a:schemeClr val="accent4">
                    <a:tint val="98000"/>
                    <a:lumMod val="102000"/>
                  </a:schemeClr>
                  <a:schemeClr val="accent4">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'Multi-layer Perceptrons'!$B$95:$E$95</c:f>
              <c:strCache>
                <c:ptCount val="4"/>
                <c:pt idx="0">
                  <c:v>Accuracy</c:v>
                </c:pt>
                <c:pt idx="1">
                  <c:v>Precision</c:v>
                </c:pt>
                <c:pt idx="2">
                  <c:v>Recall</c:v>
                </c:pt>
                <c:pt idx="3">
                  <c:v>F1-Score</c:v>
                </c:pt>
              </c:strCache>
            </c:strRef>
          </c:cat>
          <c:val>
            <c:numRef>
              <c:f>'Multi-layer Perceptrons'!$B$99:$E$99</c:f>
              <c:numCache>
                <c:formatCode>General</c:formatCode>
                <c:ptCount val="4"/>
                <c:pt idx="0">
                  <c:v>0.90363541666666658</c:v>
                </c:pt>
                <c:pt idx="1">
                  <c:v>0.92339289266964963</c:v>
                </c:pt>
                <c:pt idx="2">
                  <c:v>0.82330121804503131</c:v>
                </c:pt>
                <c:pt idx="3">
                  <c:v>0.87039968485093278</c:v>
                </c:pt>
              </c:numCache>
            </c:numRef>
          </c:val>
          <c:extLst>
            <c:ext xmlns:c16="http://schemas.microsoft.com/office/drawing/2014/chart" uri="{C3380CC4-5D6E-409C-BE32-E72D297353CC}">
              <c16:uniqueId val="{00000003-7ED9-4C56-9FC9-07BB58060292}"/>
            </c:ext>
          </c:extLst>
        </c:ser>
        <c:ser>
          <c:idx val="4"/>
          <c:order val="4"/>
          <c:tx>
            <c:strRef>
              <c:f>'Multi-layer Perceptrons'!$A$100</c:f>
              <c:strCache>
                <c:ptCount val="1"/>
                <c:pt idx="0">
                  <c:v>10-10-10</c:v>
                </c:pt>
              </c:strCache>
            </c:strRef>
          </c:tx>
          <c:spPr>
            <a:blipFill rotWithShape="1">
              <a:blip xmlns:r="http://schemas.openxmlformats.org/officeDocument/2006/relationships" r:embed="rId3">
                <a:duotone>
                  <a:schemeClr val="accent5">
                    <a:tint val="98000"/>
                    <a:lumMod val="102000"/>
                  </a:schemeClr>
                  <a:schemeClr val="accent5">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'Multi-layer Perceptrons'!$B$95:$E$95</c:f>
              <c:strCache>
                <c:ptCount val="4"/>
                <c:pt idx="0">
                  <c:v>Accuracy</c:v>
                </c:pt>
                <c:pt idx="1">
                  <c:v>Precision</c:v>
                </c:pt>
                <c:pt idx="2">
                  <c:v>Recall</c:v>
                </c:pt>
                <c:pt idx="3">
                  <c:v>F1-Score</c:v>
                </c:pt>
              </c:strCache>
            </c:strRef>
          </c:cat>
          <c:val>
            <c:numRef>
              <c:f>'Multi-layer Perceptrons'!$B$100:$E$100</c:f>
              <c:numCache>
                <c:formatCode>General</c:formatCode>
                <c:ptCount val="4"/>
                <c:pt idx="0">
                  <c:v>0.90415625000000011</c:v>
                </c:pt>
                <c:pt idx="1">
                  <c:v>0.92164926414205173</c:v>
                </c:pt>
                <c:pt idx="2">
                  <c:v>0.82747219383673487</c:v>
                </c:pt>
                <c:pt idx="3">
                  <c:v>0.87170032760918803</c:v>
                </c:pt>
              </c:numCache>
            </c:numRef>
          </c:val>
          <c:extLst>
            <c:ext xmlns:c16="http://schemas.microsoft.com/office/drawing/2014/chart" uri="{C3380CC4-5D6E-409C-BE32-E72D297353CC}">
              <c16:uniqueId val="{00000004-7ED9-4C56-9FC9-07BB58060292}"/>
            </c:ext>
          </c:extLst>
        </c:ser>
        <c:ser>
          <c:idx val="5"/>
          <c:order val="5"/>
          <c:tx>
            <c:strRef>
              <c:f>'Multi-layer Perceptrons'!$A$101</c:f>
              <c:strCache>
                <c:ptCount val="1"/>
                <c:pt idx="0">
                  <c:v>20-20-20</c:v>
                </c:pt>
              </c:strCache>
            </c:strRef>
          </c:tx>
          <c:spPr>
            <a:blipFill rotWithShape="1">
              <a:blip xmlns:r="http://schemas.openxmlformats.org/officeDocument/2006/relationships" r:embed="rId3">
                <a:duotone>
                  <a:schemeClr val="accent6">
                    <a:tint val="98000"/>
                    <a:lumMod val="102000"/>
                  </a:schemeClr>
                  <a:schemeClr val="accent6">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'Multi-layer Perceptrons'!$B$95:$E$95</c:f>
              <c:strCache>
                <c:ptCount val="4"/>
                <c:pt idx="0">
                  <c:v>Accuracy</c:v>
                </c:pt>
                <c:pt idx="1">
                  <c:v>Precision</c:v>
                </c:pt>
                <c:pt idx="2">
                  <c:v>Recall</c:v>
                </c:pt>
                <c:pt idx="3">
                  <c:v>F1-Score</c:v>
                </c:pt>
              </c:strCache>
            </c:strRef>
          </c:cat>
          <c:val>
            <c:numRef>
              <c:f>'Multi-layer Perceptrons'!$B$101:$E$101</c:f>
              <c:numCache>
                <c:formatCode>General</c:formatCode>
                <c:ptCount val="4"/>
                <c:pt idx="0">
                  <c:v>0.90373958333333337</c:v>
                </c:pt>
                <c:pt idx="1">
                  <c:v>0.91961439020074687</c:v>
                </c:pt>
                <c:pt idx="2">
                  <c:v>0.82761909538111833</c:v>
                </c:pt>
                <c:pt idx="3">
                  <c:v>0.87110719139825854</c:v>
                </c:pt>
              </c:numCache>
            </c:numRef>
          </c:val>
          <c:extLst>
            <c:ext xmlns:c16="http://schemas.microsoft.com/office/drawing/2014/chart" uri="{C3380CC4-5D6E-409C-BE32-E72D297353CC}">
              <c16:uniqueId val="{00000005-7ED9-4C56-9FC9-07BB58060292}"/>
            </c:ext>
          </c:extLst>
        </c:ser>
        <c:ser>
          <c:idx val="6"/>
          <c:order val="6"/>
          <c:tx>
            <c:strRef>
              <c:f>'Multi-layer Perceptrons'!$A$102</c:f>
              <c:strCache>
                <c:ptCount val="1"/>
                <c:pt idx="0">
                  <c:v>50-50-10</c:v>
                </c:pt>
              </c:strCache>
            </c:strRef>
          </c:tx>
          <c:spPr>
            <a:blipFill rotWithShape="1">
              <a:blip xmlns:r="http://schemas.openxmlformats.org/officeDocument/2006/relationships" r:embed="rId3">
                <a:duotone>
                  <a:schemeClr val="accent1">
                    <a:lumMod val="60000"/>
                    <a:tint val="98000"/>
                    <a:lumMod val="102000"/>
                  </a:schemeClr>
                  <a:schemeClr val="accent1">
                    <a:lumMod val="60000"/>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'Multi-layer Perceptrons'!$B$95:$E$95</c:f>
              <c:strCache>
                <c:ptCount val="4"/>
                <c:pt idx="0">
                  <c:v>Accuracy</c:v>
                </c:pt>
                <c:pt idx="1">
                  <c:v>Precision</c:v>
                </c:pt>
                <c:pt idx="2">
                  <c:v>Recall</c:v>
                </c:pt>
                <c:pt idx="3">
                  <c:v>F1-Score</c:v>
                </c:pt>
              </c:strCache>
            </c:strRef>
          </c:cat>
          <c:val>
            <c:numRef>
              <c:f>'Multi-layer Perceptrons'!$B$102:$E$102</c:f>
              <c:numCache>
                <c:formatCode>General</c:formatCode>
                <c:ptCount val="4"/>
                <c:pt idx="0">
                  <c:v>0.89917708333333335</c:v>
                </c:pt>
                <c:pt idx="1">
                  <c:v>0.91492705800578988</c:v>
                </c:pt>
                <c:pt idx="2">
                  <c:v>0.82011621472100005</c:v>
                </c:pt>
                <c:pt idx="3">
                  <c:v>0.86478563658804986</c:v>
                </c:pt>
              </c:numCache>
            </c:numRef>
          </c:val>
          <c:extLst>
            <c:ext xmlns:c16="http://schemas.microsoft.com/office/drawing/2014/chart" uri="{C3380CC4-5D6E-409C-BE32-E72D297353CC}">
              <c16:uniqueId val="{00000006-7ED9-4C56-9FC9-07BB58060292}"/>
            </c:ext>
          </c:extLst>
        </c:ser>
        <c:dLbls>
          <c:showLegendKey val="0"/>
          <c:showVal val="0"/>
          <c:showCatName val="0"/>
          <c:showSerName val="0"/>
          <c:showPercent val="0"/>
          <c:showBubbleSize val="0"/>
        </c:dLbls>
        <c:gapWidth val="115"/>
        <c:overlap val="-20"/>
        <c:axId val="421066880"/>
        <c:axId val="345546256"/>
      </c:barChart>
      <c:catAx>
        <c:axId val="42106688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345546256"/>
        <c:crosses val="autoZero"/>
        <c:auto val="1"/>
        <c:lblAlgn val="ctr"/>
        <c:lblOffset val="100"/>
        <c:noMultiLvlLbl val="0"/>
      </c:catAx>
      <c:valAx>
        <c:axId val="34554625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421066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Recall with different network configurations and lambda values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barChart>
        <c:barDir val="bar"/>
        <c:grouping val="clustered"/>
        <c:varyColors val="0"/>
        <c:ser>
          <c:idx val="0"/>
          <c:order val="0"/>
          <c:tx>
            <c:strRef>
              <c:f>'Multi-layer Perceptrons'!$A$115</c:f>
              <c:strCache>
                <c:ptCount val="1"/>
                <c:pt idx="0">
                  <c:v>0</c:v>
                </c:pt>
              </c:strCache>
            </c:strRef>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cat>
            <c:strRef>
              <c:f>'Multi-layer Perceptrons'!$B$114:$H$114</c:f>
              <c:strCache>
                <c:ptCount val="7"/>
                <c:pt idx="0">
                  <c:v>100</c:v>
                </c:pt>
                <c:pt idx="1">
                  <c:v>10-10</c:v>
                </c:pt>
                <c:pt idx="2">
                  <c:v>20-20</c:v>
                </c:pt>
                <c:pt idx="3">
                  <c:v>50-10</c:v>
                </c:pt>
                <c:pt idx="4">
                  <c:v>10-10-10</c:v>
                </c:pt>
                <c:pt idx="5">
                  <c:v>20-20-20</c:v>
                </c:pt>
                <c:pt idx="6">
                  <c:v>50-50-10</c:v>
                </c:pt>
              </c:strCache>
            </c:strRef>
          </c:cat>
          <c:val>
            <c:numRef>
              <c:f>'Multi-layer Perceptrons'!$B$115:$H$115</c:f>
              <c:numCache>
                <c:formatCode>General</c:formatCode>
                <c:ptCount val="7"/>
                <c:pt idx="0">
                  <c:v>0.81864899886166764</c:v>
                </c:pt>
                <c:pt idx="1">
                  <c:v>0.81737743143593211</c:v>
                </c:pt>
                <c:pt idx="2">
                  <c:v>0.82333884538216606</c:v>
                </c:pt>
                <c:pt idx="3">
                  <c:v>0.82120790232082097</c:v>
                </c:pt>
                <c:pt idx="4">
                  <c:v>0.82526381234406843</c:v>
                </c:pt>
                <c:pt idx="5">
                  <c:v>0.82133019356488202</c:v>
                </c:pt>
                <c:pt idx="6">
                  <c:v>0.81570467502221011</c:v>
                </c:pt>
              </c:numCache>
            </c:numRef>
          </c:val>
          <c:extLst>
            <c:ext xmlns:c16="http://schemas.microsoft.com/office/drawing/2014/chart" uri="{C3380CC4-5D6E-409C-BE32-E72D297353CC}">
              <c16:uniqueId val="{00000000-CCBD-4080-924D-FB74D87D7B74}"/>
            </c:ext>
          </c:extLst>
        </c:ser>
        <c:ser>
          <c:idx val="1"/>
          <c:order val="1"/>
          <c:tx>
            <c:strRef>
              <c:f>'Multi-layer Perceptrons'!$A$116</c:f>
              <c:strCache>
                <c:ptCount val="1"/>
                <c:pt idx="0">
                  <c:v>0.0001</c:v>
                </c:pt>
              </c:strCache>
            </c:strRef>
          </c:tx>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cat>
            <c:strRef>
              <c:f>'Multi-layer Perceptrons'!$B$114:$H$114</c:f>
              <c:strCache>
                <c:ptCount val="7"/>
                <c:pt idx="0">
                  <c:v>100</c:v>
                </c:pt>
                <c:pt idx="1">
                  <c:v>10-10</c:v>
                </c:pt>
                <c:pt idx="2">
                  <c:v>20-20</c:v>
                </c:pt>
                <c:pt idx="3">
                  <c:v>50-10</c:v>
                </c:pt>
                <c:pt idx="4">
                  <c:v>10-10-10</c:v>
                </c:pt>
                <c:pt idx="5">
                  <c:v>20-20-20</c:v>
                </c:pt>
                <c:pt idx="6">
                  <c:v>50-50-10</c:v>
                </c:pt>
              </c:strCache>
            </c:strRef>
          </c:cat>
          <c:val>
            <c:numRef>
              <c:f>'Multi-layer Perceptrons'!$B$116:$H$116</c:f>
              <c:numCache>
                <c:formatCode>General</c:formatCode>
                <c:ptCount val="7"/>
                <c:pt idx="0">
                  <c:v>0.80980811625771809</c:v>
                </c:pt>
                <c:pt idx="1">
                  <c:v>0.81625563381301358</c:v>
                </c:pt>
                <c:pt idx="2">
                  <c:v>0.82663482334655947</c:v>
                </c:pt>
                <c:pt idx="3">
                  <c:v>0.82301327526813461</c:v>
                </c:pt>
                <c:pt idx="4">
                  <c:v>0.82761825098179287</c:v>
                </c:pt>
                <c:pt idx="5">
                  <c:v>0.82728258745987127</c:v>
                </c:pt>
                <c:pt idx="6">
                  <c:v>0.82247091534549099</c:v>
                </c:pt>
              </c:numCache>
            </c:numRef>
          </c:val>
          <c:extLst>
            <c:ext xmlns:c16="http://schemas.microsoft.com/office/drawing/2014/chart" uri="{C3380CC4-5D6E-409C-BE32-E72D297353CC}">
              <c16:uniqueId val="{00000001-CCBD-4080-924D-FB74D87D7B74}"/>
            </c:ext>
          </c:extLst>
        </c:ser>
        <c:ser>
          <c:idx val="2"/>
          <c:order val="2"/>
          <c:tx>
            <c:strRef>
              <c:f>'Multi-layer Perceptrons'!$A$117</c:f>
              <c:strCache>
                <c:ptCount val="1"/>
                <c:pt idx="0">
                  <c:v>0.001</c:v>
                </c:pt>
              </c:strCache>
            </c:strRef>
          </c:tx>
          <c:spPr>
            <a:blipFill rotWithShape="1">
              <a:blip xmlns:r="http://schemas.openxmlformats.org/officeDocument/2006/relationships" r:embed="rId3">
                <a:duotone>
                  <a:schemeClr val="accent3">
                    <a:tint val="98000"/>
                    <a:lumMod val="102000"/>
                  </a:schemeClr>
                  <a:schemeClr val="accent3">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cat>
            <c:strRef>
              <c:f>'Multi-layer Perceptrons'!$B$114:$H$114</c:f>
              <c:strCache>
                <c:ptCount val="7"/>
                <c:pt idx="0">
                  <c:v>100</c:v>
                </c:pt>
                <c:pt idx="1">
                  <c:v>10-10</c:v>
                </c:pt>
                <c:pt idx="2">
                  <c:v>20-20</c:v>
                </c:pt>
                <c:pt idx="3">
                  <c:v>50-10</c:v>
                </c:pt>
                <c:pt idx="4">
                  <c:v>10-10-10</c:v>
                </c:pt>
                <c:pt idx="5">
                  <c:v>20-20-20</c:v>
                </c:pt>
                <c:pt idx="6">
                  <c:v>50-50-10</c:v>
                </c:pt>
              </c:strCache>
            </c:strRef>
          </c:cat>
          <c:val>
            <c:numRef>
              <c:f>'Multi-layer Perceptrons'!$B$117:$H$117</c:f>
              <c:numCache>
                <c:formatCode>General</c:formatCode>
                <c:ptCount val="7"/>
                <c:pt idx="0">
                  <c:v>0.8274015045387817</c:v>
                </c:pt>
                <c:pt idx="1">
                  <c:v>0.82450804475237227</c:v>
                </c:pt>
                <c:pt idx="2">
                  <c:v>0.83733379444420453</c:v>
                </c:pt>
                <c:pt idx="3">
                  <c:v>0.82759688138304277</c:v>
                </c:pt>
                <c:pt idx="4">
                  <c:v>0.82374500472616474</c:v>
                </c:pt>
                <c:pt idx="5">
                  <c:v>0.82543145055184586</c:v>
                </c:pt>
                <c:pt idx="6">
                  <c:v>0.81821343127633761</c:v>
                </c:pt>
              </c:numCache>
            </c:numRef>
          </c:val>
          <c:extLst>
            <c:ext xmlns:c16="http://schemas.microsoft.com/office/drawing/2014/chart" uri="{C3380CC4-5D6E-409C-BE32-E72D297353CC}">
              <c16:uniqueId val="{00000002-CCBD-4080-924D-FB74D87D7B74}"/>
            </c:ext>
          </c:extLst>
        </c:ser>
        <c:ser>
          <c:idx val="3"/>
          <c:order val="3"/>
          <c:tx>
            <c:strRef>
              <c:f>'Multi-layer Perceptrons'!$A$118</c:f>
              <c:strCache>
                <c:ptCount val="1"/>
                <c:pt idx="0">
                  <c:v>0.01</c:v>
                </c:pt>
              </c:strCache>
            </c:strRef>
          </c:tx>
          <c:spPr>
            <a:blipFill rotWithShape="1">
              <a:blip xmlns:r="http://schemas.openxmlformats.org/officeDocument/2006/relationships" r:embed="rId3">
                <a:duotone>
                  <a:schemeClr val="accent4">
                    <a:tint val="98000"/>
                    <a:lumMod val="102000"/>
                  </a:schemeClr>
                  <a:schemeClr val="accent4">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cat>
            <c:strRef>
              <c:f>'Multi-layer Perceptrons'!$B$114:$H$114</c:f>
              <c:strCache>
                <c:ptCount val="7"/>
                <c:pt idx="0">
                  <c:v>100</c:v>
                </c:pt>
                <c:pt idx="1">
                  <c:v>10-10</c:v>
                </c:pt>
                <c:pt idx="2">
                  <c:v>20-20</c:v>
                </c:pt>
                <c:pt idx="3">
                  <c:v>50-10</c:v>
                </c:pt>
                <c:pt idx="4">
                  <c:v>10-10-10</c:v>
                </c:pt>
                <c:pt idx="5">
                  <c:v>20-20-20</c:v>
                </c:pt>
                <c:pt idx="6">
                  <c:v>50-50-10</c:v>
                </c:pt>
              </c:strCache>
            </c:strRef>
          </c:cat>
          <c:val>
            <c:numRef>
              <c:f>'Multi-layer Perceptrons'!$B$118:$H$118</c:f>
              <c:numCache>
                <c:formatCode>General</c:formatCode>
                <c:ptCount val="7"/>
                <c:pt idx="0">
                  <c:v>0.82369500336680235</c:v>
                </c:pt>
                <c:pt idx="1">
                  <c:v>0.82736546910196418</c:v>
                </c:pt>
                <c:pt idx="2">
                  <c:v>0.82012838532370758</c:v>
                </c:pt>
                <c:pt idx="3">
                  <c:v>0.81837526175966602</c:v>
                </c:pt>
                <c:pt idx="4">
                  <c:v>0.83362378982437091</c:v>
                </c:pt>
                <c:pt idx="5">
                  <c:v>0.82772417011941768</c:v>
                </c:pt>
                <c:pt idx="6">
                  <c:v>0.82248106247632047</c:v>
                </c:pt>
              </c:numCache>
            </c:numRef>
          </c:val>
          <c:extLst>
            <c:ext xmlns:c16="http://schemas.microsoft.com/office/drawing/2014/chart" uri="{C3380CC4-5D6E-409C-BE32-E72D297353CC}">
              <c16:uniqueId val="{00000003-CCBD-4080-924D-FB74D87D7B74}"/>
            </c:ext>
          </c:extLst>
        </c:ser>
        <c:ser>
          <c:idx val="4"/>
          <c:order val="4"/>
          <c:tx>
            <c:strRef>
              <c:f>'Multi-layer Perceptrons'!$A$119</c:f>
              <c:strCache>
                <c:ptCount val="1"/>
                <c:pt idx="0">
                  <c:v>0.1</c:v>
                </c:pt>
              </c:strCache>
            </c:strRef>
          </c:tx>
          <c:spPr>
            <a:blipFill rotWithShape="1">
              <a:blip xmlns:r="http://schemas.openxmlformats.org/officeDocument/2006/relationships" r:embed="rId3">
                <a:duotone>
                  <a:schemeClr val="accent5">
                    <a:tint val="98000"/>
                    <a:lumMod val="102000"/>
                  </a:schemeClr>
                  <a:schemeClr val="accent5">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cat>
            <c:strRef>
              <c:f>'Multi-layer Perceptrons'!$B$114:$H$114</c:f>
              <c:strCache>
                <c:ptCount val="7"/>
                <c:pt idx="0">
                  <c:v>100</c:v>
                </c:pt>
                <c:pt idx="1">
                  <c:v>10-10</c:v>
                </c:pt>
                <c:pt idx="2">
                  <c:v>20-20</c:v>
                </c:pt>
                <c:pt idx="3">
                  <c:v>50-10</c:v>
                </c:pt>
                <c:pt idx="4">
                  <c:v>10-10-10</c:v>
                </c:pt>
                <c:pt idx="5">
                  <c:v>20-20-20</c:v>
                </c:pt>
                <c:pt idx="6">
                  <c:v>50-50-10</c:v>
                </c:pt>
              </c:strCache>
            </c:strRef>
          </c:cat>
          <c:val>
            <c:numRef>
              <c:f>'Multi-layer Perceptrons'!$B$119:$H$119</c:f>
              <c:numCache>
                <c:formatCode>General</c:formatCode>
                <c:ptCount val="7"/>
                <c:pt idx="0">
                  <c:v>0.82241057947991847</c:v>
                </c:pt>
                <c:pt idx="1">
                  <c:v>0.81980446512121907</c:v>
                </c:pt>
                <c:pt idx="2">
                  <c:v>0.81807380138379071</c:v>
                </c:pt>
                <c:pt idx="3">
                  <c:v>0.83196430361703833</c:v>
                </c:pt>
                <c:pt idx="4">
                  <c:v>0.82091449343059375</c:v>
                </c:pt>
                <c:pt idx="5">
                  <c:v>0.82886497925941227</c:v>
                </c:pt>
                <c:pt idx="6">
                  <c:v>0.81008834140555419</c:v>
                </c:pt>
              </c:numCache>
            </c:numRef>
          </c:val>
          <c:extLst>
            <c:ext xmlns:c16="http://schemas.microsoft.com/office/drawing/2014/chart" uri="{C3380CC4-5D6E-409C-BE32-E72D297353CC}">
              <c16:uniqueId val="{00000004-CCBD-4080-924D-FB74D87D7B74}"/>
            </c:ext>
          </c:extLst>
        </c:ser>
        <c:ser>
          <c:idx val="5"/>
          <c:order val="5"/>
          <c:tx>
            <c:strRef>
              <c:f>'Multi-layer Perceptrons'!$A$120</c:f>
              <c:strCache>
                <c:ptCount val="1"/>
                <c:pt idx="0">
                  <c:v>1</c:v>
                </c:pt>
              </c:strCache>
            </c:strRef>
          </c:tx>
          <c:spPr>
            <a:blipFill rotWithShape="1">
              <a:blip xmlns:r="http://schemas.openxmlformats.org/officeDocument/2006/relationships" r:embed="rId3">
                <a:duotone>
                  <a:schemeClr val="accent6">
                    <a:tint val="98000"/>
                    <a:lumMod val="102000"/>
                  </a:schemeClr>
                  <a:schemeClr val="accent6">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cat>
            <c:strRef>
              <c:f>'Multi-layer Perceptrons'!$B$114:$H$114</c:f>
              <c:strCache>
                <c:ptCount val="7"/>
                <c:pt idx="0">
                  <c:v>100</c:v>
                </c:pt>
                <c:pt idx="1">
                  <c:v>10-10</c:v>
                </c:pt>
                <c:pt idx="2">
                  <c:v>20-20</c:v>
                </c:pt>
                <c:pt idx="3">
                  <c:v>50-10</c:v>
                </c:pt>
                <c:pt idx="4">
                  <c:v>10-10-10</c:v>
                </c:pt>
                <c:pt idx="5">
                  <c:v>20-20-20</c:v>
                </c:pt>
                <c:pt idx="6">
                  <c:v>50-50-10</c:v>
                </c:pt>
              </c:strCache>
            </c:strRef>
          </c:cat>
          <c:val>
            <c:numRef>
              <c:f>'Multi-layer Perceptrons'!$B$120:$H$120</c:f>
              <c:numCache>
                <c:formatCode>General</c:formatCode>
                <c:ptCount val="7"/>
                <c:pt idx="0">
                  <c:v>0.81252834799268148</c:v>
                </c:pt>
                <c:pt idx="1">
                  <c:v>0.83191685813558058</c:v>
                </c:pt>
                <c:pt idx="2">
                  <c:v>0.83084378536301617</c:v>
                </c:pt>
                <c:pt idx="3">
                  <c:v>0.81764968392148596</c:v>
                </c:pt>
                <c:pt idx="4">
                  <c:v>0.83366781171341819</c:v>
                </c:pt>
                <c:pt idx="5">
                  <c:v>0.83508119133128145</c:v>
                </c:pt>
                <c:pt idx="6">
                  <c:v>0.83173886280008702</c:v>
                </c:pt>
              </c:numCache>
            </c:numRef>
          </c:val>
          <c:extLst>
            <c:ext xmlns:c16="http://schemas.microsoft.com/office/drawing/2014/chart" uri="{C3380CC4-5D6E-409C-BE32-E72D297353CC}">
              <c16:uniqueId val="{00000005-CCBD-4080-924D-FB74D87D7B74}"/>
            </c:ext>
          </c:extLst>
        </c:ser>
        <c:dLbls>
          <c:showLegendKey val="0"/>
          <c:showVal val="0"/>
          <c:showCatName val="0"/>
          <c:showSerName val="0"/>
          <c:showPercent val="0"/>
          <c:showBubbleSize val="0"/>
        </c:dLbls>
        <c:gapWidth val="115"/>
        <c:overlap val="-20"/>
        <c:axId val="343515360"/>
        <c:axId val="345551008"/>
      </c:barChart>
      <c:catAx>
        <c:axId val="3435153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345551008"/>
        <c:crosses val="autoZero"/>
        <c:auto val="1"/>
        <c:lblAlgn val="ctr"/>
        <c:lblOffset val="100"/>
        <c:noMultiLvlLbl val="0"/>
      </c:catAx>
      <c:valAx>
        <c:axId val="34555100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343515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Results score when using different criterion for splitting nodes in tree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manualLayout>
          <c:layoutTarget val="inner"/>
          <c:xMode val="edge"/>
          <c:yMode val="edge"/>
          <c:x val="0.11398660019957149"/>
          <c:y val="0.22926576859621997"/>
          <c:w val="0.84986333030298333"/>
          <c:h val="0.59402740287071309"/>
        </c:manualLayout>
      </c:layout>
      <c:barChart>
        <c:barDir val="bar"/>
        <c:grouping val="clustered"/>
        <c:varyColors val="0"/>
        <c:ser>
          <c:idx val="0"/>
          <c:order val="0"/>
          <c:tx>
            <c:strRef>
              <c:f>'Decision Tree'!$A$74</c:f>
              <c:strCache>
                <c:ptCount val="1"/>
                <c:pt idx="0">
                  <c:v>Gini</c:v>
                </c:pt>
              </c:strCache>
            </c:strRef>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'Decision Tree'!$B$73:$E$73</c:f>
              <c:strCache>
                <c:ptCount val="4"/>
                <c:pt idx="0">
                  <c:v>Accuracy</c:v>
                </c:pt>
                <c:pt idx="1">
                  <c:v>Precision</c:v>
                </c:pt>
                <c:pt idx="2">
                  <c:v>Recall</c:v>
                </c:pt>
                <c:pt idx="3">
                  <c:v>F1-Score</c:v>
                </c:pt>
              </c:strCache>
            </c:strRef>
          </c:cat>
          <c:val>
            <c:numRef>
              <c:f>'Decision Tree'!$B$74:$E$74</c:f>
              <c:numCache>
                <c:formatCode>General</c:formatCode>
                <c:ptCount val="4"/>
                <c:pt idx="0">
                  <c:v>0.848325</c:v>
                </c:pt>
                <c:pt idx="1">
                  <c:v>0.75756393911802</c:v>
                </c:pt>
                <c:pt idx="2">
                  <c:v>0.90359236816547062</c:v>
                </c:pt>
                <c:pt idx="3">
                  <c:v>0.82405658842918683</c:v>
                </c:pt>
              </c:numCache>
            </c:numRef>
          </c:val>
          <c:extLst>
            <c:ext xmlns:c16="http://schemas.microsoft.com/office/drawing/2014/chart" uri="{C3380CC4-5D6E-409C-BE32-E72D297353CC}">
              <c16:uniqueId val="{00000000-6C23-42DA-9F22-F9A7C9134F69}"/>
            </c:ext>
          </c:extLst>
        </c:ser>
        <c:ser>
          <c:idx val="1"/>
          <c:order val="1"/>
          <c:tx>
            <c:strRef>
              <c:f>'Decision Tree'!$A$75</c:f>
              <c:strCache>
                <c:ptCount val="1"/>
                <c:pt idx="0">
                  <c:v>Entropy</c:v>
                </c:pt>
              </c:strCache>
            </c:strRef>
          </c:tx>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'Decision Tree'!$B$73:$E$73</c:f>
              <c:strCache>
                <c:ptCount val="4"/>
                <c:pt idx="0">
                  <c:v>Accuracy</c:v>
                </c:pt>
                <c:pt idx="1">
                  <c:v>Precision</c:v>
                </c:pt>
                <c:pt idx="2">
                  <c:v>Recall</c:v>
                </c:pt>
                <c:pt idx="3">
                  <c:v>F1-Score</c:v>
                </c:pt>
              </c:strCache>
            </c:strRef>
          </c:cat>
          <c:val>
            <c:numRef>
              <c:f>'Decision Tree'!$B$75:$E$75</c:f>
              <c:numCache>
                <c:formatCode>General</c:formatCode>
                <c:ptCount val="4"/>
                <c:pt idx="0">
                  <c:v>0.8579500000000001</c:v>
                </c:pt>
                <c:pt idx="1">
                  <c:v>0.7791834445200192</c:v>
                </c:pt>
                <c:pt idx="2">
                  <c:v>0.89140923727785215</c:v>
                </c:pt>
                <c:pt idx="3">
                  <c:v>0.83135723805493789</c:v>
                </c:pt>
              </c:numCache>
            </c:numRef>
          </c:val>
          <c:extLst>
            <c:ext xmlns:c16="http://schemas.microsoft.com/office/drawing/2014/chart" uri="{C3380CC4-5D6E-409C-BE32-E72D297353CC}">
              <c16:uniqueId val="{00000001-6C23-42DA-9F22-F9A7C9134F69}"/>
            </c:ext>
          </c:extLst>
        </c:ser>
        <c:dLbls>
          <c:showLegendKey val="0"/>
          <c:showVal val="0"/>
          <c:showCatName val="0"/>
          <c:showSerName val="0"/>
          <c:showPercent val="0"/>
          <c:showBubbleSize val="0"/>
        </c:dLbls>
        <c:gapWidth val="115"/>
        <c:overlap val="-20"/>
        <c:axId val="89942747"/>
        <c:axId val="5798705"/>
      </c:barChart>
      <c:catAx>
        <c:axId val="8994274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5798705"/>
        <c:crosses val="autoZero"/>
        <c:auto val="1"/>
        <c:lblAlgn val="ctr"/>
        <c:lblOffset val="100"/>
        <c:noMultiLvlLbl val="1"/>
      </c:catAx>
      <c:valAx>
        <c:axId val="579870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899427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Classifier score for Gini Entropy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barChart>
        <c:barDir val="bar"/>
        <c:grouping val="clustered"/>
        <c:varyColors val="0"/>
        <c:ser>
          <c:idx val="0"/>
          <c:order val="0"/>
          <c:tx>
            <c:v>100</c:v>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'Decision Tree'!$B$78:$E$78</c:f>
              <c:strCache>
                <c:ptCount val="4"/>
                <c:pt idx="0">
                  <c:v>Accuracy</c:v>
                </c:pt>
                <c:pt idx="1">
                  <c:v>Precision</c:v>
                </c:pt>
                <c:pt idx="2">
                  <c:v>Recall</c:v>
                </c:pt>
                <c:pt idx="3">
                  <c:v>F1-Score</c:v>
                </c:pt>
              </c:strCache>
            </c:strRef>
          </c:cat>
          <c:val>
            <c:numRef>
              <c:f>'Decision Tree'!$B$79:$E$79</c:f>
              <c:numCache>
                <c:formatCode>General</c:formatCode>
                <c:ptCount val="4"/>
                <c:pt idx="0">
                  <c:v>0.8405625000000001</c:v>
                </c:pt>
                <c:pt idx="1">
                  <c:v>0.75545429694798727</c:v>
                </c:pt>
                <c:pt idx="2">
                  <c:v>0.87976793757037508</c:v>
                </c:pt>
                <c:pt idx="3">
                  <c:v>0.81264742948629531</c:v>
                </c:pt>
              </c:numCache>
            </c:numRef>
          </c:val>
          <c:extLst>
            <c:ext xmlns:c16="http://schemas.microsoft.com/office/drawing/2014/chart" uri="{C3380CC4-5D6E-409C-BE32-E72D297353CC}">
              <c16:uniqueId val="{00000000-9A92-4FB1-89B6-AE5C72C1F936}"/>
            </c:ext>
          </c:extLst>
        </c:ser>
        <c:ser>
          <c:idx val="1"/>
          <c:order val="1"/>
          <c:tx>
            <c:v>200</c:v>
          </c:tx>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'Decision Tree'!$B$78:$E$78</c:f>
              <c:strCache>
                <c:ptCount val="4"/>
                <c:pt idx="0">
                  <c:v>Accuracy</c:v>
                </c:pt>
                <c:pt idx="1">
                  <c:v>Precision</c:v>
                </c:pt>
                <c:pt idx="2">
                  <c:v>Recall</c:v>
                </c:pt>
                <c:pt idx="3">
                  <c:v>F1-Score</c:v>
                </c:pt>
              </c:strCache>
            </c:strRef>
          </c:cat>
          <c:val>
            <c:numRef>
              <c:f>'Decision Tree'!$B$80:$E$80</c:f>
              <c:numCache>
                <c:formatCode>General</c:formatCode>
                <c:ptCount val="4"/>
                <c:pt idx="0">
                  <c:v>0.84824999999999995</c:v>
                </c:pt>
                <c:pt idx="1">
                  <c:v>0.75549480396424618</c:v>
                </c:pt>
                <c:pt idx="2">
                  <c:v>0.9081387898465284</c:v>
                </c:pt>
                <c:pt idx="3">
                  <c:v>0.82479302231770713</c:v>
                </c:pt>
              </c:numCache>
            </c:numRef>
          </c:val>
          <c:extLst>
            <c:ext xmlns:c16="http://schemas.microsoft.com/office/drawing/2014/chart" uri="{C3380CC4-5D6E-409C-BE32-E72D297353CC}">
              <c16:uniqueId val="{00000001-9A92-4FB1-89B6-AE5C72C1F936}"/>
            </c:ext>
          </c:extLst>
        </c:ser>
        <c:ser>
          <c:idx val="2"/>
          <c:order val="2"/>
          <c:tx>
            <c:v>400</c:v>
          </c:tx>
          <c:spPr>
            <a:blipFill rotWithShape="1">
              <a:blip xmlns:r="http://schemas.openxmlformats.org/officeDocument/2006/relationships" r:embed="rId3">
                <a:duotone>
                  <a:schemeClr val="accent3">
                    <a:tint val="98000"/>
                    <a:lumMod val="102000"/>
                  </a:schemeClr>
                  <a:schemeClr val="accent3">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'Decision Tree'!$B$78:$E$78</c:f>
              <c:strCache>
                <c:ptCount val="4"/>
                <c:pt idx="0">
                  <c:v>Accuracy</c:v>
                </c:pt>
                <c:pt idx="1">
                  <c:v>Precision</c:v>
                </c:pt>
                <c:pt idx="2">
                  <c:v>Recall</c:v>
                </c:pt>
                <c:pt idx="3">
                  <c:v>F1-Score</c:v>
                </c:pt>
              </c:strCache>
            </c:strRef>
          </c:cat>
          <c:val>
            <c:numRef>
              <c:f>'Decision Tree'!$B$81:$E$81</c:f>
              <c:numCache>
                <c:formatCode>General</c:formatCode>
                <c:ptCount val="4"/>
                <c:pt idx="0">
                  <c:v>0.84931249999999991</c:v>
                </c:pt>
                <c:pt idx="1">
                  <c:v>0.75761918334195522</c:v>
                </c:pt>
                <c:pt idx="2">
                  <c:v>0.90706185642572534</c:v>
                </c:pt>
                <c:pt idx="3">
                  <c:v>0.82562495588439178</c:v>
                </c:pt>
              </c:numCache>
            </c:numRef>
          </c:val>
          <c:extLst>
            <c:ext xmlns:c16="http://schemas.microsoft.com/office/drawing/2014/chart" uri="{C3380CC4-5D6E-409C-BE32-E72D297353CC}">
              <c16:uniqueId val="{00000002-9A92-4FB1-89B6-AE5C72C1F936}"/>
            </c:ext>
          </c:extLst>
        </c:ser>
        <c:ser>
          <c:idx val="3"/>
          <c:order val="3"/>
          <c:tx>
            <c:v>600</c:v>
          </c:tx>
          <c:spPr>
            <a:blipFill rotWithShape="1">
              <a:blip xmlns:r="http://schemas.openxmlformats.org/officeDocument/2006/relationships" r:embed="rId3">
                <a:duotone>
                  <a:schemeClr val="accent4">
                    <a:tint val="98000"/>
                    <a:lumMod val="102000"/>
                  </a:schemeClr>
                  <a:schemeClr val="accent4">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'Decision Tree'!$B$78:$E$78</c:f>
              <c:strCache>
                <c:ptCount val="4"/>
                <c:pt idx="0">
                  <c:v>Accuracy</c:v>
                </c:pt>
                <c:pt idx="1">
                  <c:v>Precision</c:v>
                </c:pt>
                <c:pt idx="2">
                  <c:v>Recall</c:v>
                </c:pt>
                <c:pt idx="3">
                  <c:v>F1-Score</c:v>
                </c:pt>
              </c:strCache>
            </c:strRef>
          </c:cat>
          <c:val>
            <c:numRef>
              <c:f>'Decision Tree'!$B$82:$E$82</c:f>
              <c:numCache>
                <c:formatCode>General</c:formatCode>
                <c:ptCount val="4"/>
                <c:pt idx="0">
                  <c:v>0.85193750000000001</c:v>
                </c:pt>
                <c:pt idx="1">
                  <c:v>0.75728604882039485</c:v>
                </c:pt>
                <c:pt idx="2">
                  <c:v>0.91739421692302159</c:v>
                </c:pt>
                <c:pt idx="3">
                  <c:v>0.8296422116320411</c:v>
                </c:pt>
              </c:numCache>
            </c:numRef>
          </c:val>
          <c:extLst>
            <c:ext xmlns:c16="http://schemas.microsoft.com/office/drawing/2014/chart" uri="{C3380CC4-5D6E-409C-BE32-E72D297353CC}">
              <c16:uniqueId val="{00000003-9A92-4FB1-89B6-AE5C72C1F936}"/>
            </c:ext>
          </c:extLst>
        </c:ser>
        <c:ser>
          <c:idx val="4"/>
          <c:order val="4"/>
          <c:tx>
            <c:v>800</c:v>
          </c:tx>
          <c:spPr>
            <a:blipFill rotWithShape="1">
              <a:blip xmlns:r="http://schemas.openxmlformats.org/officeDocument/2006/relationships" r:embed="rId3">
                <a:duotone>
                  <a:schemeClr val="accent5">
                    <a:tint val="98000"/>
                    <a:lumMod val="102000"/>
                  </a:schemeClr>
                  <a:schemeClr val="accent5">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'Decision Tree'!$B$78:$E$78</c:f>
              <c:strCache>
                <c:ptCount val="4"/>
                <c:pt idx="0">
                  <c:v>Accuracy</c:v>
                </c:pt>
                <c:pt idx="1">
                  <c:v>Precision</c:v>
                </c:pt>
                <c:pt idx="2">
                  <c:v>Recall</c:v>
                </c:pt>
                <c:pt idx="3">
                  <c:v>F1-Score</c:v>
                </c:pt>
              </c:strCache>
            </c:strRef>
          </c:cat>
          <c:val>
            <c:numRef>
              <c:f>'Decision Tree'!$B$83:$E$83</c:f>
              <c:numCache>
                <c:formatCode>General</c:formatCode>
                <c:ptCount val="4"/>
                <c:pt idx="0">
                  <c:v>0.8515625</c:v>
                </c:pt>
                <c:pt idx="1">
                  <c:v>0.7619653625155165</c:v>
                </c:pt>
                <c:pt idx="2">
                  <c:v>0.90559904006170255</c:v>
                </c:pt>
                <c:pt idx="3">
                  <c:v>0.82757532282549917</c:v>
                </c:pt>
              </c:numCache>
            </c:numRef>
          </c:val>
          <c:extLst>
            <c:ext xmlns:c16="http://schemas.microsoft.com/office/drawing/2014/chart" uri="{C3380CC4-5D6E-409C-BE32-E72D297353CC}">
              <c16:uniqueId val="{00000004-9A92-4FB1-89B6-AE5C72C1F936}"/>
            </c:ext>
          </c:extLst>
        </c:ser>
        <c:dLbls>
          <c:showLegendKey val="0"/>
          <c:showVal val="0"/>
          <c:showCatName val="0"/>
          <c:showSerName val="0"/>
          <c:showPercent val="0"/>
          <c:showBubbleSize val="0"/>
        </c:dLbls>
        <c:gapWidth val="115"/>
        <c:overlap val="-20"/>
        <c:axId val="68388094"/>
        <c:axId val="94640647"/>
      </c:barChart>
      <c:catAx>
        <c:axId val="6838809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94640647"/>
        <c:crosses val="autoZero"/>
        <c:auto val="1"/>
        <c:lblAlgn val="ctr"/>
        <c:lblOffset val="100"/>
        <c:noMultiLvlLbl val="1"/>
      </c:catAx>
      <c:valAx>
        <c:axId val="94640647"/>
        <c:scaling>
          <c:orientation val="minMax"/>
          <c:min val="0.7"/>
        </c:scaling>
        <c:delete val="0"/>
        <c:axPos val="b"/>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6838809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Accuracy between l1 and l2 penalty with different C values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barChart>
        <c:barDir val="col"/>
        <c:grouping val="clustered"/>
        <c:varyColors val="0"/>
        <c:ser>
          <c:idx val="0"/>
          <c:order val="0"/>
          <c:tx>
            <c:v>l1</c:v>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'Linear SVC'!$H$65:$H$73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'Linear SVC'!$I$65:$I$73</c:f>
              <c:numCache>
                <c:formatCode>General</c:formatCode>
                <c:ptCount val="9"/>
                <c:pt idx="0">
                  <c:v>0.71250000000000002</c:v>
                </c:pt>
                <c:pt idx="1">
                  <c:v>0.90737500000000004</c:v>
                </c:pt>
                <c:pt idx="2">
                  <c:v>0.9026249999999999</c:v>
                </c:pt>
                <c:pt idx="3">
                  <c:v>0.90056249999999982</c:v>
                </c:pt>
                <c:pt idx="4">
                  <c:v>0.90243749999999989</c:v>
                </c:pt>
                <c:pt idx="5">
                  <c:v>0.90156250000000004</c:v>
                </c:pt>
                <c:pt idx="6">
                  <c:v>0.8974375</c:v>
                </c:pt>
                <c:pt idx="7">
                  <c:v>0.89856249999999993</c:v>
                </c:pt>
                <c:pt idx="8">
                  <c:v>0.90250000000000008</c:v>
                </c:pt>
              </c:numCache>
            </c:numRef>
          </c:val>
          <c:extLst>
            <c:ext xmlns:c16="http://schemas.microsoft.com/office/drawing/2014/chart" uri="{C3380CC4-5D6E-409C-BE32-E72D297353CC}">
              <c16:uniqueId val="{00000000-77BB-450F-8401-437C5198C992}"/>
            </c:ext>
          </c:extLst>
        </c:ser>
        <c:ser>
          <c:idx val="1"/>
          <c:order val="1"/>
          <c:tx>
            <c:v>l2</c:v>
          </c:tx>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'Linear SVC'!$H$65:$H$73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'Linear SVC'!$J$65:$J$73</c:f>
              <c:numCache>
                <c:formatCode>General</c:formatCode>
                <c:ptCount val="9"/>
                <c:pt idx="0">
                  <c:v>0.91662500000000013</c:v>
                </c:pt>
                <c:pt idx="1">
                  <c:v>0.91787499999999989</c:v>
                </c:pt>
                <c:pt idx="2">
                  <c:v>0.91312499999999996</c:v>
                </c:pt>
                <c:pt idx="3">
                  <c:v>0.91249999999999998</c:v>
                </c:pt>
                <c:pt idx="4">
                  <c:v>0.90812499999999985</c:v>
                </c:pt>
                <c:pt idx="5">
                  <c:v>0.90768749999999998</c:v>
                </c:pt>
                <c:pt idx="6">
                  <c:v>0.90550000000000019</c:v>
                </c:pt>
                <c:pt idx="7">
                  <c:v>0.89937500000000004</c:v>
                </c:pt>
                <c:pt idx="8">
                  <c:v>0.88937500000000003</c:v>
                </c:pt>
              </c:numCache>
            </c:numRef>
          </c:val>
          <c:extLst>
            <c:ext xmlns:c16="http://schemas.microsoft.com/office/drawing/2014/chart" uri="{C3380CC4-5D6E-409C-BE32-E72D297353CC}">
              <c16:uniqueId val="{00000001-77BB-450F-8401-437C5198C992}"/>
            </c:ext>
          </c:extLst>
        </c:ser>
        <c:dLbls>
          <c:showLegendKey val="0"/>
          <c:showVal val="0"/>
          <c:showCatName val="0"/>
          <c:showSerName val="0"/>
          <c:showPercent val="0"/>
          <c:showBubbleSize val="0"/>
        </c:dLbls>
        <c:gapWidth val="100"/>
        <c:overlap val="-24"/>
        <c:axId val="700241327"/>
        <c:axId val="698420159"/>
      </c:barChart>
      <c:catAx>
        <c:axId val="700241327"/>
        <c:scaling>
          <c:orientation val="minMax"/>
        </c:scaling>
        <c:delete val="0"/>
        <c:axPos val="b"/>
        <c:title>
          <c:tx>
            <c:rich>
              <a:bodyPr rot="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r>
                  <a:rPr lang="pt-PT" sz="1100"/>
                  <a:t>C</a:t>
                </a:r>
              </a:p>
            </c:rich>
          </c:tx>
          <c:overlay val="0"/>
          <c:spPr>
            <a:noFill/>
            <a:ln>
              <a:noFill/>
            </a:ln>
            <a:effectLst/>
          </c:spPr>
          <c:txPr>
            <a:bodyPr rot="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698420159"/>
        <c:crosses val="autoZero"/>
        <c:auto val="1"/>
        <c:lblAlgn val="ctr"/>
        <c:lblOffset val="100"/>
        <c:noMultiLvlLbl val="0"/>
      </c:catAx>
      <c:valAx>
        <c:axId val="698420159"/>
        <c:scaling>
          <c:orientation val="minMax"/>
          <c:min val="0.65000000000000013"/>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700241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l2 penalty results with different C values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lineChart>
        <c:grouping val="standard"/>
        <c:varyColors val="0"/>
        <c:ser>
          <c:idx val="0"/>
          <c:order val="0"/>
          <c:tx>
            <c:v>Accuracy</c:v>
          </c:tx>
          <c:spPr>
            <a:ln w="34925" cap="rnd">
              <a:solidFill>
                <a:schemeClr val="accent1"/>
              </a:solidFill>
              <a:round/>
            </a:ln>
            <a:effectLst>
              <a:innerShdw blurRad="63500" dist="25400" dir="13500000">
                <a:srgbClr val="000000">
                  <a:alpha val="75000"/>
                </a:srgbClr>
              </a:innerShdw>
            </a:effectLst>
          </c:spPr>
          <c:marker>
            <c:symbol val="diamond"/>
            <c:size val="5"/>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w="9525">
                <a:solidFill>
                  <a:schemeClr val="accent1"/>
                </a:solidFill>
                <a:round/>
              </a:ln>
              <a:effectLst>
                <a:innerShdw blurRad="63500" dist="25400" dir="13500000">
                  <a:srgbClr val="000000">
                    <a:alpha val="75000"/>
                  </a:srgbClr>
                </a:innerShdw>
              </a:effectLst>
            </c:spPr>
          </c:marker>
          <c:cat>
            <c:numRef>
              <c:f>'Linear SVC'!$A$65:$A$73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'Linear SVC'!$B$65:$B$73</c:f>
              <c:numCache>
                <c:formatCode>General</c:formatCode>
                <c:ptCount val="9"/>
                <c:pt idx="0">
                  <c:v>0.91662500000000013</c:v>
                </c:pt>
                <c:pt idx="1">
                  <c:v>0.91787499999999989</c:v>
                </c:pt>
                <c:pt idx="2">
                  <c:v>0.91312499999999996</c:v>
                </c:pt>
                <c:pt idx="3">
                  <c:v>0.91249999999999998</c:v>
                </c:pt>
                <c:pt idx="4">
                  <c:v>0.90812499999999985</c:v>
                </c:pt>
                <c:pt idx="5">
                  <c:v>0.90768749999999998</c:v>
                </c:pt>
                <c:pt idx="6">
                  <c:v>0.90550000000000019</c:v>
                </c:pt>
                <c:pt idx="7">
                  <c:v>0.89937500000000004</c:v>
                </c:pt>
                <c:pt idx="8">
                  <c:v>0.88937500000000003</c:v>
                </c:pt>
              </c:numCache>
            </c:numRef>
          </c:val>
          <c:smooth val="0"/>
          <c:extLst>
            <c:ext xmlns:c16="http://schemas.microsoft.com/office/drawing/2014/chart" uri="{C3380CC4-5D6E-409C-BE32-E72D297353CC}">
              <c16:uniqueId val="{00000000-75DA-4005-850E-0F0CEA5EC899}"/>
            </c:ext>
          </c:extLst>
        </c:ser>
        <c:ser>
          <c:idx val="3"/>
          <c:order val="3"/>
          <c:tx>
            <c:v>F1-Score</c:v>
          </c:tx>
          <c:spPr>
            <a:ln w="34925" cap="rnd">
              <a:solidFill>
                <a:schemeClr val="accent4"/>
              </a:solidFill>
              <a:round/>
            </a:ln>
            <a:effectLst>
              <a:innerShdw blurRad="63500" dist="25400" dir="13500000">
                <a:srgbClr val="000000">
                  <a:alpha val="75000"/>
                </a:srgbClr>
              </a:innerShdw>
            </a:effectLst>
          </c:spPr>
          <c:marker>
            <c:symbol val="x"/>
            <c:size val="5"/>
            <c:spPr>
              <a:noFill/>
              <a:ln w="9525">
                <a:solidFill>
                  <a:schemeClr val="accent4"/>
                </a:solidFill>
                <a:round/>
              </a:ln>
              <a:effectLst>
                <a:innerShdw blurRad="63500" dist="25400" dir="13500000">
                  <a:srgbClr val="000000">
                    <a:alpha val="75000"/>
                  </a:srgbClr>
                </a:innerShdw>
              </a:effectLst>
            </c:spPr>
          </c:marker>
          <c:cat>
            <c:numRef>
              <c:f>'Linear SVC'!$A$65:$A$73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'Linear SVC'!$E$65:$E$73</c:f>
              <c:numCache>
                <c:formatCode>General</c:formatCode>
                <c:ptCount val="9"/>
                <c:pt idx="0">
                  <c:v>0.88924763971549614</c:v>
                </c:pt>
                <c:pt idx="1">
                  <c:v>0.89269230838798852</c:v>
                </c:pt>
                <c:pt idx="2">
                  <c:v>0.88780166436693286</c:v>
                </c:pt>
                <c:pt idx="3">
                  <c:v>0.88701025117414978</c:v>
                </c:pt>
                <c:pt idx="4">
                  <c:v>0.8812527780677204</c:v>
                </c:pt>
                <c:pt idx="5">
                  <c:v>0.88194053589016819</c:v>
                </c:pt>
                <c:pt idx="6">
                  <c:v>0.87919432782378881</c:v>
                </c:pt>
                <c:pt idx="7">
                  <c:v>0.87235962744242634</c:v>
                </c:pt>
                <c:pt idx="8">
                  <c:v>0.86275406744858929</c:v>
                </c:pt>
              </c:numCache>
            </c:numRef>
          </c:val>
          <c:smooth val="0"/>
          <c:extLst>
            <c:ext xmlns:c16="http://schemas.microsoft.com/office/drawing/2014/chart" uri="{C3380CC4-5D6E-409C-BE32-E72D297353CC}">
              <c16:uniqueId val="{00000003-75DA-4005-850E-0F0CEA5EC899}"/>
            </c:ext>
          </c:extLst>
        </c:ser>
        <c:ser>
          <c:idx val="1"/>
          <c:order val="1"/>
          <c:tx>
            <c:v>Precision</c:v>
          </c:tx>
          <c:spPr>
            <a:ln w="34925" cap="rnd">
              <a:solidFill>
                <a:schemeClr val="accent2"/>
              </a:solidFill>
              <a:round/>
            </a:ln>
            <a:effectLst>
              <a:innerShdw blurRad="63500" dist="25400" dir="13500000">
                <a:srgbClr val="000000">
                  <a:alpha val="75000"/>
                </a:srgbClr>
              </a:innerShdw>
            </a:effectLst>
          </c:spPr>
          <c:marker>
            <c:symbol val="square"/>
            <c:size val="5"/>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w="9525">
                <a:solidFill>
                  <a:schemeClr val="accent2"/>
                </a:solidFill>
                <a:round/>
              </a:ln>
              <a:effectLst>
                <a:innerShdw blurRad="63500" dist="25400" dir="13500000">
                  <a:srgbClr val="000000">
                    <a:alpha val="75000"/>
                  </a:srgbClr>
                </a:innerShdw>
              </a:effectLst>
            </c:spPr>
          </c:marker>
          <c:cat>
            <c:numRef>
              <c:f>'Linear SVC'!$A$65:$A$73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'Linear SVC'!$C$65:$C$73</c:f>
              <c:numCache>
                <c:formatCode>General</c:formatCode>
                <c:ptCount val="9"/>
                <c:pt idx="0">
                  <c:v>0.93046914496156297</c:v>
                </c:pt>
                <c:pt idx="1">
                  <c:v>0.91800849726227707</c:v>
                </c:pt>
                <c:pt idx="2">
                  <c:v>0.90203845371798264</c:v>
                </c:pt>
                <c:pt idx="3">
                  <c:v>0.90024372170814737</c:v>
                </c:pt>
                <c:pt idx="4">
                  <c:v>0.89619272054572696</c:v>
                </c:pt>
                <c:pt idx="5">
                  <c:v>0.88659530636052675</c:v>
                </c:pt>
                <c:pt idx="6">
                  <c:v>0.88450412201499784</c:v>
                </c:pt>
                <c:pt idx="7">
                  <c:v>0.87057141042787944</c:v>
                </c:pt>
                <c:pt idx="8">
                  <c:v>0.84530300429748839</c:v>
                </c:pt>
              </c:numCache>
            </c:numRef>
          </c:val>
          <c:smooth val="0"/>
          <c:extLst>
            <c:ext xmlns:c16="http://schemas.microsoft.com/office/drawing/2014/chart" uri="{C3380CC4-5D6E-409C-BE32-E72D297353CC}">
              <c16:uniqueId val="{00000001-75DA-4005-850E-0F0CEA5EC899}"/>
            </c:ext>
          </c:extLst>
        </c:ser>
        <c:ser>
          <c:idx val="2"/>
          <c:order val="2"/>
          <c:tx>
            <c:v>Recall</c:v>
          </c:tx>
          <c:spPr>
            <a:ln w="34925" cap="rnd">
              <a:solidFill>
                <a:schemeClr val="accent3"/>
              </a:solidFill>
              <a:round/>
            </a:ln>
            <a:effectLst>
              <a:innerShdw blurRad="63500" dist="25400" dir="13500000">
                <a:srgbClr val="000000">
                  <a:alpha val="75000"/>
                </a:srgbClr>
              </a:innerShdw>
            </a:effectLst>
          </c:spPr>
          <c:marker>
            <c:symbol val="triangle"/>
            <c:size val="5"/>
            <c:spPr>
              <a:blipFill rotWithShape="1">
                <a:blip xmlns:r="http://schemas.openxmlformats.org/officeDocument/2006/relationships" r:embed="rId3">
                  <a:duotone>
                    <a:schemeClr val="accent3">
                      <a:tint val="98000"/>
                      <a:lumMod val="102000"/>
                    </a:schemeClr>
                    <a:schemeClr val="accent3">
                      <a:shade val="98000"/>
                      <a:lumMod val="98000"/>
                    </a:schemeClr>
                  </a:duotone>
                </a:blip>
                <a:tile tx="0" ty="0" sx="100000" sy="100000" flip="none" algn="tl"/>
              </a:blipFill>
              <a:ln w="9525">
                <a:solidFill>
                  <a:schemeClr val="accent3"/>
                </a:solidFill>
                <a:round/>
              </a:ln>
              <a:effectLst>
                <a:innerShdw blurRad="63500" dist="25400" dir="13500000">
                  <a:srgbClr val="000000">
                    <a:alpha val="75000"/>
                  </a:srgbClr>
                </a:innerShdw>
              </a:effectLst>
            </c:spPr>
          </c:marker>
          <c:cat>
            <c:numRef>
              <c:f>'Linear SVC'!$A$65:$A$73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'Linear SVC'!$D$65:$D$73</c:f>
              <c:numCache>
                <c:formatCode>General</c:formatCode>
                <c:ptCount val="9"/>
                <c:pt idx="0">
                  <c:v>0.85160932638225229</c:v>
                </c:pt>
                <c:pt idx="1">
                  <c:v>0.86875717026985</c:v>
                </c:pt>
                <c:pt idx="2">
                  <c:v>0.87408962945608037</c:v>
                </c:pt>
                <c:pt idx="3">
                  <c:v>0.87433768490570718</c:v>
                </c:pt>
                <c:pt idx="4">
                  <c:v>0.86688227415101549</c:v>
                </c:pt>
                <c:pt idx="5">
                  <c:v>0.87736590419681026</c:v>
                </c:pt>
                <c:pt idx="6">
                  <c:v>0.87404828933424805</c:v>
                </c:pt>
                <c:pt idx="7">
                  <c:v>0.87503601109803397</c:v>
                </c:pt>
                <c:pt idx="8">
                  <c:v>0.88211753291479611</c:v>
                </c:pt>
              </c:numCache>
            </c:numRef>
          </c:val>
          <c:smooth val="0"/>
          <c:extLst>
            <c:ext xmlns:c16="http://schemas.microsoft.com/office/drawing/2014/chart" uri="{C3380CC4-5D6E-409C-BE32-E72D297353CC}">
              <c16:uniqueId val="{00000002-75DA-4005-850E-0F0CEA5EC899}"/>
            </c:ext>
          </c:extLst>
        </c:ser>
        <c:dLbls>
          <c:showLegendKey val="0"/>
          <c:showVal val="0"/>
          <c:showCatName val="0"/>
          <c:showSerName val="0"/>
          <c:showPercent val="0"/>
          <c:showBubbleSize val="0"/>
        </c:dLbls>
        <c:marker val="1"/>
        <c:smooth val="0"/>
        <c:axId val="653930015"/>
        <c:axId val="789116959"/>
      </c:lineChart>
      <c:catAx>
        <c:axId val="653930015"/>
        <c:scaling>
          <c:orientation val="minMax"/>
        </c:scaling>
        <c:delete val="0"/>
        <c:axPos val="b"/>
        <c:title>
          <c:tx>
            <c:rich>
              <a:bodyPr rot="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r>
                  <a:rPr lang="pt-PT" sz="1000"/>
                  <a:t>C</a:t>
                </a:r>
              </a:p>
            </c:rich>
          </c:tx>
          <c:overlay val="0"/>
          <c:spPr>
            <a:noFill/>
            <a:ln>
              <a:noFill/>
            </a:ln>
            <a:effectLst/>
          </c:spPr>
          <c:txPr>
            <a:bodyPr rot="0" spcFirstLastPara="1" vertOverflow="ellipsis" vert="horz" wrap="square" anchor="ctr" anchorCtr="1"/>
            <a:lstStyle/>
            <a:p>
              <a:pPr>
                <a:defRPr sz="10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789116959"/>
        <c:crosses val="autoZero"/>
        <c:auto val="1"/>
        <c:lblAlgn val="ctr"/>
        <c:lblOffset val="100"/>
        <c:noMultiLvlLbl val="0"/>
      </c:catAx>
      <c:valAx>
        <c:axId val="789116959"/>
        <c:scaling>
          <c:orientation val="minMax"/>
          <c:max val="0.95000000000000007"/>
          <c:min val="0.82000000000000006"/>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653930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PT"/>
              <a:t>Accuracy between l1 and l2 penalty with different C values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PT"/>
        </a:p>
      </c:txPr>
    </c:title>
    <c:autoTitleDeleted val="0"/>
    <c:plotArea>
      <c:layout/>
      <c:barChart>
        <c:barDir val="col"/>
        <c:grouping val="clustered"/>
        <c:varyColors val="0"/>
        <c:ser>
          <c:idx val="0"/>
          <c:order val="0"/>
          <c:tx>
            <c:v>l1</c:v>
          </c:tx>
          <c:spPr>
            <a:blipFill rotWithShape="1">
              <a:blip xmlns:r="http://schemas.openxmlformats.org/officeDocument/2006/relationships" r:embed="rId3">
                <a:duotone>
                  <a:schemeClr val="accent1">
                    <a:tint val="98000"/>
                    <a:lumMod val="102000"/>
                  </a:schemeClr>
                  <a:schemeClr val="accent1">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'Logistic Regression'!$H$65:$H$73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'Logistic Regression'!$I$65:$I$73</c:f>
              <c:numCache>
                <c:formatCode>General</c:formatCode>
                <c:ptCount val="9"/>
                <c:pt idx="0">
                  <c:v>0.68181250000000004</c:v>
                </c:pt>
                <c:pt idx="1">
                  <c:v>0.78112500000000007</c:v>
                </c:pt>
                <c:pt idx="2">
                  <c:v>0.90525</c:v>
                </c:pt>
                <c:pt idx="3">
                  <c:v>0.90512499999999996</c:v>
                </c:pt>
                <c:pt idx="4">
                  <c:v>0.90312499999999996</c:v>
                </c:pt>
                <c:pt idx="5">
                  <c:v>0.90181249999999991</c:v>
                </c:pt>
                <c:pt idx="6">
                  <c:v>0.90218749999999992</c:v>
                </c:pt>
                <c:pt idx="7">
                  <c:v>0.89887499999999998</c:v>
                </c:pt>
                <c:pt idx="8">
                  <c:v>0.89724999999999999</c:v>
                </c:pt>
              </c:numCache>
            </c:numRef>
          </c:val>
          <c:extLst>
            <c:ext xmlns:c16="http://schemas.microsoft.com/office/drawing/2014/chart" uri="{C3380CC4-5D6E-409C-BE32-E72D297353CC}">
              <c16:uniqueId val="{00000000-3DB2-440E-A978-6D93F14C8B72}"/>
            </c:ext>
          </c:extLst>
        </c:ser>
        <c:ser>
          <c:idx val="1"/>
          <c:order val="1"/>
          <c:tx>
            <c:v>l2</c:v>
          </c:tx>
          <c:spPr>
            <a:blipFill rotWithShape="1">
              <a:blip xmlns:r="http://schemas.openxmlformats.org/officeDocument/2006/relationships" r:embed="rId3">
                <a:duotone>
                  <a:schemeClr val="accent2">
                    <a:tint val="98000"/>
                    <a:lumMod val="102000"/>
                  </a:schemeClr>
                  <a:schemeClr val="accent2">
                    <a:shade val="98000"/>
                    <a:lumMod val="98000"/>
                  </a:schemeClr>
                </a:duotone>
              </a:blip>
              <a:tile tx="0" ty="0" sx="100000" sy="100000" flip="none" algn="tl"/>
            </a:blipFill>
            <a:ln>
              <a:noFill/>
            </a:ln>
            <a:effectLst>
              <a:innerShdw blurRad="63500" dist="25400" dir="13500000">
                <a:srgbClr val="000000">
                  <a:alpha val="75000"/>
                </a:srgbClr>
              </a:inn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'Logistic Regression'!$H$65:$H$73</c:f>
              <c:numCache>
                <c:formatCode>General</c:formatCode>
                <c:ptCount val="9"/>
                <c:pt idx="0">
                  <c:v>0.1</c:v>
                </c:pt>
                <c:pt idx="1">
                  <c:v>1</c:v>
                </c:pt>
                <c:pt idx="2">
                  <c:v>5</c:v>
                </c:pt>
                <c:pt idx="3">
                  <c:v>10</c:v>
                </c:pt>
                <c:pt idx="4">
                  <c:v>25</c:v>
                </c:pt>
                <c:pt idx="5">
                  <c:v>50</c:v>
                </c:pt>
                <c:pt idx="6">
                  <c:v>100</c:v>
                </c:pt>
                <c:pt idx="7">
                  <c:v>500</c:v>
                </c:pt>
                <c:pt idx="8">
                  <c:v>1000</c:v>
                </c:pt>
              </c:numCache>
            </c:numRef>
          </c:cat>
          <c:val>
            <c:numRef>
              <c:f>'Logistic Regression'!$J$65:$J$73</c:f>
              <c:numCache>
                <c:formatCode>General</c:formatCode>
                <c:ptCount val="9"/>
                <c:pt idx="0">
                  <c:v>0.78599999999999992</c:v>
                </c:pt>
                <c:pt idx="1">
                  <c:v>0.92112499999999997</c:v>
                </c:pt>
                <c:pt idx="2">
                  <c:v>0.92431249999999987</c:v>
                </c:pt>
                <c:pt idx="3">
                  <c:v>0.920875</c:v>
                </c:pt>
                <c:pt idx="4">
                  <c:v>0.921875</c:v>
                </c:pt>
                <c:pt idx="5">
                  <c:v>0.92306250000000001</c:v>
                </c:pt>
                <c:pt idx="6">
                  <c:v>0.92112499999999997</c:v>
                </c:pt>
                <c:pt idx="7">
                  <c:v>0.91587499999999999</c:v>
                </c:pt>
                <c:pt idx="8">
                  <c:v>0.90787499999999999</c:v>
                </c:pt>
              </c:numCache>
            </c:numRef>
          </c:val>
          <c:extLst>
            <c:ext xmlns:c16="http://schemas.microsoft.com/office/drawing/2014/chart" uri="{C3380CC4-5D6E-409C-BE32-E72D297353CC}">
              <c16:uniqueId val="{00000001-3DB2-440E-A978-6D93F14C8B72}"/>
            </c:ext>
          </c:extLst>
        </c:ser>
        <c:dLbls>
          <c:showLegendKey val="0"/>
          <c:showVal val="0"/>
          <c:showCatName val="0"/>
          <c:showSerName val="0"/>
          <c:showPercent val="0"/>
          <c:showBubbleSize val="0"/>
        </c:dLbls>
        <c:gapWidth val="100"/>
        <c:overlap val="-24"/>
        <c:axId val="708222447"/>
        <c:axId val="707905839"/>
      </c:barChart>
      <c:catAx>
        <c:axId val="708222447"/>
        <c:scaling>
          <c:orientation val="minMax"/>
        </c:scaling>
        <c:delete val="0"/>
        <c:axPos val="b"/>
        <c:title>
          <c:tx>
            <c:rich>
              <a:bodyPr rot="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r>
                  <a:rPr lang="pt-PT" sz="1100"/>
                  <a:t>C</a:t>
                </a:r>
              </a:p>
            </c:rich>
          </c:tx>
          <c:overlay val="0"/>
          <c:spPr>
            <a:noFill/>
            <a:ln>
              <a:noFill/>
            </a:ln>
            <a:effectLst/>
          </c:spPr>
          <c:txPr>
            <a:bodyPr rot="0" spcFirstLastPara="1" vertOverflow="ellipsis" vert="horz" wrap="square" anchor="ctr" anchorCtr="1"/>
            <a:lstStyle/>
            <a:p>
              <a:pPr>
                <a:defRPr sz="1100" b="1" i="0" u="none" strike="noStrike" kern="1200" cap="all" baseline="0">
                  <a:solidFill>
                    <a:schemeClr val="lt1">
                      <a:lumMod val="85000"/>
                    </a:schemeClr>
                  </a:solidFill>
                  <a:latin typeface="+mn-lt"/>
                  <a:ea typeface="+mn-ea"/>
                  <a:cs typeface="+mn-cs"/>
                </a:defRPr>
              </a:pPr>
              <a:endParaRPr lang="pt-PT"/>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707905839"/>
        <c:crosses val="autoZero"/>
        <c:auto val="1"/>
        <c:lblAlgn val="ctr"/>
        <c:lblOffset val="100"/>
        <c:noMultiLvlLbl val="0"/>
      </c:catAx>
      <c:valAx>
        <c:axId val="707905839"/>
        <c:scaling>
          <c:orientation val="minMax"/>
          <c:min val="0.65000000000000013"/>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pt-PT"/>
          </a:p>
        </c:txPr>
        <c:crossAx val="708222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pt-PT"/>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PT"/>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A03C4-018F-4CE9-89E0-67434CE13FFF}" type="datetimeFigureOut">
              <a:rPr lang="pt-PT" smtClean="0"/>
              <a:t>21/01/2019</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BF94B-C756-4239-9582-3C6D55AA9E71}" type="slidenum">
              <a:rPr lang="pt-PT" smtClean="0"/>
              <a:t>‹nº›</a:t>
            </a:fld>
            <a:endParaRPr lang="pt-PT"/>
          </a:p>
        </p:txBody>
      </p:sp>
    </p:spTree>
    <p:extLst>
      <p:ext uri="{BB962C8B-B14F-4D97-AF65-F5344CB8AC3E}">
        <p14:creationId xmlns:p14="http://schemas.microsoft.com/office/powerpoint/2010/main" val="202101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a:cs typeface="Calibri"/>
              </a:rPr>
              <a:t>The problem here is how can we improve the Twitter implementation of "Safe Search". It wants to detect offensive tweets from users to others. This can be very useful as Twitter can have the power to don't show them, suspend or delete accounts.</a:t>
            </a:r>
          </a:p>
        </p:txBody>
      </p:sp>
      <p:sp>
        <p:nvSpPr>
          <p:cNvPr id="4" name="Marcador de Posição do Número do Diapositivo 3"/>
          <p:cNvSpPr>
            <a:spLocks noGrp="1"/>
          </p:cNvSpPr>
          <p:nvPr>
            <p:ph type="sldNum" sz="quarter" idx="5"/>
          </p:nvPr>
        </p:nvSpPr>
        <p:spPr/>
        <p:txBody>
          <a:bodyPr/>
          <a:lstStyle/>
          <a:p>
            <a:fld id="{181BF94B-C756-4239-9582-3C6D55AA9E71}" type="slidenum">
              <a:rPr lang="pt-PT" smtClean="0"/>
              <a:t>2</a:t>
            </a:fld>
            <a:endParaRPr lang="pt-PT"/>
          </a:p>
        </p:txBody>
      </p:sp>
    </p:spTree>
    <p:extLst>
      <p:ext uri="{BB962C8B-B14F-4D97-AF65-F5344CB8AC3E}">
        <p14:creationId xmlns:p14="http://schemas.microsoft.com/office/powerpoint/2010/main" val="2155505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For C=1, </a:t>
            </a:r>
            <a:r>
              <a:rPr lang="pt-PT" err="1"/>
              <a:t>accuracy</a:t>
            </a:r>
            <a:r>
              <a:rPr lang="pt-PT"/>
              <a:t>=0.92112 </a:t>
            </a:r>
            <a:r>
              <a:rPr lang="pt-PT" err="1"/>
              <a:t>and</a:t>
            </a:r>
            <a:r>
              <a:rPr lang="pt-PT"/>
              <a:t> </a:t>
            </a:r>
            <a:r>
              <a:rPr lang="pt-PT" err="1"/>
              <a:t>recall</a:t>
            </a:r>
            <a:r>
              <a:rPr lang="pt-PT"/>
              <a:t> 0.86006 (TP=1082 </a:t>
            </a:r>
            <a:r>
              <a:rPr lang="pt-PT" err="1"/>
              <a:t>and</a:t>
            </a:r>
            <a:r>
              <a:rPr lang="pt-PT"/>
              <a:t> FN=176). For C=5, </a:t>
            </a:r>
            <a:r>
              <a:rPr lang="pt-PT" err="1"/>
              <a:t>accuracy</a:t>
            </a:r>
            <a:r>
              <a:rPr lang="pt-PT"/>
              <a:t>=0.92431 </a:t>
            </a:r>
            <a:r>
              <a:rPr lang="pt-PT" err="1"/>
              <a:t>and</a:t>
            </a:r>
            <a:r>
              <a:rPr lang="pt-PT"/>
              <a:t> </a:t>
            </a:r>
            <a:r>
              <a:rPr lang="pt-PT" err="1"/>
              <a:t>recall</a:t>
            </a:r>
            <a:r>
              <a:rPr lang="pt-PT"/>
              <a:t> 0.86964 (TP=1094 </a:t>
            </a:r>
            <a:r>
              <a:rPr lang="pt-PT" err="1"/>
              <a:t>and</a:t>
            </a:r>
            <a:r>
              <a:rPr lang="pt-PT"/>
              <a:t> FN=164). C=10 </a:t>
            </a:r>
            <a:r>
              <a:rPr lang="pt-PT" err="1"/>
              <a:t>almost</a:t>
            </a:r>
            <a:r>
              <a:rPr lang="pt-PT"/>
              <a:t> </a:t>
            </a:r>
            <a:r>
              <a:rPr lang="pt-PT" err="1"/>
              <a:t>the</a:t>
            </a:r>
            <a:r>
              <a:rPr lang="pt-PT"/>
              <a:t> </a:t>
            </a:r>
            <a:r>
              <a:rPr lang="pt-PT" err="1"/>
              <a:t>same</a:t>
            </a:r>
            <a:r>
              <a:rPr lang="pt-PT"/>
              <a:t> as C=5. For </a:t>
            </a:r>
            <a:r>
              <a:rPr lang="pt-PT" err="1"/>
              <a:t>this</a:t>
            </a:r>
            <a:r>
              <a:rPr lang="pt-PT"/>
              <a:t> </a:t>
            </a:r>
            <a:r>
              <a:rPr lang="pt-PT" err="1"/>
              <a:t>reason</a:t>
            </a:r>
            <a:r>
              <a:rPr lang="pt-PT"/>
              <a:t>, </a:t>
            </a:r>
            <a:r>
              <a:rPr lang="pt-PT" err="1"/>
              <a:t>we</a:t>
            </a:r>
            <a:r>
              <a:rPr lang="pt-PT"/>
              <a:t> can </a:t>
            </a:r>
            <a:r>
              <a:rPr lang="pt-PT" err="1"/>
              <a:t>consider</a:t>
            </a:r>
            <a:r>
              <a:rPr lang="pt-PT"/>
              <a:t> </a:t>
            </a:r>
            <a:r>
              <a:rPr lang="pt-PT" err="1"/>
              <a:t>that</a:t>
            </a:r>
            <a:r>
              <a:rPr lang="pt-PT"/>
              <a:t> C=5 </a:t>
            </a:r>
            <a:r>
              <a:rPr lang="pt-PT" err="1"/>
              <a:t>is</a:t>
            </a:r>
            <a:r>
              <a:rPr lang="pt-PT"/>
              <a:t> </a:t>
            </a:r>
            <a:r>
              <a:rPr lang="pt-PT" err="1"/>
              <a:t>the</a:t>
            </a:r>
            <a:r>
              <a:rPr lang="pt-PT"/>
              <a:t> </a:t>
            </a:r>
            <a:r>
              <a:rPr lang="pt-PT" err="1"/>
              <a:t>best</a:t>
            </a:r>
            <a:r>
              <a:rPr lang="pt-PT"/>
              <a:t> </a:t>
            </a:r>
            <a:r>
              <a:rPr lang="pt-PT" err="1"/>
              <a:t>value</a:t>
            </a:r>
            <a:r>
              <a:rPr lang="pt-PT"/>
              <a:t>, </a:t>
            </a:r>
            <a:r>
              <a:rPr lang="pt-PT" err="1"/>
              <a:t>but</a:t>
            </a:r>
            <a:r>
              <a:rPr lang="pt-PT"/>
              <a:t> for a </a:t>
            </a:r>
            <a:r>
              <a:rPr lang="pt-PT" err="1"/>
              <a:t>very</a:t>
            </a:r>
            <a:r>
              <a:rPr lang="pt-PT"/>
              <a:t> </a:t>
            </a:r>
            <a:r>
              <a:rPr lang="pt-PT" err="1"/>
              <a:t>small</a:t>
            </a:r>
            <a:r>
              <a:rPr lang="pt-PT"/>
              <a:t> </a:t>
            </a:r>
            <a:r>
              <a:rPr lang="pt-PT" err="1"/>
              <a:t>distance</a:t>
            </a:r>
            <a:r>
              <a:rPr lang="pt-PT"/>
              <a:t>, </a:t>
            </a:r>
            <a:r>
              <a:rPr lang="pt-PT" err="1"/>
              <a:t>being</a:t>
            </a:r>
            <a:r>
              <a:rPr lang="pt-PT"/>
              <a:t> </a:t>
            </a:r>
            <a:r>
              <a:rPr lang="pt-PT" err="1"/>
              <a:t>considered</a:t>
            </a:r>
            <a:r>
              <a:rPr lang="pt-PT"/>
              <a:t> </a:t>
            </a:r>
            <a:r>
              <a:rPr lang="pt-PT" err="1"/>
              <a:t>insignificant</a:t>
            </a:r>
            <a:r>
              <a:rPr lang="pt-PT"/>
              <a:t>.</a:t>
            </a:r>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26</a:t>
            </a:fld>
            <a:endParaRPr lang="pt-PT"/>
          </a:p>
        </p:txBody>
      </p:sp>
    </p:spTree>
    <p:extLst>
      <p:ext uri="{BB962C8B-B14F-4D97-AF65-F5344CB8AC3E}">
        <p14:creationId xmlns:p14="http://schemas.microsoft.com/office/powerpoint/2010/main" val="369254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a:cs typeface="Calibri"/>
              </a:rPr>
              <a:t>bitch, like, gay, fat, yeah, shit, ur, got, want, man</a:t>
            </a:r>
          </a:p>
          <a:p>
            <a:r>
              <a:rPr lang="en-US">
                <a:cs typeface="Calibri"/>
              </a:rPr>
              <a:t>get, love, </a:t>
            </a:r>
            <a:r>
              <a:rPr lang="en-US" err="1">
                <a:cs typeface="Calibri"/>
              </a:rPr>
              <a:t>haha</a:t>
            </a:r>
            <a:r>
              <a:rPr lang="en-US">
                <a:cs typeface="Calibri"/>
              </a:rPr>
              <a:t>, </a:t>
            </a:r>
            <a:r>
              <a:rPr lang="en-US" err="1">
                <a:cs typeface="Calibri"/>
              </a:rPr>
              <a:t>im</a:t>
            </a:r>
            <a:r>
              <a:rPr lang="en-US">
                <a:cs typeface="Calibri"/>
              </a:rPr>
              <a:t>, good, really, time, yes, ever, well</a:t>
            </a:r>
          </a:p>
          <a:p>
            <a:r>
              <a:rPr lang="en-US">
                <a:cs typeface="Calibri"/>
              </a:rPr>
              <a:t>Each graphic contains 30 words. 20 of them are the same, the other 10 are different. </a:t>
            </a:r>
          </a:p>
        </p:txBody>
      </p:sp>
      <p:sp>
        <p:nvSpPr>
          <p:cNvPr id="4" name="Marcador de Posição do Número do Diapositivo 3"/>
          <p:cNvSpPr>
            <a:spLocks noGrp="1"/>
          </p:cNvSpPr>
          <p:nvPr>
            <p:ph type="sldNum" sz="quarter" idx="5"/>
          </p:nvPr>
        </p:nvSpPr>
        <p:spPr/>
        <p:txBody>
          <a:bodyPr/>
          <a:lstStyle/>
          <a:p>
            <a:fld id="{181BF94B-C756-4239-9582-3C6D55AA9E71}" type="slidenum">
              <a:rPr lang="pt-PT" smtClean="0"/>
              <a:t>4</a:t>
            </a:fld>
            <a:endParaRPr lang="pt-PT"/>
          </a:p>
        </p:txBody>
      </p:sp>
    </p:spTree>
    <p:extLst>
      <p:ext uri="{BB962C8B-B14F-4D97-AF65-F5344CB8AC3E}">
        <p14:creationId xmlns:p14="http://schemas.microsoft.com/office/powerpoint/2010/main" val="119767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A </a:t>
            </a:r>
            <a:r>
              <a:rPr lang="pt-PT" err="1"/>
              <a:t>simple</a:t>
            </a:r>
            <a:r>
              <a:rPr lang="pt-PT"/>
              <a:t> </a:t>
            </a:r>
            <a:r>
              <a:rPr lang="pt-PT" err="1"/>
              <a:t>and</a:t>
            </a:r>
            <a:r>
              <a:rPr lang="pt-PT"/>
              <a:t> </a:t>
            </a:r>
            <a:r>
              <a:rPr lang="pt-PT" err="1"/>
              <a:t>effective</a:t>
            </a:r>
            <a:r>
              <a:rPr lang="pt-PT"/>
              <a:t> </a:t>
            </a:r>
            <a:r>
              <a:rPr lang="pt-PT" err="1"/>
              <a:t>model</a:t>
            </a:r>
            <a:r>
              <a:rPr lang="pt-PT"/>
              <a:t> for </a:t>
            </a:r>
            <a:r>
              <a:rPr lang="pt-PT" err="1"/>
              <a:t>thinking</a:t>
            </a:r>
            <a:r>
              <a:rPr lang="pt-PT"/>
              <a:t> </a:t>
            </a:r>
            <a:r>
              <a:rPr lang="pt-PT" err="1"/>
              <a:t>about</a:t>
            </a:r>
            <a:r>
              <a:rPr lang="pt-PT"/>
              <a:t> texto </a:t>
            </a:r>
            <a:r>
              <a:rPr lang="pt-PT" err="1"/>
              <a:t>documents</a:t>
            </a:r>
            <a:r>
              <a:rPr lang="pt-PT"/>
              <a:t> in </a:t>
            </a:r>
            <a:r>
              <a:rPr lang="pt-PT" err="1"/>
              <a:t>machine</a:t>
            </a:r>
            <a:r>
              <a:rPr lang="pt-PT"/>
              <a:t> learning </a:t>
            </a:r>
            <a:r>
              <a:rPr lang="pt-PT" err="1"/>
              <a:t>is</a:t>
            </a:r>
            <a:r>
              <a:rPr lang="pt-PT"/>
              <a:t> </a:t>
            </a:r>
            <a:r>
              <a:rPr lang="pt-PT" err="1"/>
              <a:t>called</a:t>
            </a:r>
            <a:r>
              <a:rPr lang="pt-PT"/>
              <a:t> </a:t>
            </a:r>
            <a:r>
              <a:rPr lang="pt-PT" err="1"/>
              <a:t>the</a:t>
            </a:r>
            <a:r>
              <a:rPr lang="pt-PT"/>
              <a:t> </a:t>
            </a:r>
            <a:r>
              <a:rPr lang="pt-PT" err="1"/>
              <a:t>Bag-of-Words</a:t>
            </a:r>
            <a:r>
              <a:rPr lang="pt-PT"/>
              <a:t> </a:t>
            </a:r>
            <a:r>
              <a:rPr lang="pt-PT" err="1"/>
              <a:t>model</a:t>
            </a:r>
            <a:r>
              <a:rPr lang="pt-PT"/>
              <a:t>. </a:t>
            </a:r>
            <a:r>
              <a:rPr lang="pt-PT" err="1"/>
              <a:t>It</a:t>
            </a:r>
            <a:r>
              <a:rPr lang="pt-PT"/>
              <a:t> </a:t>
            </a:r>
            <a:r>
              <a:rPr lang="pt-PT" err="1"/>
              <a:t>throws</a:t>
            </a:r>
            <a:r>
              <a:rPr lang="pt-PT"/>
              <a:t> </a:t>
            </a:r>
            <a:r>
              <a:rPr lang="pt-PT" err="1"/>
              <a:t>away</a:t>
            </a:r>
            <a:r>
              <a:rPr lang="pt-PT"/>
              <a:t> </a:t>
            </a:r>
            <a:r>
              <a:rPr lang="pt-PT" err="1"/>
              <a:t>the</a:t>
            </a:r>
            <a:r>
              <a:rPr lang="pt-PT"/>
              <a:t> </a:t>
            </a:r>
            <a:r>
              <a:rPr lang="pt-PT" err="1"/>
              <a:t>order</a:t>
            </a:r>
            <a:r>
              <a:rPr lang="pt-PT"/>
              <a:t> </a:t>
            </a:r>
            <a:r>
              <a:rPr lang="pt-PT" err="1"/>
              <a:t>information</a:t>
            </a:r>
            <a:r>
              <a:rPr lang="pt-PT"/>
              <a:t> in </a:t>
            </a:r>
            <a:r>
              <a:rPr lang="pt-PT" err="1"/>
              <a:t>the</a:t>
            </a:r>
            <a:r>
              <a:rPr lang="pt-PT"/>
              <a:t> </a:t>
            </a:r>
            <a:r>
              <a:rPr lang="pt-PT" err="1"/>
              <a:t>words</a:t>
            </a:r>
            <a:r>
              <a:rPr lang="pt-PT"/>
              <a:t> </a:t>
            </a:r>
            <a:r>
              <a:rPr lang="pt-PT" err="1"/>
              <a:t>and</a:t>
            </a:r>
            <a:r>
              <a:rPr lang="pt-PT"/>
              <a:t> </a:t>
            </a:r>
            <a:r>
              <a:rPr lang="pt-PT" err="1"/>
              <a:t>focuses</a:t>
            </a:r>
            <a:r>
              <a:rPr lang="pt-PT"/>
              <a:t> </a:t>
            </a:r>
            <a:r>
              <a:rPr lang="pt-PT" err="1"/>
              <a:t>on</a:t>
            </a:r>
            <a:r>
              <a:rPr lang="pt-PT"/>
              <a:t> </a:t>
            </a:r>
            <a:r>
              <a:rPr lang="pt-PT" err="1"/>
              <a:t>the</a:t>
            </a:r>
            <a:r>
              <a:rPr lang="pt-PT"/>
              <a:t> </a:t>
            </a:r>
            <a:r>
              <a:rPr lang="pt-PT" err="1"/>
              <a:t>ocurrence</a:t>
            </a:r>
            <a:r>
              <a:rPr lang="pt-PT"/>
              <a:t> </a:t>
            </a:r>
            <a:r>
              <a:rPr lang="pt-PT" err="1"/>
              <a:t>of</a:t>
            </a:r>
            <a:r>
              <a:rPr lang="pt-PT"/>
              <a:t> </a:t>
            </a:r>
            <a:r>
              <a:rPr lang="pt-PT" err="1"/>
              <a:t>words</a:t>
            </a:r>
            <a:r>
              <a:rPr lang="pt-PT"/>
              <a:t> in a </a:t>
            </a:r>
            <a:r>
              <a:rPr lang="pt-PT" err="1"/>
              <a:t>document</a:t>
            </a:r>
            <a:r>
              <a:rPr lang="pt-PT"/>
              <a:t>.</a:t>
            </a:r>
          </a:p>
          <a:p>
            <a:r>
              <a:rPr lang="pt-PT" err="1"/>
              <a:t>It</a:t>
            </a:r>
            <a:r>
              <a:rPr lang="pt-PT"/>
              <a:t> </a:t>
            </a:r>
            <a:r>
              <a:rPr lang="pt-PT" err="1"/>
              <a:t>build</a:t>
            </a:r>
            <a:r>
              <a:rPr lang="pt-PT"/>
              <a:t> a vocabular </a:t>
            </a:r>
            <a:r>
              <a:rPr lang="pt-PT" err="1"/>
              <a:t>of</a:t>
            </a:r>
            <a:r>
              <a:rPr lang="pt-PT"/>
              <a:t> </a:t>
            </a:r>
            <a:r>
              <a:rPr lang="pt-PT" err="1"/>
              <a:t>known</a:t>
            </a:r>
            <a:r>
              <a:rPr lang="pt-PT"/>
              <a:t> </a:t>
            </a:r>
            <a:r>
              <a:rPr lang="pt-PT" err="1"/>
              <a:t>tokens</a:t>
            </a:r>
            <a:r>
              <a:rPr lang="pt-PT"/>
              <a:t> </a:t>
            </a:r>
            <a:r>
              <a:rPr lang="pt-PT" err="1"/>
              <a:t>and</a:t>
            </a:r>
            <a:r>
              <a:rPr lang="pt-PT"/>
              <a:t> </a:t>
            </a:r>
            <a:r>
              <a:rPr lang="pt-PT" err="1"/>
              <a:t>counts</a:t>
            </a:r>
            <a:r>
              <a:rPr lang="pt-PT"/>
              <a:t> </a:t>
            </a:r>
            <a:r>
              <a:rPr lang="pt-PT" err="1"/>
              <a:t>the</a:t>
            </a:r>
            <a:r>
              <a:rPr lang="pt-PT"/>
              <a:t> </a:t>
            </a:r>
            <a:r>
              <a:rPr lang="pt-PT" err="1"/>
              <a:t>number</a:t>
            </a:r>
            <a:r>
              <a:rPr lang="pt-PT"/>
              <a:t> </a:t>
            </a:r>
            <a:r>
              <a:rPr lang="pt-PT" err="1"/>
              <a:t>of</a:t>
            </a:r>
            <a:r>
              <a:rPr lang="pt-PT"/>
              <a:t> times </a:t>
            </a:r>
            <a:r>
              <a:rPr lang="pt-PT" err="1"/>
              <a:t>each</a:t>
            </a:r>
            <a:r>
              <a:rPr lang="pt-PT"/>
              <a:t> </a:t>
            </a:r>
            <a:r>
              <a:rPr lang="pt-PT" err="1"/>
              <a:t>token</a:t>
            </a:r>
            <a:r>
              <a:rPr lang="pt-PT"/>
              <a:t> </a:t>
            </a:r>
            <a:r>
              <a:rPr lang="pt-PT" err="1"/>
              <a:t>appeared</a:t>
            </a:r>
            <a:r>
              <a:rPr lang="pt-PT"/>
              <a:t> in </a:t>
            </a:r>
            <a:r>
              <a:rPr lang="pt-PT" err="1"/>
              <a:t>each</a:t>
            </a:r>
            <a:r>
              <a:rPr lang="pt-PT"/>
              <a:t> </a:t>
            </a:r>
            <a:r>
              <a:rPr lang="pt-PT" err="1"/>
              <a:t>document</a:t>
            </a:r>
            <a:r>
              <a:rPr lang="pt-PT"/>
              <a:t>.</a:t>
            </a:r>
            <a:endParaRPr lang="pt-PT">
              <a:cs typeface="Calibri"/>
            </a:endParaRPr>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7</a:t>
            </a:fld>
            <a:endParaRPr lang="pt-PT"/>
          </a:p>
        </p:txBody>
      </p:sp>
    </p:spTree>
    <p:extLst>
      <p:ext uri="{BB962C8B-B14F-4D97-AF65-F5344CB8AC3E}">
        <p14:creationId xmlns:p14="http://schemas.microsoft.com/office/powerpoint/2010/main" val="61448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err="1"/>
              <a:t>It</a:t>
            </a:r>
            <a:r>
              <a:rPr lang="pt-PT"/>
              <a:t> </a:t>
            </a:r>
            <a:r>
              <a:rPr lang="pt-PT" err="1"/>
              <a:t>is</a:t>
            </a:r>
            <a:r>
              <a:rPr lang="pt-PT"/>
              <a:t> </a:t>
            </a:r>
            <a:r>
              <a:rPr lang="pt-PT" err="1"/>
              <a:t>an</a:t>
            </a:r>
            <a:r>
              <a:rPr lang="pt-PT"/>
              <a:t> </a:t>
            </a:r>
            <a:r>
              <a:rPr lang="pt-PT" err="1"/>
              <a:t>alternative</a:t>
            </a:r>
            <a:r>
              <a:rPr lang="pt-PT"/>
              <a:t> to </a:t>
            </a:r>
            <a:r>
              <a:rPr lang="pt-PT" err="1"/>
              <a:t>the</a:t>
            </a:r>
            <a:r>
              <a:rPr lang="pt-PT"/>
              <a:t> </a:t>
            </a:r>
            <a:r>
              <a:rPr lang="pt-PT" err="1"/>
              <a:t>token</a:t>
            </a:r>
            <a:r>
              <a:rPr lang="pt-PT"/>
              <a:t> </a:t>
            </a:r>
            <a:r>
              <a:rPr lang="pt-PT" err="1"/>
              <a:t>counts</a:t>
            </a:r>
            <a:r>
              <a:rPr lang="pt-PT"/>
              <a:t>. </a:t>
            </a:r>
            <a:r>
              <a:rPr lang="pt-PT" err="1"/>
              <a:t>It</a:t>
            </a:r>
            <a:r>
              <a:rPr lang="pt-PT"/>
              <a:t> </a:t>
            </a:r>
            <a:r>
              <a:rPr lang="pt-PT" err="1"/>
              <a:t>calculates</a:t>
            </a:r>
            <a:r>
              <a:rPr lang="pt-PT"/>
              <a:t> </a:t>
            </a:r>
            <a:r>
              <a:rPr lang="pt-PT" err="1"/>
              <a:t>word</a:t>
            </a:r>
            <a:r>
              <a:rPr lang="pt-PT"/>
              <a:t> </a:t>
            </a:r>
            <a:r>
              <a:rPr lang="pt-PT" err="1"/>
              <a:t>frequencies</a:t>
            </a:r>
            <a:r>
              <a:rPr lang="pt-PT"/>
              <a:t>. </a:t>
            </a:r>
            <a:r>
              <a:rPr lang="pt-PT" err="1"/>
              <a:t>The</a:t>
            </a:r>
            <a:r>
              <a:rPr lang="pt-PT"/>
              <a:t> </a:t>
            </a:r>
            <a:r>
              <a:rPr lang="pt-PT" err="1"/>
              <a:t>Tfidf</a:t>
            </a:r>
            <a:r>
              <a:rPr lang="pt-PT"/>
              <a:t> </a:t>
            </a:r>
            <a:r>
              <a:rPr lang="pt-PT" err="1"/>
              <a:t>Vectorizer</a:t>
            </a:r>
            <a:r>
              <a:rPr lang="pt-PT"/>
              <a:t> </a:t>
            </a:r>
            <a:r>
              <a:rPr lang="pt-PT" err="1"/>
              <a:t>learns</a:t>
            </a:r>
            <a:r>
              <a:rPr lang="pt-PT"/>
              <a:t> </a:t>
            </a:r>
            <a:r>
              <a:rPr lang="pt-PT" err="1"/>
              <a:t>the</a:t>
            </a:r>
            <a:r>
              <a:rPr lang="pt-PT"/>
              <a:t> vocabular </a:t>
            </a:r>
            <a:r>
              <a:rPr lang="pt-PT" err="1"/>
              <a:t>and</a:t>
            </a:r>
            <a:r>
              <a:rPr lang="pt-PT"/>
              <a:t> </a:t>
            </a:r>
            <a:r>
              <a:rPr lang="pt-PT" err="1"/>
              <a:t>invert</a:t>
            </a:r>
            <a:r>
              <a:rPr lang="pt-PT"/>
              <a:t> </a:t>
            </a:r>
            <a:r>
              <a:rPr lang="pt-PT" err="1"/>
              <a:t>document</a:t>
            </a:r>
            <a:r>
              <a:rPr lang="pt-PT"/>
              <a:t> </a:t>
            </a:r>
            <a:r>
              <a:rPr lang="pt-PT" err="1"/>
              <a:t>frequency</a:t>
            </a:r>
            <a:r>
              <a:rPr lang="pt-PT"/>
              <a:t> </a:t>
            </a:r>
            <a:r>
              <a:rPr lang="pt-PT" err="1"/>
              <a:t>weights</a:t>
            </a:r>
            <a:r>
              <a:rPr lang="pt-PT"/>
              <a:t>.</a:t>
            </a:r>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8</a:t>
            </a:fld>
            <a:endParaRPr lang="pt-PT"/>
          </a:p>
        </p:txBody>
      </p:sp>
    </p:spTree>
    <p:extLst>
      <p:ext uri="{BB962C8B-B14F-4D97-AF65-F5344CB8AC3E}">
        <p14:creationId xmlns:p14="http://schemas.microsoft.com/office/powerpoint/2010/main" val="381307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285750" indent="-285750">
              <a:buFont typeface="Arial" panose="020B0604020202020204" pitchFamily="34" charset="0"/>
              <a:buChar char="•"/>
            </a:pPr>
            <a:r>
              <a:rPr lang="pt-PT" err="1"/>
              <a:t>Models</a:t>
            </a:r>
            <a:r>
              <a:rPr lang="pt-PT"/>
              <a:t> </a:t>
            </a:r>
            <a:r>
              <a:rPr lang="pt-PT" err="1"/>
              <a:t>without</a:t>
            </a:r>
            <a:r>
              <a:rPr lang="pt-PT"/>
              <a:t> 2-gram </a:t>
            </a:r>
            <a:r>
              <a:rPr lang="pt-PT" err="1"/>
              <a:t>tokens</a:t>
            </a:r>
            <a:r>
              <a:rPr lang="pt-PT"/>
              <a:t> as </a:t>
            </a:r>
            <a:r>
              <a:rPr lang="pt-PT" err="1"/>
              <a:t>feature</a:t>
            </a:r>
            <a:r>
              <a:rPr lang="pt-PT"/>
              <a:t> do </a:t>
            </a:r>
            <a:r>
              <a:rPr lang="pt-PT" err="1"/>
              <a:t>not</a:t>
            </a:r>
            <a:r>
              <a:rPr lang="pt-PT"/>
              <a:t> </a:t>
            </a:r>
            <a:r>
              <a:rPr lang="pt-PT" err="1"/>
              <a:t>scale</a:t>
            </a:r>
            <a:r>
              <a:rPr lang="pt-PT"/>
              <a:t> </a:t>
            </a:r>
            <a:r>
              <a:rPr lang="pt-PT" err="1"/>
              <a:t>well</a:t>
            </a:r>
            <a:r>
              <a:rPr lang="pt-PT"/>
              <a:t> to </a:t>
            </a:r>
            <a:r>
              <a:rPr lang="pt-PT" err="1"/>
              <a:t>many</a:t>
            </a:r>
            <a:r>
              <a:rPr lang="pt-PT"/>
              <a:t> </a:t>
            </a:r>
            <a:r>
              <a:rPr lang="pt-PT" err="1"/>
              <a:t>tokens</a:t>
            </a:r>
            <a:endParaRPr lang="pt-PT"/>
          </a:p>
          <a:p>
            <a:pPr marL="285750" indent="-285750">
              <a:buFont typeface="Arial" panose="020B0604020202020204" pitchFamily="34" charset="0"/>
              <a:buChar char="•"/>
            </a:pPr>
            <a:r>
              <a:rPr lang="pt-PT" err="1"/>
              <a:t>Models</a:t>
            </a:r>
            <a:r>
              <a:rPr lang="pt-PT"/>
              <a:t> </a:t>
            </a:r>
            <a:r>
              <a:rPr lang="pt-PT" err="1"/>
              <a:t>with</a:t>
            </a:r>
            <a:r>
              <a:rPr lang="pt-PT"/>
              <a:t> 2-gram </a:t>
            </a:r>
            <a:r>
              <a:rPr lang="pt-PT" err="1"/>
              <a:t>tokens</a:t>
            </a:r>
            <a:r>
              <a:rPr lang="pt-PT"/>
              <a:t> as </a:t>
            </a:r>
            <a:r>
              <a:rPr lang="pt-PT" err="1"/>
              <a:t>features</a:t>
            </a:r>
            <a:r>
              <a:rPr lang="pt-PT"/>
              <a:t> improve </a:t>
            </a:r>
            <a:r>
              <a:rPr lang="pt-PT" err="1"/>
              <a:t>with</a:t>
            </a:r>
            <a:r>
              <a:rPr lang="pt-PT"/>
              <a:t> </a:t>
            </a:r>
            <a:r>
              <a:rPr lang="pt-PT" err="1"/>
              <a:t>the</a:t>
            </a:r>
            <a:r>
              <a:rPr lang="pt-PT"/>
              <a:t> </a:t>
            </a:r>
            <a:r>
              <a:rPr lang="pt-PT" err="1"/>
              <a:t>number</a:t>
            </a:r>
            <a:r>
              <a:rPr lang="pt-PT"/>
              <a:t> </a:t>
            </a:r>
            <a:r>
              <a:rPr lang="pt-PT" err="1"/>
              <a:t>of</a:t>
            </a:r>
            <a:r>
              <a:rPr lang="pt-PT"/>
              <a:t> </a:t>
            </a:r>
            <a:r>
              <a:rPr lang="pt-PT" err="1"/>
              <a:t>most</a:t>
            </a:r>
            <a:r>
              <a:rPr lang="pt-PT"/>
              <a:t> </a:t>
            </a:r>
            <a:r>
              <a:rPr lang="pt-PT" err="1"/>
              <a:t>used</a:t>
            </a:r>
            <a:r>
              <a:rPr lang="pt-PT"/>
              <a:t> </a:t>
            </a:r>
            <a:r>
              <a:rPr lang="pt-PT" err="1"/>
              <a:t>tokens</a:t>
            </a:r>
            <a:endParaRPr lang="pt-PT"/>
          </a:p>
          <a:p>
            <a:pPr marL="285750" indent="-285750">
              <a:buFont typeface="Arial" panose="020B0604020202020204" pitchFamily="34" charset="0"/>
              <a:buChar char="•"/>
            </a:pPr>
            <a:r>
              <a:rPr lang="pt-PT" err="1"/>
              <a:t>Best</a:t>
            </a:r>
            <a:r>
              <a:rPr lang="pt-PT"/>
              <a:t> </a:t>
            </a:r>
            <a:r>
              <a:rPr lang="pt-PT" err="1"/>
              <a:t>results</a:t>
            </a:r>
            <a:r>
              <a:rPr lang="pt-PT"/>
              <a:t> </a:t>
            </a:r>
            <a:r>
              <a:rPr lang="pt-PT" err="1"/>
              <a:t>since</a:t>
            </a:r>
            <a:r>
              <a:rPr lang="pt-PT"/>
              <a:t> 5000 </a:t>
            </a:r>
            <a:r>
              <a:rPr lang="pt-PT" err="1"/>
              <a:t>most</a:t>
            </a:r>
            <a:r>
              <a:rPr lang="pt-PT"/>
              <a:t> </a:t>
            </a:r>
            <a:r>
              <a:rPr lang="pt-PT" err="1"/>
              <a:t>used</a:t>
            </a:r>
            <a:r>
              <a:rPr lang="pt-PT"/>
              <a:t> </a:t>
            </a:r>
            <a:r>
              <a:rPr lang="pt-PT" err="1"/>
              <a:t>tokens</a:t>
            </a:r>
            <a:r>
              <a:rPr lang="pt-PT"/>
              <a:t> are </a:t>
            </a:r>
            <a:r>
              <a:rPr lang="pt-PT" err="1"/>
              <a:t>from</a:t>
            </a:r>
            <a:r>
              <a:rPr lang="pt-PT"/>
              <a:t> 2-gram </a:t>
            </a:r>
            <a:r>
              <a:rPr lang="pt-PT" err="1"/>
              <a:t>with</a:t>
            </a:r>
            <a:r>
              <a:rPr lang="pt-PT"/>
              <a:t> TF-IDF</a:t>
            </a:r>
          </a:p>
          <a:p>
            <a:pPr marL="285750" indent="-285750">
              <a:buFont typeface="Arial" panose="020B0604020202020204" pitchFamily="34" charset="0"/>
              <a:buChar char="•"/>
            </a:pPr>
            <a:r>
              <a:rPr lang="pt-PT"/>
              <a:t>14922+6486=21408*.2=4281</a:t>
            </a:r>
          </a:p>
          <a:p>
            <a:pPr marL="285750" indent="-285750">
              <a:buFont typeface="Arial" panose="020B0604020202020204" pitchFamily="34" charset="0"/>
              <a:buChar char="•"/>
            </a:pPr>
            <a:r>
              <a:rPr lang="pt-PT"/>
              <a:t>62609+18458=81075*0.2=16213</a:t>
            </a:r>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13</a:t>
            </a:fld>
            <a:endParaRPr lang="pt-PT"/>
          </a:p>
        </p:txBody>
      </p:sp>
    </p:spTree>
    <p:extLst>
      <p:ext uri="{BB962C8B-B14F-4D97-AF65-F5344CB8AC3E}">
        <p14:creationId xmlns:p14="http://schemas.microsoft.com/office/powerpoint/2010/main" val="299152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285750" indent="-285750">
              <a:buFont typeface="Arial" panose="020B0604020202020204" pitchFamily="34" charset="0"/>
              <a:buChar char="•"/>
            </a:pPr>
            <a:r>
              <a:rPr lang="pt-PT" err="1"/>
              <a:t>Results</a:t>
            </a:r>
            <a:r>
              <a:rPr lang="pt-PT"/>
              <a:t> are </a:t>
            </a:r>
            <a:r>
              <a:rPr lang="pt-PT" err="1"/>
              <a:t>not</a:t>
            </a:r>
            <a:r>
              <a:rPr lang="pt-PT"/>
              <a:t> </a:t>
            </a:r>
            <a:r>
              <a:rPr lang="pt-PT" err="1"/>
              <a:t>that</a:t>
            </a:r>
            <a:r>
              <a:rPr lang="pt-PT"/>
              <a:t> </a:t>
            </a:r>
            <a:r>
              <a:rPr lang="pt-PT" err="1"/>
              <a:t>different</a:t>
            </a:r>
            <a:r>
              <a:rPr lang="pt-PT"/>
              <a:t> </a:t>
            </a:r>
            <a:r>
              <a:rPr lang="pt-PT" err="1"/>
              <a:t>among</a:t>
            </a:r>
            <a:r>
              <a:rPr lang="pt-PT"/>
              <a:t> </a:t>
            </a:r>
            <a:r>
              <a:rPr lang="pt-PT" err="1"/>
              <a:t>classifiers</a:t>
            </a:r>
            <a:endParaRPr lang="pt-PT"/>
          </a:p>
          <a:p>
            <a:pPr marL="285750" indent="-285750">
              <a:buFont typeface="Arial" panose="020B0604020202020204" pitchFamily="34" charset="0"/>
              <a:buChar char="•"/>
            </a:pPr>
            <a:r>
              <a:rPr lang="pt-PT" err="1"/>
              <a:t>Decision</a:t>
            </a:r>
            <a:r>
              <a:rPr lang="pt-PT"/>
              <a:t> </a:t>
            </a:r>
            <a:r>
              <a:rPr lang="pt-PT" err="1"/>
              <a:t>Tree</a:t>
            </a:r>
            <a:r>
              <a:rPr lang="pt-PT"/>
              <a:t> </a:t>
            </a:r>
            <a:r>
              <a:rPr lang="pt-PT" err="1"/>
              <a:t>has</a:t>
            </a:r>
            <a:r>
              <a:rPr lang="pt-PT"/>
              <a:t> </a:t>
            </a:r>
            <a:r>
              <a:rPr lang="pt-PT" err="1"/>
              <a:t>the</a:t>
            </a:r>
            <a:r>
              <a:rPr lang="pt-PT"/>
              <a:t> </a:t>
            </a:r>
            <a:r>
              <a:rPr lang="pt-PT" err="1"/>
              <a:t>best</a:t>
            </a:r>
            <a:r>
              <a:rPr lang="pt-PT"/>
              <a:t> </a:t>
            </a:r>
            <a:r>
              <a:rPr lang="pt-PT" err="1"/>
              <a:t>recall</a:t>
            </a:r>
            <a:r>
              <a:rPr lang="pt-PT"/>
              <a:t>, </a:t>
            </a:r>
            <a:r>
              <a:rPr lang="pt-PT" err="1"/>
              <a:t>while</a:t>
            </a:r>
            <a:r>
              <a:rPr lang="pt-PT"/>
              <a:t> </a:t>
            </a:r>
            <a:r>
              <a:rPr lang="pt-PT" err="1"/>
              <a:t>Multi-layer</a:t>
            </a:r>
            <a:r>
              <a:rPr lang="pt-PT"/>
              <a:t> </a:t>
            </a:r>
            <a:r>
              <a:rPr lang="pt-PT" err="1"/>
              <a:t>Perceptrons</a:t>
            </a:r>
            <a:r>
              <a:rPr lang="pt-PT"/>
              <a:t> </a:t>
            </a:r>
            <a:r>
              <a:rPr lang="pt-PT" err="1"/>
              <a:t>has</a:t>
            </a:r>
            <a:r>
              <a:rPr lang="pt-PT"/>
              <a:t> </a:t>
            </a:r>
            <a:r>
              <a:rPr lang="pt-PT" err="1"/>
              <a:t>the</a:t>
            </a:r>
            <a:r>
              <a:rPr lang="pt-PT"/>
              <a:t> </a:t>
            </a:r>
            <a:r>
              <a:rPr lang="pt-PT" err="1"/>
              <a:t>second</a:t>
            </a:r>
            <a:r>
              <a:rPr lang="pt-PT"/>
              <a:t> </a:t>
            </a:r>
            <a:r>
              <a:rPr lang="pt-PT" err="1"/>
              <a:t>best</a:t>
            </a:r>
            <a:endParaRPr lang="pt-PT"/>
          </a:p>
          <a:p>
            <a:pPr marL="285750" indent="-285750">
              <a:buFont typeface="Arial" panose="020B0604020202020204" pitchFamily="34" charset="0"/>
              <a:buChar char="•"/>
            </a:pPr>
            <a:r>
              <a:rPr lang="pt-PT" err="1"/>
              <a:t>LinearSVC</a:t>
            </a:r>
            <a:r>
              <a:rPr lang="pt-PT"/>
              <a:t> </a:t>
            </a:r>
            <a:r>
              <a:rPr lang="pt-PT" err="1"/>
              <a:t>has</a:t>
            </a:r>
            <a:r>
              <a:rPr lang="pt-PT"/>
              <a:t> </a:t>
            </a:r>
            <a:r>
              <a:rPr lang="pt-PT" err="1"/>
              <a:t>the</a:t>
            </a:r>
            <a:r>
              <a:rPr lang="pt-PT"/>
              <a:t> </a:t>
            </a:r>
            <a:r>
              <a:rPr lang="pt-PT" err="1"/>
              <a:t>best</a:t>
            </a:r>
            <a:r>
              <a:rPr lang="pt-PT"/>
              <a:t> F1-score, </a:t>
            </a:r>
            <a:r>
              <a:rPr lang="pt-PT" err="1"/>
              <a:t>followed</a:t>
            </a:r>
            <a:r>
              <a:rPr lang="pt-PT"/>
              <a:t> </a:t>
            </a:r>
            <a:r>
              <a:rPr lang="pt-PT" err="1"/>
              <a:t>close</a:t>
            </a:r>
            <a:r>
              <a:rPr lang="pt-PT"/>
              <a:t> </a:t>
            </a:r>
            <a:r>
              <a:rPr lang="pt-PT" err="1"/>
              <a:t>by</a:t>
            </a:r>
            <a:r>
              <a:rPr lang="pt-PT"/>
              <a:t> </a:t>
            </a:r>
            <a:r>
              <a:rPr lang="pt-PT" err="1"/>
              <a:t>Logistic</a:t>
            </a:r>
            <a:r>
              <a:rPr lang="pt-PT"/>
              <a:t> </a:t>
            </a:r>
            <a:r>
              <a:rPr lang="pt-PT" err="1"/>
              <a:t>Regression</a:t>
            </a:r>
            <a:r>
              <a:rPr lang="pt-PT"/>
              <a:t>, </a:t>
            </a:r>
            <a:r>
              <a:rPr lang="pt-PT" err="1"/>
              <a:t>that</a:t>
            </a:r>
            <a:r>
              <a:rPr lang="pt-PT"/>
              <a:t> </a:t>
            </a:r>
            <a:r>
              <a:rPr lang="pt-PT" err="1"/>
              <a:t>has</a:t>
            </a:r>
            <a:r>
              <a:rPr lang="pt-PT"/>
              <a:t> </a:t>
            </a:r>
            <a:r>
              <a:rPr lang="pt-PT" err="1"/>
              <a:t>the</a:t>
            </a:r>
            <a:r>
              <a:rPr lang="pt-PT"/>
              <a:t> </a:t>
            </a:r>
            <a:r>
              <a:rPr lang="pt-PT" err="1"/>
              <a:t>best</a:t>
            </a:r>
            <a:r>
              <a:rPr lang="pt-PT"/>
              <a:t> </a:t>
            </a:r>
            <a:r>
              <a:rPr lang="pt-PT" err="1"/>
              <a:t>Precision</a:t>
            </a:r>
            <a:endParaRPr lang="pt-PT"/>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14</a:t>
            </a:fld>
            <a:endParaRPr lang="pt-PT"/>
          </a:p>
        </p:txBody>
      </p:sp>
    </p:spTree>
    <p:extLst>
      <p:ext uri="{BB962C8B-B14F-4D97-AF65-F5344CB8AC3E}">
        <p14:creationId xmlns:p14="http://schemas.microsoft.com/office/powerpoint/2010/main" val="222699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err="1"/>
              <a:t>Best</a:t>
            </a:r>
            <a:r>
              <a:rPr lang="pt-PT"/>
              <a:t> </a:t>
            </a:r>
            <a:r>
              <a:rPr lang="pt-PT" err="1"/>
              <a:t>results</a:t>
            </a:r>
            <a:r>
              <a:rPr lang="pt-PT"/>
              <a:t> are </a:t>
            </a:r>
            <a:r>
              <a:rPr lang="pt-PT" err="1"/>
              <a:t>from</a:t>
            </a:r>
            <a:r>
              <a:rPr lang="pt-PT"/>
              <a:t> penalty=‘l2’ as </a:t>
            </a:r>
            <a:r>
              <a:rPr lang="pt-PT" err="1"/>
              <a:t>they</a:t>
            </a:r>
            <a:r>
              <a:rPr lang="pt-PT"/>
              <a:t> </a:t>
            </a:r>
            <a:r>
              <a:rPr lang="pt-PT" err="1"/>
              <a:t>give</a:t>
            </a:r>
            <a:r>
              <a:rPr lang="pt-PT"/>
              <a:t> more </a:t>
            </a:r>
            <a:r>
              <a:rPr lang="pt-PT" err="1"/>
              <a:t>accuracy</a:t>
            </a:r>
            <a:r>
              <a:rPr lang="pt-PT"/>
              <a:t> in </a:t>
            </a:r>
            <a:r>
              <a:rPr lang="pt-PT" err="1"/>
              <a:t>most</a:t>
            </a:r>
            <a:r>
              <a:rPr lang="pt-PT"/>
              <a:t> cases.</a:t>
            </a:r>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22</a:t>
            </a:fld>
            <a:endParaRPr lang="pt-PT"/>
          </a:p>
        </p:txBody>
      </p:sp>
    </p:spTree>
    <p:extLst>
      <p:ext uri="{BB962C8B-B14F-4D97-AF65-F5344CB8AC3E}">
        <p14:creationId xmlns:p14="http://schemas.microsoft.com/office/powerpoint/2010/main" val="194016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For C=1, </a:t>
            </a:r>
            <a:r>
              <a:rPr lang="pt-PT" err="1"/>
              <a:t>accuracy</a:t>
            </a:r>
            <a:r>
              <a:rPr lang="pt-PT"/>
              <a:t>=0.91788 </a:t>
            </a:r>
            <a:r>
              <a:rPr lang="pt-PT" err="1"/>
              <a:t>and</a:t>
            </a:r>
            <a:r>
              <a:rPr lang="pt-PT"/>
              <a:t> </a:t>
            </a:r>
            <a:r>
              <a:rPr lang="pt-PT" err="1"/>
              <a:t>recall</a:t>
            </a:r>
            <a:r>
              <a:rPr lang="pt-PT"/>
              <a:t> 0.86876 (TP=1093 </a:t>
            </a:r>
            <a:r>
              <a:rPr lang="pt-PT" err="1"/>
              <a:t>and</a:t>
            </a:r>
            <a:r>
              <a:rPr lang="pt-PT"/>
              <a:t> FN=165). For C=5, </a:t>
            </a:r>
            <a:r>
              <a:rPr lang="pt-PT" err="1"/>
              <a:t>accuracy</a:t>
            </a:r>
            <a:r>
              <a:rPr lang="pt-PT"/>
              <a:t>=0.91313 </a:t>
            </a:r>
            <a:r>
              <a:rPr lang="pt-PT" err="1"/>
              <a:t>and</a:t>
            </a:r>
            <a:r>
              <a:rPr lang="pt-PT"/>
              <a:t> </a:t>
            </a:r>
            <a:r>
              <a:rPr lang="pt-PT" err="1"/>
              <a:t>recall</a:t>
            </a:r>
            <a:r>
              <a:rPr lang="pt-PT"/>
              <a:t> 0.87409 (TP=1100 </a:t>
            </a:r>
            <a:r>
              <a:rPr lang="pt-PT" err="1"/>
              <a:t>and</a:t>
            </a:r>
            <a:r>
              <a:rPr lang="pt-PT"/>
              <a:t> FN=158). C=10 </a:t>
            </a:r>
            <a:r>
              <a:rPr lang="pt-PT" err="1"/>
              <a:t>almost</a:t>
            </a:r>
            <a:r>
              <a:rPr lang="pt-PT"/>
              <a:t> </a:t>
            </a:r>
            <a:r>
              <a:rPr lang="pt-PT" err="1"/>
              <a:t>the</a:t>
            </a:r>
            <a:r>
              <a:rPr lang="pt-PT"/>
              <a:t> </a:t>
            </a:r>
            <a:r>
              <a:rPr lang="pt-PT" err="1"/>
              <a:t>same</a:t>
            </a:r>
            <a:r>
              <a:rPr lang="pt-PT"/>
              <a:t> as C=5. For </a:t>
            </a:r>
            <a:r>
              <a:rPr lang="pt-PT" err="1"/>
              <a:t>this</a:t>
            </a:r>
            <a:r>
              <a:rPr lang="pt-PT"/>
              <a:t> </a:t>
            </a:r>
            <a:r>
              <a:rPr lang="pt-PT" err="1"/>
              <a:t>reason</a:t>
            </a:r>
            <a:r>
              <a:rPr lang="pt-PT"/>
              <a:t>, </a:t>
            </a:r>
            <a:r>
              <a:rPr lang="pt-PT" err="1"/>
              <a:t>we</a:t>
            </a:r>
            <a:r>
              <a:rPr lang="pt-PT"/>
              <a:t> can </a:t>
            </a:r>
            <a:r>
              <a:rPr lang="pt-PT" err="1"/>
              <a:t>consider</a:t>
            </a:r>
            <a:r>
              <a:rPr lang="pt-PT"/>
              <a:t> </a:t>
            </a:r>
            <a:r>
              <a:rPr lang="pt-PT" err="1"/>
              <a:t>that</a:t>
            </a:r>
            <a:r>
              <a:rPr lang="pt-PT"/>
              <a:t> C=5 </a:t>
            </a:r>
            <a:r>
              <a:rPr lang="pt-PT" err="1"/>
              <a:t>is</a:t>
            </a:r>
            <a:r>
              <a:rPr lang="pt-PT"/>
              <a:t> </a:t>
            </a:r>
            <a:r>
              <a:rPr lang="pt-PT" err="1"/>
              <a:t>the</a:t>
            </a:r>
            <a:r>
              <a:rPr lang="pt-PT"/>
              <a:t> </a:t>
            </a:r>
            <a:r>
              <a:rPr lang="pt-PT" err="1"/>
              <a:t>best</a:t>
            </a:r>
            <a:r>
              <a:rPr lang="pt-PT"/>
              <a:t> </a:t>
            </a:r>
            <a:r>
              <a:rPr lang="pt-PT" err="1"/>
              <a:t>value</a:t>
            </a:r>
            <a:r>
              <a:rPr lang="pt-PT"/>
              <a:t>, </a:t>
            </a:r>
            <a:r>
              <a:rPr lang="pt-PT" err="1"/>
              <a:t>but</a:t>
            </a:r>
            <a:r>
              <a:rPr lang="pt-PT"/>
              <a:t> for a </a:t>
            </a:r>
            <a:r>
              <a:rPr lang="pt-PT" err="1"/>
              <a:t>very</a:t>
            </a:r>
            <a:r>
              <a:rPr lang="pt-PT"/>
              <a:t> </a:t>
            </a:r>
            <a:r>
              <a:rPr lang="pt-PT" err="1"/>
              <a:t>small</a:t>
            </a:r>
            <a:r>
              <a:rPr lang="pt-PT"/>
              <a:t> </a:t>
            </a:r>
            <a:r>
              <a:rPr lang="pt-PT" err="1"/>
              <a:t>distance</a:t>
            </a:r>
            <a:r>
              <a:rPr lang="pt-PT"/>
              <a:t>, </a:t>
            </a:r>
            <a:r>
              <a:rPr lang="pt-PT" err="1"/>
              <a:t>being</a:t>
            </a:r>
            <a:r>
              <a:rPr lang="pt-PT"/>
              <a:t> </a:t>
            </a:r>
            <a:r>
              <a:rPr lang="pt-PT" err="1"/>
              <a:t>considered</a:t>
            </a:r>
            <a:r>
              <a:rPr lang="pt-PT"/>
              <a:t> </a:t>
            </a:r>
            <a:r>
              <a:rPr lang="pt-PT" err="1"/>
              <a:t>insignificant</a:t>
            </a:r>
            <a:r>
              <a:rPr lang="pt-PT"/>
              <a:t>.</a:t>
            </a:r>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23</a:t>
            </a:fld>
            <a:endParaRPr lang="pt-PT"/>
          </a:p>
        </p:txBody>
      </p:sp>
    </p:spTree>
    <p:extLst>
      <p:ext uri="{BB962C8B-B14F-4D97-AF65-F5344CB8AC3E}">
        <p14:creationId xmlns:p14="http://schemas.microsoft.com/office/powerpoint/2010/main" val="19338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err="1"/>
              <a:t>Best</a:t>
            </a:r>
            <a:r>
              <a:rPr lang="pt-PT"/>
              <a:t> </a:t>
            </a:r>
            <a:r>
              <a:rPr lang="pt-PT" err="1"/>
              <a:t>results</a:t>
            </a:r>
            <a:r>
              <a:rPr lang="pt-PT"/>
              <a:t> are </a:t>
            </a:r>
            <a:r>
              <a:rPr lang="pt-PT" err="1"/>
              <a:t>from</a:t>
            </a:r>
            <a:r>
              <a:rPr lang="pt-PT"/>
              <a:t> penalty=‘l2’ as </a:t>
            </a:r>
            <a:r>
              <a:rPr lang="pt-PT" err="1"/>
              <a:t>they</a:t>
            </a:r>
            <a:r>
              <a:rPr lang="pt-PT"/>
              <a:t> </a:t>
            </a:r>
            <a:r>
              <a:rPr lang="pt-PT" err="1"/>
              <a:t>give</a:t>
            </a:r>
            <a:r>
              <a:rPr lang="pt-PT"/>
              <a:t> more </a:t>
            </a:r>
            <a:r>
              <a:rPr lang="pt-PT" err="1"/>
              <a:t>accuracy</a:t>
            </a:r>
            <a:r>
              <a:rPr lang="pt-PT"/>
              <a:t> in </a:t>
            </a:r>
            <a:r>
              <a:rPr lang="pt-PT" err="1"/>
              <a:t>most</a:t>
            </a:r>
            <a:r>
              <a:rPr lang="pt-PT"/>
              <a:t> cases.</a:t>
            </a:r>
          </a:p>
        </p:txBody>
      </p:sp>
      <p:sp>
        <p:nvSpPr>
          <p:cNvPr id="4" name="Marcador de Posição do Número do Diapositivo 3"/>
          <p:cNvSpPr>
            <a:spLocks noGrp="1"/>
          </p:cNvSpPr>
          <p:nvPr>
            <p:ph type="sldNum" sz="quarter" idx="10"/>
          </p:nvPr>
        </p:nvSpPr>
        <p:spPr/>
        <p:txBody>
          <a:bodyPr/>
          <a:lstStyle/>
          <a:p>
            <a:fld id="{181BF94B-C756-4239-9582-3C6D55AA9E71}" type="slidenum">
              <a:rPr lang="pt-PT" smtClean="0"/>
              <a:t>25</a:t>
            </a:fld>
            <a:endParaRPr lang="pt-PT"/>
          </a:p>
        </p:txBody>
      </p:sp>
    </p:spTree>
    <p:extLst>
      <p:ext uri="{BB962C8B-B14F-4D97-AF65-F5344CB8AC3E}">
        <p14:creationId xmlns:p14="http://schemas.microsoft.com/office/powerpoint/2010/main" val="2136546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pt-PT"/>
              <a:t>Clique para editar o estilo de título do Modelo Global</a:t>
            </a:r>
            <a:endParaRPr lang="en-US"/>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F69F81D5-698D-45F1-AE03-A6BC29988593}"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pt-PT"/>
              <a:t>Clique para editar o estilo de título do Modelo Global</a:t>
            </a:r>
            <a:endParaRPr lang="en-US"/>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pt-PT"/>
              <a:t>Clique no ícone para adicionar uma imagem</a:t>
            </a:r>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0160D8B5-BEA1-473C-A796-D683DF63DA56}"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pt-PT"/>
              <a:t>Clique para editar o estilo de título do Modelo Global</a:t>
            </a:r>
            <a:endParaRPr lang="en-US"/>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pt-PT"/>
              <a:t>Editar os estilos de texto do Modelo Global</a:t>
            </a:r>
          </a:p>
        </p:txBody>
      </p:sp>
      <p:sp>
        <p:nvSpPr>
          <p:cNvPr id="4" name="Date Placeholder 3"/>
          <p:cNvSpPr>
            <a:spLocks noGrp="1"/>
          </p:cNvSpPr>
          <p:nvPr>
            <p:ph type="dt" sz="half" idx="10"/>
          </p:nvPr>
        </p:nvSpPr>
        <p:spPr/>
        <p:txBody>
          <a:bodyPr/>
          <a:lstStyle/>
          <a:p>
            <a:fld id="{B87D3A2E-044C-47F4-A78D-06FA255FAAFD}"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pt-PT"/>
              <a:t>Clique para editar o estilo de título do Modelo Global</a:t>
            </a:r>
            <a:endParaRPr lang="en-US"/>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pt-PT"/>
              <a:t>Editar os estilos de texto do Modelo Global</a:t>
            </a:r>
          </a:p>
        </p:txBody>
      </p:sp>
      <p:sp>
        <p:nvSpPr>
          <p:cNvPr id="2" name="Date Placeholder 1"/>
          <p:cNvSpPr>
            <a:spLocks noGrp="1"/>
          </p:cNvSpPr>
          <p:nvPr>
            <p:ph type="dt" sz="half" idx="10"/>
          </p:nvPr>
        </p:nvSpPr>
        <p:spPr/>
        <p:txBody>
          <a:bodyPr/>
          <a:lstStyle/>
          <a:p>
            <a:fld id="{B52F20B6-5124-47E8-B03E-F591C9DCE431}" type="datetime1">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20CC17AC-35A2-4D03-A3B0-12C4D03523A4}"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29DE1477-9279-423C-B666-D9AD1B7A34DC}"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pt-PT"/>
              <a:t>Clique para editar o estilo de título do Modelo Global</a:t>
            </a:r>
            <a:endParaRPr lang="en-US"/>
          </a:p>
        </p:txBody>
      </p:sp>
      <p:sp>
        <p:nvSpPr>
          <p:cNvPr id="3" name="Content Placeholder 2"/>
          <p:cNvSpPr>
            <a:spLocks noGrp="1"/>
          </p:cNvSpPr>
          <p:nvPr>
            <p:ph idx="1"/>
          </p:nvPr>
        </p:nvSpPr>
        <p:spPr>
          <a:xfrm>
            <a:off x="818712" y="2222287"/>
            <a:ext cx="10554574" cy="363651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8BE222D4-7C43-4907-98B5-5D908BB17FBF}"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pt-PT"/>
              <a:t>Clique para editar o estilo de título do Modelo Global</a:t>
            </a:r>
            <a:endParaRPr lang="en-US"/>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66DCCB00-938E-4535-9C2B-372F29C0286C}"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818712" y="2222287"/>
            <a:ext cx="5185873" cy="3638763"/>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6187415" y="2222287"/>
            <a:ext cx="5194583" cy="3638764"/>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1AC47DCF-946C-4C45-BC45-0A35D41A568B}"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pt-PT"/>
              <a:t>Clique para editar o estilo de título do Modelo Global</a:t>
            </a:r>
            <a:endParaRPr lang="en-US"/>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E4CFB447-4DCE-4B19-9787-277AE45BF9BA}"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A674B102-2C7D-4742-8DB9-D6BF89C82235}" type="datetime1">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8508C-B017-4919-B8A7-CA3726FC7ADE}" type="datetime1">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pt-PT"/>
              <a:t>Clique para editar o estilo de título do Modelo Global</a:t>
            </a:r>
            <a:endParaRPr lang="en-US"/>
          </a:p>
        </p:txBody>
      </p:sp>
      <p:sp>
        <p:nvSpPr>
          <p:cNvPr id="3" name="Content Placeholder 2"/>
          <p:cNvSpPr>
            <a:spLocks noGrp="1"/>
          </p:cNvSpPr>
          <p:nvPr>
            <p:ph idx="1"/>
          </p:nvPr>
        </p:nvSpPr>
        <p:spPr>
          <a:xfrm>
            <a:off x="4855633" y="446088"/>
            <a:ext cx="6252633" cy="5414963"/>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6064BA9-E5A8-4598-9FE6-D63D51D14207}"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pt-PT"/>
              <a:t>Clique para editar o estilo de título do Modelo Global</a:t>
            </a:r>
            <a:endParaRPr lang="en-US"/>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pt-PT"/>
              <a:t>Clique no ícone para adicionar uma imagem</a:t>
            </a:r>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a:off x="3885810" y="6041362"/>
            <a:ext cx="976879" cy="365125"/>
          </a:xfrm>
        </p:spPr>
        <p:txBody>
          <a:bodyPr/>
          <a:lstStyle/>
          <a:p>
            <a:fld id="{5467B063-A2FF-4F77-958D-AE30D78F9CF2}" type="datetime1">
              <a:rPr lang="en-US" smtClean="0"/>
              <a:t>1/21/2019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BE7B81-45D1-408D-A274-E01C481AD52B}" type="datetime1">
              <a:rPr lang="en-US" smtClean="0"/>
              <a:t>1/21/2019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turks/dataset-for-detection-of-cybertrol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B4E94-9C70-4FD6-A0D2-1D0936C1744E}"/>
              </a:ext>
            </a:extLst>
          </p:cNvPr>
          <p:cNvSpPr>
            <a:spLocks noGrp="1"/>
          </p:cNvSpPr>
          <p:nvPr>
            <p:ph type="ctrTitle"/>
          </p:nvPr>
        </p:nvSpPr>
        <p:spPr/>
        <p:txBody>
          <a:bodyPr/>
          <a:lstStyle/>
          <a:p>
            <a:pPr algn="ctr"/>
            <a:r>
              <a:rPr lang="pt-PT" sz="4400" err="1">
                <a:solidFill>
                  <a:schemeClr val="bg2">
                    <a:lumMod val="10000"/>
                    <a:lumOff val="90000"/>
                  </a:schemeClr>
                </a:solidFill>
                <a:effectLst>
                  <a:outerShdw blurRad="38100" dist="38100" dir="2700000" algn="tl">
                    <a:srgbClr val="000000">
                      <a:alpha val="43137"/>
                    </a:srgbClr>
                  </a:outerShdw>
                </a:effectLst>
              </a:rPr>
              <a:t>Machine</a:t>
            </a:r>
            <a:r>
              <a:rPr lang="pt-PT" sz="4400">
                <a:solidFill>
                  <a:schemeClr val="bg2">
                    <a:lumMod val="10000"/>
                    <a:lumOff val="90000"/>
                  </a:schemeClr>
                </a:solidFill>
                <a:effectLst>
                  <a:outerShdw blurRad="38100" dist="38100" dir="2700000" algn="tl">
                    <a:srgbClr val="000000">
                      <a:alpha val="43137"/>
                    </a:srgbClr>
                  </a:outerShdw>
                </a:effectLst>
              </a:rPr>
              <a:t> </a:t>
            </a:r>
            <a:r>
              <a:rPr lang="pt-PT" sz="4400" err="1">
                <a:solidFill>
                  <a:schemeClr val="bg2">
                    <a:lumMod val="10000"/>
                    <a:lumOff val="90000"/>
                  </a:schemeClr>
                </a:solidFill>
                <a:effectLst>
                  <a:outerShdw blurRad="38100" dist="38100" dir="2700000" algn="tl">
                    <a:srgbClr val="000000">
                      <a:alpha val="43137"/>
                    </a:srgbClr>
                  </a:outerShdw>
                </a:effectLst>
              </a:rPr>
              <a:t>Learning</a:t>
            </a:r>
            <a:br>
              <a:rPr lang="pt-PT" sz="4400" i="1">
                <a:solidFill>
                  <a:schemeClr val="bg2">
                    <a:lumMod val="10000"/>
                    <a:lumOff val="90000"/>
                  </a:schemeClr>
                </a:solidFill>
                <a:ea typeface="+mj-lt"/>
                <a:cs typeface="+mj-lt"/>
              </a:rPr>
            </a:br>
            <a:r>
              <a:rPr lang="pt-PT" sz="2000">
                <a:solidFill>
                  <a:schemeClr val="bg2">
                    <a:lumMod val="10000"/>
                    <a:lumOff val="90000"/>
                  </a:schemeClr>
                </a:solidFill>
              </a:rPr>
              <a:t> </a:t>
            </a:r>
            <a:br>
              <a:rPr lang="pt-PT" sz="2000">
                <a:solidFill>
                  <a:schemeClr val="bg2">
                    <a:lumMod val="10000"/>
                    <a:lumOff val="90000"/>
                  </a:schemeClr>
                </a:solidFill>
              </a:rPr>
            </a:br>
            <a:br>
              <a:rPr lang="pt-PT" sz="2000">
                <a:solidFill>
                  <a:schemeClr val="bg2">
                    <a:lumMod val="10000"/>
                    <a:lumOff val="90000"/>
                  </a:schemeClr>
                </a:solidFill>
              </a:rPr>
            </a:br>
            <a:r>
              <a:rPr lang="pt-PT" err="1">
                <a:effectLst>
                  <a:outerShdw blurRad="38100" dist="38100" dir="2700000" algn="tl">
                    <a:srgbClr val="000000">
                      <a:alpha val="43137"/>
                    </a:srgbClr>
                  </a:outerShdw>
                </a:effectLst>
              </a:rPr>
              <a:t>Offensive</a:t>
            </a:r>
            <a:r>
              <a:rPr lang="pt-PT">
                <a:effectLst>
                  <a:outerShdw blurRad="38100" dist="38100" dir="2700000" algn="tl">
                    <a:srgbClr val="000000">
                      <a:alpha val="43137"/>
                    </a:srgbClr>
                  </a:outerShdw>
                </a:effectLst>
              </a:rPr>
              <a:t> Tweet </a:t>
            </a:r>
            <a:r>
              <a:rPr lang="pt-PT" err="1">
                <a:effectLst>
                  <a:outerShdw blurRad="38100" dist="38100" dir="2700000" algn="tl">
                    <a:srgbClr val="000000">
                      <a:alpha val="43137"/>
                    </a:srgbClr>
                  </a:outerShdw>
                </a:effectLst>
              </a:rPr>
              <a:t>Detection</a:t>
            </a:r>
            <a:br>
              <a:rPr lang="pt-PT"/>
            </a:br>
            <a:r>
              <a:rPr lang="pt-PT" sz="2000"/>
              <a:t> </a:t>
            </a:r>
            <a:endParaRPr lang="pt-PT"/>
          </a:p>
        </p:txBody>
      </p:sp>
      <p:sp>
        <p:nvSpPr>
          <p:cNvPr id="3" name="Subtítulo 2">
            <a:extLst>
              <a:ext uri="{FF2B5EF4-FFF2-40B4-BE49-F238E27FC236}">
                <a16:creationId xmlns:a16="http://schemas.microsoft.com/office/drawing/2014/main" id="{99150CAC-A873-4C79-A0EE-24F005572B26}"/>
              </a:ext>
            </a:extLst>
          </p:cNvPr>
          <p:cNvSpPr>
            <a:spLocks noGrp="1"/>
          </p:cNvSpPr>
          <p:nvPr>
            <p:ph type="subTitle" idx="1"/>
          </p:nvPr>
        </p:nvSpPr>
        <p:spPr>
          <a:xfrm>
            <a:off x="810001" y="5280847"/>
            <a:ext cx="10572000" cy="1436476"/>
          </a:xfrm>
        </p:spPr>
        <p:txBody>
          <a:bodyPr>
            <a:normAutofit/>
          </a:bodyPr>
          <a:lstStyle/>
          <a:p>
            <a:r>
              <a:rPr lang="pt-PT"/>
              <a:t>Diogo Daniel Ferreira     </a:t>
            </a:r>
            <a:r>
              <a:rPr lang="pt-PT" i="1"/>
              <a:t>76504</a:t>
            </a:r>
          </a:p>
          <a:p>
            <a:r>
              <a:rPr lang="pt-PT"/>
              <a:t>Luís Davide Leira            </a:t>
            </a:r>
            <a:r>
              <a:rPr lang="pt-PT" i="1"/>
              <a:t>76514</a:t>
            </a:r>
          </a:p>
        </p:txBody>
      </p:sp>
      <p:sp>
        <p:nvSpPr>
          <p:cNvPr id="7" name="Subtítulo 2">
            <a:extLst>
              <a:ext uri="{FF2B5EF4-FFF2-40B4-BE49-F238E27FC236}">
                <a16:creationId xmlns:a16="http://schemas.microsoft.com/office/drawing/2014/main" id="{FE4FA30F-9453-45D7-94F6-A5A21AFEB1EE}"/>
              </a:ext>
            </a:extLst>
          </p:cNvPr>
          <p:cNvSpPr txBox="1">
            <a:spLocks/>
          </p:cNvSpPr>
          <p:nvPr/>
        </p:nvSpPr>
        <p:spPr>
          <a:xfrm>
            <a:off x="5829676" y="5280847"/>
            <a:ext cx="5552325" cy="143647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r"/>
            <a:r>
              <a:rPr lang="pt-PT"/>
              <a:t>Departamento de Eletrónica, Telecomunicações e Informática</a:t>
            </a:r>
          </a:p>
          <a:p>
            <a:pPr algn="r"/>
            <a:r>
              <a:rPr lang="pt-PT"/>
              <a:t>Universidade de Aveiro</a:t>
            </a:r>
          </a:p>
        </p:txBody>
      </p:sp>
      <p:sp>
        <p:nvSpPr>
          <p:cNvPr id="6" name="Subtítulo 2">
            <a:extLst>
              <a:ext uri="{FF2B5EF4-FFF2-40B4-BE49-F238E27FC236}">
                <a16:creationId xmlns:a16="http://schemas.microsoft.com/office/drawing/2014/main" id="{982E0EA3-0E33-4762-8B66-7245FDEC0582}"/>
              </a:ext>
            </a:extLst>
          </p:cNvPr>
          <p:cNvSpPr txBox="1">
            <a:spLocks/>
          </p:cNvSpPr>
          <p:nvPr/>
        </p:nvSpPr>
        <p:spPr>
          <a:xfrm>
            <a:off x="809999" y="4437470"/>
            <a:ext cx="10572000" cy="47188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pt-PT" b="1" i="1" err="1">
                <a:solidFill>
                  <a:schemeClr val="tx2">
                    <a:lumMod val="20000"/>
                    <a:lumOff val="80000"/>
                  </a:schemeClr>
                </a:solidFill>
                <a:effectLst>
                  <a:outerShdw blurRad="38100" dist="38100" dir="2700000" algn="tl">
                    <a:srgbClr val="000000">
                      <a:alpha val="43137"/>
                    </a:srgbClr>
                  </a:outerShdw>
                </a:effectLst>
              </a:rPr>
              <a:t>November</a:t>
            </a:r>
            <a:r>
              <a:rPr lang="pt-PT" b="1" i="1">
                <a:solidFill>
                  <a:schemeClr val="tx2">
                    <a:lumMod val="20000"/>
                    <a:lumOff val="80000"/>
                  </a:schemeClr>
                </a:solidFill>
                <a:effectLst>
                  <a:outerShdw blurRad="38100" dist="38100" dir="2700000" algn="tl">
                    <a:srgbClr val="000000">
                      <a:alpha val="43137"/>
                    </a:srgbClr>
                  </a:outerShdw>
                </a:effectLst>
              </a:rPr>
              <a:t> 16, 2018</a:t>
            </a:r>
          </a:p>
        </p:txBody>
      </p:sp>
    </p:spTree>
    <p:extLst>
      <p:ext uri="{BB962C8B-B14F-4D97-AF65-F5344CB8AC3E}">
        <p14:creationId xmlns:p14="http://schemas.microsoft.com/office/powerpoint/2010/main" val="362416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a:effectLst>
                  <a:outerShdw blurRad="38100" dist="38100" dir="2700000" algn="tl">
                    <a:srgbClr val="000000">
                      <a:alpha val="43137"/>
                    </a:srgbClr>
                  </a:outerShdw>
                </a:effectLst>
              </a:rPr>
              <a:t>Training &amp; </a:t>
            </a:r>
            <a:r>
              <a:rPr lang="pt-PT" err="1">
                <a:effectLst>
                  <a:outerShdw blurRad="38100" dist="38100" dir="2700000" algn="tl">
                    <a:srgbClr val="000000">
                      <a:alpha val="43137"/>
                    </a:srgbClr>
                  </a:outerShdw>
                </a:effectLst>
              </a:rPr>
              <a:t>Testing</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approach</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7"/>
            <a:ext cx="10554574" cy="4184199"/>
          </a:xfrm>
        </p:spPr>
        <p:txBody>
          <a:bodyPr>
            <a:normAutofit/>
          </a:bodyPr>
          <a:lstStyle/>
          <a:p>
            <a:pPr marL="0" indent="0">
              <a:buNone/>
            </a:pPr>
            <a:r>
              <a:rPr lang="pt-PT" err="1"/>
              <a:t>Dataset</a:t>
            </a:r>
            <a:r>
              <a:rPr lang="pt-PT" dirty="0"/>
              <a:t> </a:t>
            </a:r>
            <a:r>
              <a:rPr lang="pt-PT" err="1"/>
              <a:t>division</a:t>
            </a:r>
            <a:r>
              <a:rPr lang="pt-PT"/>
              <a:t>: 80% </a:t>
            </a:r>
            <a:r>
              <a:rPr lang="pt-PT" err="1"/>
              <a:t>train</a:t>
            </a:r>
            <a:r>
              <a:rPr lang="pt-PT" dirty="0"/>
              <a:t> </a:t>
            </a:r>
            <a:r>
              <a:rPr lang="pt-PT" err="1"/>
              <a:t>and</a:t>
            </a:r>
            <a:r>
              <a:rPr lang="pt-PT"/>
              <a:t> cross-</a:t>
            </a:r>
            <a:r>
              <a:rPr lang="pt-PT" err="1"/>
              <a:t>validation</a:t>
            </a:r>
            <a:r>
              <a:rPr lang="pt-PT"/>
              <a:t> (5-fold cross-</a:t>
            </a:r>
            <a:r>
              <a:rPr lang="pt-PT" err="1"/>
              <a:t>validation</a:t>
            </a:r>
            <a:r>
              <a:rPr lang="pt-PT"/>
              <a:t>), 20% </a:t>
            </a:r>
            <a:r>
              <a:rPr lang="pt-PT" err="1"/>
              <a:t>test</a:t>
            </a:r>
            <a:endParaRPr lang="pt-PT"/>
          </a:p>
          <a:p>
            <a:pPr marL="0" indent="0">
              <a:buNone/>
            </a:pPr>
            <a:endParaRPr lang="pt-PT"/>
          </a:p>
          <a:p>
            <a:pPr marL="0" indent="0">
              <a:buNone/>
            </a:pPr>
            <a:r>
              <a:rPr lang="pt-PT" err="1"/>
              <a:t>Parameters</a:t>
            </a:r>
            <a:r>
              <a:rPr lang="pt-PT"/>
              <a:t> to </a:t>
            </a:r>
            <a:r>
              <a:rPr lang="pt-PT" err="1"/>
              <a:t>be</a:t>
            </a:r>
            <a:r>
              <a:rPr lang="pt-PT" dirty="0"/>
              <a:t> </a:t>
            </a:r>
            <a:r>
              <a:rPr lang="pt-PT" err="1"/>
              <a:t>taken</a:t>
            </a:r>
            <a:r>
              <a:rPr lang="pt-PT" dirty="0"/>
              <a:t> </a:t>
            </a:r>
            <a:r>
              <a:rPr lang="pt-PT" err="1"/>
              <a:t>into</a:t>
            </a:r>
            <a:r>
              <a:rPr lang="pt-PT" dirty="0"/>
              <a:t> </a:t>
            </a:r>
            <a:r>
              <a:rPr lang="pt-PT" err="1"/>
              <a:t>consideration</a:t>
            </a:r>
            <a:r>
              <a:rPr lang="pt-PT"/>
              <a:t>:</a:t>
            </a:r>
          </a:p>
          <a:p>
            <a:r>
              <a:rPr lang="pt-PT" err="1"/>
              <a:t>Maximum</a:t>
            </a:r>
            <a:r>
              <a:rPr lang="pt-PT" dirty="0"/>
              <a:t> </a:t>
            </a:r>
            <a:r>
              <a:rPr lang="pt-PT" err="1"/>
              <a:t>number</a:t>
            </a:r>
            <a:r>
              <a:rPr lang="pt-PT" dirty="0"/>
              <a:t> </a:t>
            </a:r>
            <a:r>
              <a:rPr lang="pt-PT" err="1"/>
              <a:t>of</a:t>
            </a:r>
            <a:r>
              <a:rPr lang="pt-PT" dirty="0"/>
              <a:t> </a:t>
            </a:r>
            <a:r>
              <a:rPr lang="pt-PT" err="1"/>
              <a:t>tokens</a:t>
            </a:r>
            <a:r>
              <a:rPr lang="pt-PT"/>
              <a:t> to </a:t>
            </a:r>
            <a:r>
              <a:rPr lang="pt-PT" err="1"/>
              <a:t>create</a:t>
            </a:r>
            <a:r>
              <a:rPr lang="pt-PT" dirty="0"/>
              <a:t> </a:t>
            </a:r>
            <a:r>
              <a:rPr lang="pt-PT" err="1"/>
              <a:t>features</a:t>
            </a:r>
            <a:endParaRPr lang="pt-PT"/>
          </a:p>
          <a:p>
            <a:r>
              <a:rPr lang="pt-PT" err="1"/>
              <a:t>Different</a:t>
            </a:r>
            <a:r>
              <a:rPr lang="pt-PT"/>
              <a:t> N-</a:t>
            </a:r>
            <a:r>
              <a:rPr lang="pt-PT" err="1"/>
              <a:t>gram</a:t>
            </a:r>
            <a:r>
              <a:rPr lang="pt-PT" dirty="0"/>
              <a:t> </a:t>
            </a:r>
            <a:r>
              <a:rPr lang="pt-PT" err="1"/>
              <a:t>parameters</a:t>
            </a:r>
            <a:r>
              <a:rPr lang="pt-PT" dirty="0"/>
              <a:t> </a:t>
            </a:r>
            <a:r>
              <a:rPr lang="pt-PT" sz="1400"/>
              <a:t>(for </a:t>
            </a:r>
            <a:r>
              <a:rPr lang="pt-PT" sz="1400" err="1"/>
              <a:t>the</a:t>
            </a:r>
            <a:r>
              <a:rPr lang="pt-PT" sz="1400" dirty="0"/>
              <a:t> </a:t>
            </a:r>
            <a:r>
              <a:rPr lang="pt-PT" sz="1400" err="1"/>
              <a:t>tokens</a:t>
            </a:r>
            <a:r>
              <a:rPr lang="pt-PT" sz="1400" dirty="0"/>
              <a:t> </a:t>
            </a:r>
            <a:r>
              <a:rPr lang="pt-PT" sz="1400" err="1"/>
              <a:t>counting</a:t>
            </a:r>
            <a:r>
              <a:rPr lang="pt-PT" sz="1400"/>
              <a:t>)</a:t>
            </a:r>
          </a:p>
          <a:p>
            <a:r>
              <a:rPr lang="pt-PT" err="1"/>
              <a:t>Token</a:t>
            </a:r>
            <a:r>
              <a:rPr lang="pt-PT" dirty="0"/>
              <a:t> </a:t>
            </a:r>
            <a:r>
              <a:rPr lang="pt-PT" err="1"/>
              <a:t>counting</a:t>
            </a:r>
            <a:r>
              <a:rPr lang="pt-PT" dirty="0"/>
              <a:t> </a:t>
            </a:r>
            <a:r>
              <a:rPr lang="pt-PT" err="1"/>
              <a:t>and</a:t>
            </a:r>
            <a:r>
              <a:rPr lang="pt-PT"/>
              <a:t> TF-IDF weighting combination</a:t>
            </a:r>
          </a:p>
          <a:p>
            <a:r>
              <a:rPr lang="pt-PT" err="1"/>
              <a:t>Classifiers</a:t>
            </a:r>
            <a:r>
              <a:rPr lang="pt-PT" dirty="0"/>
              <a:t> </a:t>
            </a:r>
            <a:r>
              <a:rPr lang="pt-PT" err="1"/>
              <a:t>hyperparameters</a:t>
            </a:r>
            <a:endParaRPr lang="pt-PT"/>
          </a:p>
          <a:p>
            <a:pPr marL="0" indent="0">
              <a:buNone/>
            </a:pPr>
            <a:endParaRPr lang="pt-PT"/>
          </a:p>
          <a:p>
            <a:pPr marL="0" indent="0">
              <a:buNone/>
            </a:pPr>
            <a:r>
              <a:rPr lang="pt-PT"/>
              <a:t>Too </a:t>
            </a:r>
            <a:r>
              <a:rPr lang="pt-PT" err="1"/>
              <a:t>many</a:t>
            </a:r>
            <a:r>
              <a:rPr lang="pt-PT" dirty="0"/>
              <a:t> </a:t>
            </a:r>
            <a:r>
              <a:rPr lang="pt-PT" err="1"/>
              <a:t>combinations</a:t>
            </a:r>
            <a:r>
              <a:rPr lang="pt-PT"/>
              <a:t>!</a:t>
            </a:r>
          </a:p>
        </p:txBody>
      </p:sp>
      <p:sp>
        <p:nvSpPr>
          <p:cNvPr id="4" name="Marcador de Posição do Número do Diapositivo 3">
            <a:extLst>
              <a:ext uri="{FF2B5EF4-FFF2-40B4-BE49-F238E27FC236}">
                <a16:creationId xmlns:a16="http://schemas.microsoft.com/office/drawing/2014/main" id="{11776346-D320-4864-9BEA-CBF23798C4E6}"/>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225899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a:effectLst>
                  <a:outerShdw blurRad="38100" dist="38100" dir="2700000" algn="tl">
                    <a:srgbClr val="000000">
                      <a:alpha val="43137"/>
                    </a:srgbClr>
                  </a:outerShdw>
                </a:effectLst>
              </a:rPr>
              <a:t>Training &amp; </a:t>
            </a:r>
            <a:r>
              <a:rPr lang="pt-PT" err="1">
                <a:effectLst>
                  <a:outerShdw blurRad="38100" dist="38100" dir="2700000" algn="tl">
                    <a:srgbClr val="000000">
                      <a:alpha val="43137"/>
                    </a:srgbClr>
                  </a:outerShdw>
                </a:effectLst>
              </a:rPr>
              <a:t>Testing</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approach</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8"/>
            <a:ext cx="10554574" cy="3938816"/>
          </a:xfrm>
        </p:spPr>
        <p:txBody>
          <a:bodyPr>
            <a:normAutofit/>
          </a:bodyPr>
          <a:lstStyle/>
          <a:p>
            <a:pPr marL="0" indent="0">
              <a:buNone/>
            </a:pPr>
            <a:r>
              <a:rPr lang="pt-PT" b="1" err="1"/>
              <a:t>First</a:t>
            </a:r>
            <a:r>
              <a:rPr lang="pt-PT" b="1"/>
              <a:t> </a:t>
            </a:r>
            <a:r>
              <a:rPr lang="pt-PT" b="1" err="1"/>
              <a:t>phase</a:t>
            </a:r>
            <a:r>
              <a:rPr lang="pt-PT" b="1"/>
              <a:t>:</a:t>
            </a:r>
          </a:p>
          <a:p>
            <a:r>
              <a:rPr lang="pt-PT" err="1"/>
              <a:t>Test</a:t>
            </a:r>
            <a:r>
              <a:rPr lang="pt-PT"/>
              <a:t> </a:t>
            </a:r>
            <a:r>
              <a:rPr lang="pt-PT" err="1"/>
              <a:t>all</a:t>
            </a:r>
            <a:r>
              <a:rPr lang="pt-PT"/>
              <a:t> </a:t>
            </a:r>
            <a:r>
              <a:rPr lang="pt-PT" err="1"/>
              <a:t>classifiers</a:t>
            </a:r>
            <a:r>
              <a:rPr lang="pt-PT"/>
              <a:t> </a:t>
            </a:r>
            <a:r>
              <a:rPr lang="pt-PT" err="1"/>
              <a:t>with</a:t>
            </a:r>
            <a:r>
              <a:rPr lang="pt-PT"/>
              <a:t> </a:t>
            </a:r>
            <a:r>
              <a:rPr lang="pt-PT" err="1"/>
              <a:t>the</a:t>
            </a:r>
            <a:r>
              <a:rPr lang="pt-PT"/>
              <a:t> </a:t>
            </a:r>
            <a:r>
              <a:rPr lang="pt-PT" err="1"/>
              <a:t>default</a:t>
            </a:r>
            <a:r>
              <a:rPr lang="pt-PT"/>
              <a:t> </a:t>
            </a:r>
            <a:r>
              <a:rPr lang="pt-PT" err="1"/>
              <a:t>hyperparameters</a:t>
            </a:r>
            <a:endParaRPr lang="pt-PT"/>
          </a:p>
          <a:p>
            <a:r>
              <a:rPr lang="pt-PT" err="1"/>
              <a:t>Test</a:t>
            </a:r>
            <a:r>
              <a:rPr lang="pt-PT"/>
              <a:t> </a:t>
            </a:r>
            <a:r>
              <a:rPr lang="pt-PT" err="1"/>
              <a:t>with</a:t>
            </a:r>
            <a:r>
              <a:rPr lang="pt-PT"/>
              <a:t> </a:t>
            </a:r>
            <a:r>
              <a:rPr lang="pt-PT" err="1"/>
              <a:t>tokens</a:t>
            </a:r>
            <a:r>
              <a:rPr lang="pt-PT"/>
              <a:t> </a:t>
            </a:r>
            <a:r>
              <a:rPr lang="pt-PT" err="1"/>
              <a:t>counting</a:t>
            </a:r>
            <a:r>
              <a:rPr lang="pt-PT"/>
              <a:t>, TF-IDF </a:t>
            </a:r>
            <a:r>
              <a:rPr lang="pt-PT" err="1"/>
              <a:t>and</a:t>
            </a:r>
            <a:r>
              <a:rPr lang="pt-PT"/>
              <a:t> </a:t>
            </a:r>
            <a:r>
              <a:rPr lang="pt-PT" err="1"/>
              <a:t>both</a:t>
            </a:r>
            <a:r>
              <a:rPr lang="pt-PT"/>
              <a:t> </a:t>
            </a:r>
            <a:r>
              <a:rPr lang="pt-PT" err="1"/>
              <a:t>combined</a:t>
            </a:r>
            <a:endParaRPr lang="pt-PT"/>
          </a:p>
          <a:p>
            <a:r>
              <a:rPr lang="pt-PT" err="1"/>
              <a:t>Test</a:t>
            </a:r>
            <a:r>
              <a:rPr lang="pt-PT"/>
              <a:t> </a:t>
            </a:r>
            <a:r>
              <a:rPr lang="pt-PT" err="1"/>
              <a:t>with</a:t>
            </a:r>
            <a:r>
              <a:rPr lang="pt-PT"/>
              <a:t> </a:t>
            </a:r>
            <a:r>
              <a:rPr lang="pt-PT" err="1"/>
              <a:t>the</a:t>
            </a:r>
            <a:r>
              <a:rPr lang="pt-PT"/>
              <a:t> </a:t>
            </a:r>
            <a:r>
              <a:rPr lang="pt-PT" err="1"/>
              <a:t>following</a:t>
            </a:r>
            <a:r>
              <a:rPr lang="pt-PT"/>
              <a:t> </a:t>
            </a:r>
            <a:r>
              <a:rPr lang="pt-PT" err="1"/>
              <a:t>number</a:t>
            </a:r>
            <a:r>
              <a:rPr lang="pt-PT"/>
              <a:t> </a:t>
            </a:r>
            <a:r>
              <a:rPr lang="pt-PT" err="1"/>
              <a:t>of</a:t>
            </a:r>
            <a:r>
              <a:rPr lang="pt-PT"/>
              <a:t> </a:t>
            </a:r>
            <a:r>
              <a:rPr lang="pt-PT" err="1"/>
              <a:t>most</a:t>
            </a:r>
            <a:r>
              <a:rPr lang="pt-PT"/>
              <a:t> </a:t>
            </a:r>
            <a:r>
              <a:rPr lang="pt-PT" err="1"/>
              <a:t>used</a:t>
            </a:r>
            <a:r>
              <a:rPr lang="pt-PT"/>
              <a:t> </a:t>
            </a:r>
            <a:r>
              <a:rPr lang="pt-PT" err="1"/>
              <a:t>tokens</a:t>
            </a:r>
            <a:r>
              <a:rPr lang="pt-PT"/>
              <a:t>:</a:t>
            </a:r>
          </a:p>
          <a:p>
            <a:pPr lvl="1"/>
            <a:r>
              <a:rPr lang="pt-PT"/>
              <a:t>100, 1000, 5000, 10000, 25000</a:t>
            </a:r>
          </a:p>
          <a:p>
            <a:r>
              <a:rPr lang="pt-PT" err="1"/>
              <a:t>Test</a:t>
            </a:r>
            <a:r>
              <a:rPr lang="pt-PT"/>
              <a:t> </a:t>
            </a:r>
            <a:r>
              <a:rPr lang="pt-PT" err="1"/>
              <a:t>with</a:t>
            </a:r>
            <a:r>
              <a:rPr lang="pt-PT"/>
              <a:t> 1-gram, 2-gram </a:t>
            </a:r>
            <a:r>
              <a:rPr lang="pt-PT" err="1"/>
              <a:t>and</a:t>
            </a:r>
            <a:r>
              <a:rPr lang="pt-PT"/>
              <a:t> </a:t>
            </a:r>
            <a:r>
              <a:rPr lang="pt-PT" err="1"/>
              <a:t>both</a:t>
            </a:r>
            <a:r>
              <a:rPr lang="pt-PT"/>
              <a:t> </a:t>
            </a:r>
            <a:r>
              <a:rPr lang="pt-PT" err="1"/>
              <a:t>combined</a:t>
            </a:r>
            <a:r>
              <a:rPr lang="pt-PT"/>
              <a:t> </a:t>
            </a:r>
            <a:r>
              <a:rPr lang="pt-PT" sz="1400"/>
              <a:t>(</a:t>
            </a:r>
            <a:r>
              <a:rPr lang="pt-PT" sz="1400" err="1"/>
              <a:t>only</a:t>
            </a:r>
            <a:r>
              <a:rPr lang="pt-PT" sz="1400"/>
              <a:t> </a:t>
            </a:r>
            <a:r>
              <a:rPr lang="pt-PT" sz="1400" err="1"/>
              <a:t>applied</a:t>
            </a:r>
            <a:r>
              <a:rPr lang="pt-PT" sz="1400"/>
              <a:t> to </a:t>
            </a:r>
            <a:r>
              <a:rPr lang="pt-PT" sz="1400" err="1"/>
              <a:t>tokens</a:t>
            </a:r>
            <a:r>
              <a:rPr lang="pt-PT" sz="1400"/>
              <a:t> </a:t>
            </a:r>
            <a:r>
              <a:rPr lang="pt-PT" sz="1400" err="1"/>
              <a:t>counting</a:t>
            </a:r>
            <a:r>
              <a:rPr lang="pt-PT" sz="1400"/>
              <a:t>)</a:t>
            </a:r>
            <a:endParaRPr lang="pt-PT"/>
          </a:p>
          <a:p>
            <a:r>
              <a:rPr lang="pt-PT" err="1"/>
              <a:t>Perform</a:t>
            </a:r>
            <a:r>
              <a:rPr lang="pt-PT"/>
              <a:t> 5-fold </a:t>
            </a:r>
            <a:r>
              <a:rPr lang="pt-PT" err="1"/>
              <a:t>validation</a:t>
            </a:r>
            <a:r>
              <a:rPr lang="pt-PT"/>
              <a:t> </a:t>
            </a:r>
            <a:r>
              <a:rPr lang="pt-PT" err="1"/>
              <a:t>and</a:t>
            </a:r>
            <a:r>
              <a:rPr lang="pt-PT"/>
              <a:t> </a:t>
            </a:r>
            <a:r>
              <a:rPr lang="pt-PT" err="1"/>
              <a:t>store</a:t>
            </a:r>
            <a:r>
              <a:rPr lang="pt-PT"/>
              <a:t> </a:t>
            </a:r>
            <a:r>
              <a:rPr lang="pt-PT" err="1"/>
              <a:t>the</a:t>
            </a:r>
            <a:r>
              <a:rPr lang="pt-PT"/>
              <a:t> </a:t>
            </a:r>
            <a:r>
              <a:rPr lang="pt-PT" err="1"/>
              <a:t>confusion</a:t>
            </a:r>
            <a:r>
              <a:rPr lang="pt-PT"/>
              <a:t> </a:t>
            </a:r>
            <a:r>
              <a:rPr lang="pt-PT" err="1"/>
              <a:t>matrix</a:t>
            </a:r>
            <a:endParaRPr lang="pt-PT"/>
          </a:p>
        </p:txBody>
      </p:sp>
      <p:sp>
        <p:nvSpPr>
          <p:cNvPr id="4" name="Marcador de Posição do Número do Diapositivo 3">
            <a:extLst>
              <a:ext uri="{FF2B5EF4-FFF2-40B4-BE49-F238E27FC236}">
                <a16:creationId xmlns:a16="http://schemas.microsoft.com/office/drawing/2014/main" id="{993D9CD9-946C-4840-9F7D-864113D7AE29}"/>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78101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a:effectLst>
                  <a:outerShdw blurRad="38100" dist="38100" dir="2700000" algn="tl">
                    <a:srgbClr val="000000">
                      <a:alpha val="43137"/>
                    </a:srgbClr>
                  </a:outerShdw>
                </a:effectLst>
              </a:rPr>
              <a:t>Training &amp; </a:t>
            </a:r>
            <a:r>
              <a:rPr lang="pt-PT" err="1">
                <a:effectLst>
                  <a:outerShdw blurRad="38100" dist="38100" dir="2700000" algn="tl">
                    <a:srgbClr val="000000">
                      <a:alpha val="43137"/>
                    </a:srgbClr>
                  </a:outerShdw>
                </a:effectLst>
              </a:rPr>
              <a:t>Testing</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approach</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8"/>
            <a:ext cx="10554574" cy="3938816"/>
          </a:xfrm>
        </p:spPr>
        <p:txBody>
          <a:bodyPr>
            <a:normAutofit/>
          </a:bodyPr>
          <a:lstStyle/>
          <a:p>
            <a:pPr marL="0" indent="0">
              <a:buNone/>
            </a:pPr>
            <a:r>
              <a:rPr lang="pt-PT" b="1" dirty="0" err="1"/>
              <a:t>Second</a:t>
            </a:r>
            <a:r>
              <a:rPr lang="pt-PT" b="1" dirty="0"/>
              <a:t> </a:t>
            </a:r>
            <a:r>
              <a:rPr lang="pt-PT" b="1" dirty="0" err="1"/>
              <a:t>phase</a:t>
            </a:r>
            <a:r>
              <a:rPr lang="pt-PT" b="1" dirty="0"/>
              <a:t>:</a:t>
            </a:r>
          </a:p>
          <a:p>
            <a:r>
              <a:rPr lang="pt-PT" dirty="0"/>
              <a:t>Use </a:t>
            </a:r>
            <a:r>
              <a:rPr lang="pt-PT" dirty="0" err="1"/>
              <a:t>the</a:t>
            </a:r>
            <a:r>
              <a:rPr lang="pt-PT" dirty="0"/>
              <a:t> </a:t>
            </a:r>
            <a:r>
              <a:rPr lang="pt-PT" dirty="0" err="1"/>
              <a:t>four</a:t>
            </a:r>
            <a:r>
              <a:rPr lang="pt-PT" dirty="0"/>
              <a:t> </a:t>
            </a:r>
            <a:r>
              <a:rPr lang="pt-PT" dirty="0" err="1"/>
              <a:t>best</a:t>
            </a:r>
            <a:r>
              <a:rPr lang="pt-PT" dirty="0"/>
              <a:t> </a:t>
            </a:r>
            <a:r>
              <a:rPr lang="pt-PT" dirty="0" err="1"/>
              <a:t>classifiers</a:t>
            </a:r>
            <a:r>
              <a:rPr lang="pt-PT" dirty="0"/>
              <a:t> </a:t>
            </a:r>
            <a:r>
              <a:rPr lang="pt-PT" dirty="0" err="1"/>
              <a:t>from</a:t>
            </a:r>
            <a:r>
              <a:rPr lang="pt-PT" dirty="0"/>
              <a:t> </a:t>
            </a:r>
            <a:r>
              <a:rPr lang="pt-PT" dirty="0" err="1"/>
              <a:t>the</a:t>
            </a:r>
            <a:r>
              <a:rPr lang="pt-PT" dirty="0"/>
              <a:t> </a:t>
            </a:r>
            <a:r>
              <a:rPr lang="pt-PT" dirty="0" err="1"/>
              <a:t>first</a:t>
            </a:r>
            <a:r>
              <a:rPr lang="pt-PT" dirty="0"/>
              <a:t> </a:t>
            </a:r>
            <a:r>
              <a:rPr lang="pt-PT" dirty="0" err="1"/>
              <a:t>phase</a:t>
            </a:r>
            <a:endParaRPr lang="pt-PT" dirty="0"/>
          </a:p>
          <a:p>
            <a:r>
              <a:rPr lang="pt-PT" dirty="0" err="1"/>
              <a:t>Perform</a:t>
            </a:r>
            <a:r>
              <a:rPr lang="pt-PT" dirty="0"/>
              <a:t> 5-fold cross </a:t>
            </a:r>
            <a:r>
              <a:rPr lang="pt-PT" dirty="0" err="1"/>
              <a:t>validation</a:t>
            </a:r>
            <a:r>
              <a:rPr lang="pt-PT" dirty="0"/>
              <a:t> </a:t>
            </a:r>
            <a:r>
              <a:rPr lang="pt-PT" dirty="0" err="1"/>
              <a:t>on</a:t>
            </a:r>
            <a:r>
              <a:rPr lang="pt-PT" dirty="0"/>
              <a:t> </a:t>
            </a:r>
            <a:r>
              <a:rPr lang="pt-PT" dirty="0" err="1"/>
              <a:t>those</a:t>
            </a:r>
            <a:r>
              <a:rPr lang="pt-PT" dirty="0"/>
              <a:t> </a:t>
            </a:r>
            <a:r>
              <a:rPr lang="pt-PT" dirty="0" err="1"/>
              <a:t>four</a:t>
            </a:r>
            <a:r>
              <a:rPr lang="pt-PT" dirty="0"/>
              <a:t> </a:t>
            </a:r>
            <a:r>
              <a:rPr lang="pt-PT" dirty="0" err="1"/>
              <a:t>classifiers</a:t>
            </a:r>
            <a:r>
              <a:rPr lang="pt-PT" dirty="0"/>
              <a:t> </a:t>
            </a:r>
            <a:r>
              <a:rPr lang="pt-PT" dirty="0" err="1"/>
              <a:t>with</a:t>
            </a:r>
            <a:r>
              <a:rPr lang="pt-PT" dirty="0"/>
              <a:t> </a:t>
            </a:r>
            <a:r>
              <a:rPr lang="pt-PT" dirty="0" err="1"/>
              <a:t>different</a:t>
            </a:r>
            <a:r>
              <a:rPr lang="pt-PT" dirty="0"/>
              <a:t> </a:t>
            </a:r>
            <a:r>
              <a:rPr lang="pt-PT" dirty="0" err="1"/>
              <a:t>hyperparameters</a:t>
            </a:r>
            <a:endParaRPr lang="pt-PT" dirty="0"/>
          </a:p>
          <a:p>
            <a:r>
              <a:rPr lang="pt-PT" dirty="0" err="1"/>
              <a:t>Select</a:t>
            </a:r>
            <a:r>
              <a:rPr lang="pt-PT" dirty="0"/>
              <a:t> </a:t>
            </a:r>
            <a:r>
              <a:rPr lang="pt-PT" dirty="0" err="1"/>
              <a:t>the</a:t>
            </a:r>
            <a:r>
              <a:rPr lang="pt-PT" dirty="0"/>
              <a:t> </a:t>
            </a:r>
            <a:r>
              <a:rPr lang="pt-PT" dirty="0" err="1"/>
              <a:t>best</a:t>
            </a:r>
            <a:r>
              <a:rPr lang="pt-PT" dirty="0"/>
              <a:t> </a:t>
            </a:r>
            <a:r>
              <a:rPr lang="pt-PT" dirty="0" err="1"/>
              <a:t>hyperparameters</a:t>
            </a:r>
            <a:r>
              <a:rPr lang="pt-PT" dirty="0"/>
              <a:t> for </a:t>
            </a:r>
            <a:r>
              <a:rPr lang="pt-PT" dirty="0" err="1"/>
              <a:t>each</a:t>
            </a:r>
            <a:r>
              <a:rPr lang="pt-PT" dirty="0"/>
              <a:t> </a:t>
            </a:r>
            <a:r>
              <a:rPr lang="pt-PT" dirty="0" err="1"/>
              <a:t>one</a:t>
            </a:r>
            <a:r>
              <a:rPr lang="pt-PT" dirty="0"/>
              <a:t> </a:t>
            </a:r>
            <a:r>
              <a:rPr lang="pt-PT" dirty="0" err="1"/>
              <a:t>of</a:t>
            </a:r>
            <a:r>
              <a:rPr lang="pt-PT" dirty="0"/>
              <a:t> </a:t>
            </a:r>
            <a:r>
              <a:rPr lang="pt-PT" dirty="0" err="1"/>
              <a:t>them</a:t>
            </a:r>
            <a:r>
              <a:rPr lang="pt-PT" dirty="0"/>
              <a:t> </a:t>
            </a:r>
            <a:r>
              <a:rPr lang="pt-PT" dirty="0" err="1"/>
              <a:t>and</a:t>
            </a:r>
            <a:r>
              <a:rPr lang="pt-PT" dirty="0"/>
              <a:t> </a:t>
            </a:r>
            <a:r>
              <a:rPr lang="pt-PT" dirty="0" err="1"/>
              <a:t>get</a:t>
            </a:r>
            <a:r>
              <a:rPr lang="pt-PT" dirty="0"/>
              <a:t> </a:t>
            </a:r>
            <a:r>
              <a:rPr lang="pt-PT" dirty="0" err="1"/>
              <a:t>the</a:t>
            </a:r>
            <a:r>
              <a:rPr lang="pt-PT" dirty="0"/>
              <a:t> </a:t>
            </a:r>
            <a:r>
              <a:rPr lang="pt-PT" dirty="0" err="1"/>
              <a:t>confusion</a:t>
            </a:r>
            <a:r>
              <a:rPr lang="pt-PT" dirty="0"/>
              <a:t> </a:t>
            </a:r>
            <a:r>
              <a:rPr lang="pt-PT" dirty="0" err="1"/>
              <a:t>matrix</a:t>
            </a:r>
            <a:r>
              <a:rPr lang="pt-PT" dirty="0"/>
              <a:t> </a:t>
            </a:r>
            <a:r>
              <a:rPr lang="pt-PT" dirty="0" err="1"/>
              <a:t>on</a:t>
            </a:r>
            <a:r>
              <a:rPr lang="pt-PT" dirty="0"/>
              <a:t> </a:t>
            </a:r>
            <a:r>
              <a:rPr lang="pt-PT" dirty="0" err="1"/>
              <a:t>the</a:t>
            </a:r>
            <a:r>
              <a:rPr lang="pt-PT" dirty="0"/>
              <a:t> </a:t>
            </a:r>
            <a:r>
              <a:rPr lang="pt-PT" dirty="0" err="1"/>
              <a:t>test</a:t>
            </a:r>
            <a:r>
              <a:rPr lang="pt-PT" dirty="0"/>
              <a:t> data</a:t>
            </a:r>
          </a:p>
          <a:p>
            <a:endParaRPr lang="pt-PT" dirty="0"/>
          </a:p>
          <a:p>
            <a:pPr marL="0" indent="0">
              <a:buNone/>
            </a:pPr>
            <a:r>
              <a:rPr lang="pt-PT" b="1" dirty="0" err="1"/>
              <a:t>Third</a:t>
            </a:r>
            <a:r>
              <a:rPr lang="pt-PT" b="1" dirty="0"/>
              <a:t> </a:t>
            </a:r>
            <a:r>
              <a:rPr lang="pt-PT" b="1" dirty="0" err="1"/>
              <a:t>phase</a:t>
            </a:r>
            <a:r>
              <a:rPr lang="pt-PT" b="1" dirty="0"/>
              <a:t>:</a:t>
            </a:r>
          </a:p>
          <a:p>
            <a:r>
              <a:rPr lang="pt-PT" dirty="0" err="1"/>
              <a:t>Test</a:t>
            </a:r>
            <a:r>
              <a:rPr lang="pt-PT" dirty="0"/>
              <a:t> </a:t>
            </a:r>
            <a:r>
              <a:rPr lang="pt-PT" dirty="0" err="1"/>
              <a:t>the</a:t>
            </a:r>
            <a:r>
              <a:rPr lang="pt-PT" dirty="0"/>
              <a:t> </a:t>
            </a:r>
            <a:r>
              <a:rPr lang="pt-PT" dirty="0" err="1"/>
              <a:t>four</a:t>
            </a:r>
            <a:r>
              <a:rPr lang="pt-PT" dirty="0"/>
              <a:t> </a:t>
            </a:r>
            <a:r>
              <a:rPr lang="pt-PT" dirty="0" err="1"/>
              <a:t>best</a:t>
            </a:r>
            <a:r>
              <a:rPr lang="pt-PT" dirty="0"/>
              <a:t> </a:t>
            </a:r>
            <a:r>
              <a:rPr lang="pt-PT" dirty="0" err="1"/>
              <a:t>classifiers</a:t>
            </a:r>
            <a:r>
              <a:rPr lang="pt-PT" dirty="0"/>
              <a:t> </a:t>
            </a:r>
            <a:r>
              <a:rPr lang="pt-PT" dirty="0" err="1"/>
              <a:t>with</a:t>
            </a:r>
            <a:r>
              <a:rPr lang="pt-PT" dirty="0"/>
              <a:t> </a:t>
            </a:r>
            <a:r>
              <a:rPr lang="pt-PT" dirty="0" err="1"/>
              <a:t>the</a:t>
            </a:r>
            <a:r>
              <a:rPr lang="pt-PT" dirty="0"/>
              <a:t> </a:t>
            </a:r>
            <a:r>
              <a:rPr lang="pt-PT" dirty="0" err="1"/>
              <a:t>best</a:t>
            </a:r>
            <a:r>
              <a:rPr lang="pt-PT" dirty="0"/>
              <a:t> </a:t>
            </a:r>
            <a:r>
              <a:rPr lang="pt-PT" dirty="0" err="1"/>
              <a:t>hyperparameters</a:t>
            </a:r>
            <a:r>
              <a:rPr lang="pt-PT" dirty="0"/>
              <a:t> </a:t>
            </a:r>
            <a:r>
              <a:rPr lang="pt-PT" dirty="0" err="1"/>
              <a:t>from</a:t>
            </a:r>
            <a:r>
              <a:rPr lang="pt-PT" dirty="0"/>
              <a:t> </a:t>
            </a:r>
            <a:r>
              <a:rPr lang="pt-PT" dirty="0" err="1"/>
              <a:t>the</a:t>
            </a:r>
            <a:r>
              <a:rPr lang="pt-PT" dirty="0"/>
              <a:t> </a:t>
            </a:r>
            <a:r>
              <a:rPr lang="pt-PT" dirty="0" err="1"/>
              <a:t>second</a:t>
            </a:r>
            <a:r>
              <a:rPr lang="pt-PT" dirty="0"/>
              <a:t> </a:t>
            </a:r>
            <a:r>
              <a:rPr lang="pt-PT" dirty="0" err="1"/>
              <a:t>phase</a:t>
            </a:r>
            <a:endParaRPr lang="pt-PT" dirty="0"/>
          </a:p>
        </p:txBody>
      </p:sp>
      <p:sp>
        <p:nvSpPr>
          <p:cNvPr id="4" name="Marcador de Posição do Número do Diapositivo 3">
            <a:extLst>
              <a:ext uri="{FF2B5EF4-FFF2-40B4-BE49-F238E27FC236}">
                <a16:creationId xmlns:a16="http://schemas.microsoft.com/office/drawing/2014/main" id="{DECC11F8-53C7-467D-8974-3B73BE00FB9B}"/>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335588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EE33B517-2972-4907-8E82-6CBDCA88BACD}"/>
              </a:ext>
            </a:extLst>
          </p:cNvPr>
          <p:cNvSpPr>
            <a:spLocks noGrp="1"/>
          </p:cNvSpPr>
          <p:nvPr>
            <p:ph type="sldNum" sz="quarter" idx="12"/>
          </p:nvPr>
        </p:nvSpPr>
        <p:spPr/>
        <p:txBody>
          <a:bodyPr/>
          <a:lstStyle/>
          <a:p>
            <a:fld id="{D57F1E4F-1CFF-5643-939E-217C01CDF565}" type="slidenum">
              <a:rPr lang="en-US" smtClean="0"/>
              <a:pPr/>
              <a:t>13</a:t>
            </a:fld>
            <a:endParaRPr lang="en-US"/>
          </a:p>
        </p:txBody>
      </p:sp>
      <p:graphicFrame>
        <p:nvGraphicFramePr>
          <p:cNvPr id="9" name="Gráfico 8">
            <a:extLst>
              <a:ext uri="{FF2B5EF4-FFF2-40B4-BE49-F238E27FC236}">
                <a16:creationId xmlns:a16="http://schemas.microsoft.com/office/drawing/2014/main" id="{5F06A15C-656A-410E-B7A2-436F840D64C1}"/>
              </a:ext>
            </a:extLst>
          </p:cNvPr>
          <p:cNvGraphicFramePr>
            <a:graphicFrameLocks/>
          </p:cNvGraphicFramePr>
          <p:nvPr>
            <p:extLst>
              <p:ext uri="{D42A27DB-BD31-4B8C-83A1-F6EECF244321}">
                <p14:modId xmlns:p14="http://schemas.microsoft.com/office/powerpoint/2010/main" val="3560116641"/>
              </p:ext>
            </p:extLst>
          </p:nvPr>
        </p:nvGraphicFramePr>
        <p:xfrm>
          <a:off x="1484697" y="346228"/>
          <a:ext cx="9235145" cy="6173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603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EE33B517-2972-4907-8E82-6CBDCA88BACD}"/>
              </a:ext>
            </a:extLst>
          </p:cNvPr>
          <p:cNvSpPr>
            <a:spLocks noGrp="1"/>
          </p:cNvSpPr>
          <p:nvPr>
            <p:ph type="sldNum" sz="quarter" idx="12"/>
          </p:nvPr>
        </p:nvSpPr>
        <p:spPr/>
        <p:txBody>
          <a:bodyPr/>
          <a:lstStyle/>
          <a:p>
            <a:fld id="{D57F1E4F-1CFF-5643-939E-217C01CDF565}" type="slidenum">
              <a:rPr lang="en-US" smtClean="0"/>
              <a:pPr/>
              <a:t>14</a:t>
            </a:fld>
            <a:endParaRPr lang="en-US"/>
          </a:p>
        </p:txBody>
      </p:sp>
      <p:graphicFrame>
        <p:nvGraphicFramePr>
          <p:cNvPr id="6" name="Marcador de Posição de Conteúdo 8">
            <a:extLst>
              <a:ext uri="{FF2B5EF4-FFF2-40B4-BE49-F238E27FC236}">
                <a16:creationId xmlns:a16="http://schemas.microsoft.com/office/drawing/2014/main" id="{F7A99A91-A531-45B6-8C96-A1A8E00F82A9}"/>
              </a:ext>
            </a:extLst>
          </p:cNvPr>
          <p:cNvGraphicFramePr>
            <a:graphicFrameLocks/>
          </p:cNvGraphicFramePr>
          <p:nvPr>
            <p:extLst>
              <p:ext uri="{D42A27DB-BD31-4B8C-83A1-F6EECF244321}">
                <p14:modId xmlns:p14="http://schemas.microsoft.com/office/powerpoint/2010/main" val="1267798164"/>
              </p:ext>
            </p:extLst>
          </p:nvPr>
        </p:nvGraphicFramePr>
        <p:xfrm>
          <a:off x="1491918" y="155030"/>
          <a:ext cx="9208163" cy="6547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712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dirty="0" err="1">
                <a:effectLst>
                  <a:outerShdw blurRad="38100" dist="38100" dir="2700000" algn="tl">
                    <a:srgbClr val="000000">
                      <a:alpha val="43137"/>
                    </a:srgbClr>
                  </a:outerShdw>
                </a:effectLst>
              </a:rPr>
              <a:t>Multi-layer</a:t>
            </a:r>
            <a:r>
              <a:rPr lang="pt-PT" dirty="0">
                <a:effectLst>
                  <a:outerShdw blurRad="38100" dist="38100" dir="2700000" algn="tl">
                    <a:srgbClr val="000000">
                      <a:alpha val="43137"/>
                    </a:srgbClr>
                  </a:outerShdw>
                </a:effectLst>
              </a:rPr>
              <a:t> </a:t>
            </a:r>
            <a:r>
              <a:rPr lang="pt-PT" dirty="0" err="1">
                <a:effectLst>
                  <a:outerShdw blurRad="38100" dist="38100" dir="2700000" algn="tl">
                    <a:srgbClr val="000000">
                      <a:alpha val="43137"/>
                    </a:srgbClr>
                  </a:outerShdw>
                </a:effectLst>
              </a:rPr>
              <a:t>Perceptrons</a:t>
            </a:r>
            <a:r>
              <a:rPr lang="pt-PT" dirty="0">
                <a:effectLst>
                  <a:outerShdw blurRad="38100" dist="38100" dir="2700000" algn="tl">
                    <a:srgbClr val="000000">
                      <a:alpha val="43137"/>
                    </a:srgbClr>
                  </a:outerShdw>
                </a:effectLst>
              </a:rPr>
              <a:t> </a:t>
            </a:r>
            <a:r>
              <a:rPr lang="pt-PT" sz="3000" dirty="0">
                <a:effectLst>
                  <a:outerShdw blurRad="38100" dist="38100" dir="2700000" algn="tl">
                    <a:srgbClr val="000000">
                      <a:alpha val="43137"/>
                    </a:srgbClr>
                  </a:outerShdw>
                </a:effectLst>
              </a:rPr>
              <a:t>(Neural Network)</a:t>
            </a: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8"/>
            <a:ext cx="10554574" cy="3938816"/>
          </a:xfrm>
        </p:spPr>
        <p:txBody>
          <a:bodyPr>
            <a:normAutofit/>
          </a:bodyPr>
          <a:lstStyle/>
          <a:p>
            <a:r>
              <a:rPr lang="pt-PT" err="1"/>
              <a:t>Activation</a:t>
            </a:r>
            <a:r>
              <a:rPr lang="pt-PT"/>
              <a:t> </a:t>
            </a:r>
            <a:r>
              <a:rPr lang="pt-PT" err="1"/>
              <a:t>function</a:t>
            </a:r>
            <a:r>
              <a:rPr lang="pt-PT"/>
              <a:t>: </a:t>
            </a:r>
            <a:r>
              <a:rPr lang="pt-PT" err="1"/>
              <a:t>ReLU</a:t>
            </a:r>
            <a:endParaRPr lang="pt-PT"/>
          </a:p>
          <a:p>
            <a:r>
              <a:rPr lang="pt-PT"/>
              <a:t>Solver: Adam</a:t>
            </a:r>
          </a:p>
          <a:p>
            <a:r>
              <a:rPr lang="pt-PT"/>
              <a:t>500 </a:t>
            </a:r>
            <a:r>
              <a:rPr lang="pt-PT" err="1"/>
              <a:t>epochs</a:t>
            </a:r>
            <a:endParaRPr lang="pt-PT"/>
          </a:p>
          <a:p>
            <a:r>
              <a:rPr lang="pt-PT" err="1"/>
              <a:t>Early</a:t>
            </a:r>
            <a:r>
              <a:rPr lang="pt-PT"/>
              <a:t> </a:t>
            </a:r>
            <a:r>
              <a:rPr lang="pt-PT" err="1"/>
              <a:t>Stopping</a:t>
            </a:r>
            <a:r>
              <a:rPr lang="pt-PT"/>
              <a:t> </a:t>
            </a:r>
            <a:r>
              <a:rPr lang="pt-PT" err="1"/>
              <a:t>activated</a:t>
            </a:r>
            <a:endParaRPr lang="pt-PT"/>
          </a:p>
          <a:p>
            <a:r>
              <a:rPr lang="pt-PT" err="1"/>
              <a:t>Different</a:t>
            </a:r>
            <a:r>
              <a:rPr lang="pt-PT"/>
              <a:t> network </a:t>
            </a:r>
            <a:r>
              <a:rPr lang="pt-PT" err="1"/>
              <a:t>configurations</a:t>
            </a:r>
            <a:r>
              <a:rPr lang="pt-PT"/>
              <a:t> </a:t>
            </a:r>
            <a:r>
              <a:rPr lang="pt-PT" err="1"/>
              <a:t>tested</a:t>
            </a:r>
            <a:r>
              <a:rPr lang="pt-PT"/>
              <a:t>:</a:t>
            </a:r>
          </a:p>
          <a:p>
            <a:pPr lvl="1"/>
            <a:r>
              <a:rPr lang="pt-PT"/>
              <a:t>100, 10-10, 20-20, 50-10, 10-10-10, 20-20-20, 50-50-10</a:t>
            </a:r>
          </a:p>
          <a:p>
            <a:r>
              <a:rPr lang="pt-PT" err="1"/>
              <a:t>Different</a:t>
            </a:r>
            <a:r>
              <a:rPr lang="pt-PT"/>
              <a:t> lambda </a:t>
            </a:r>
            <a:r>
              <a:rPr lang="pt-PT" err="1"/>
              <a:t>values</a:t>
            </a:r>
            <a:r>
              <a:rPr lang="pt-PT"/>
              <a:t> </a:t>
            </a:r>
            <a:r>
              <a:rPr lang="pt-PT" err="1"/>
              <a:t>tested</a:t>
            </a:r>
            <a:r>
              <a:rPr lang="pt-PT"/>
              <a:t>:</a:t>
            </a:r>
          </a:p>
          <a:p>
            <a:pPr lvl="1"/>
            <a:r>
              <a:rPr lang="pt-PT"/>
              <a:t>0, 0.0001, 0.001, 0.01, 0.1, 1</a:t>
            </a:r>
          </a:p>
        </p:txBody>
      </p:sp>
      <p:sp>
        <p:nvSpPr>
          <p:cNvPr id="4" name="Marcador de Posição do Número do Diapositivo 3">
            <a:extLst>
              <a:ext uri="{FF2B5EF4-FFF2-40B4-BE49-F238E27FC236}">
                <a16:creationId xmlns:a16="http://schemas.microsoft.com/office/drawing/2014/main" id="{483488D1-DA96-4BAF-968A-EE64AA167B8D}"/>
              </a:ext>
            </a:extLst>
          </p:cNvPr>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val="168120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0B73AF5B-AC1B-4AB2-B9D1-508A6535B34F}"/>
              </a:ext>
            </a:extLst>
          </p:cNvPr>
          <p:cNvSpPr>
            <a:spLocks noGrp="1"/>
          </p:cNvSpPr>
          <p:nvPr>
            <p:ph type="sldNum" sz="quarter" idx="12"/>
          </p:nvPr>
        </p:nvSpPr>
        <p:spPr/>
        <p:txBody>
          <a:bodyPr/>
          <a:lstStyle/>
          <a:p>
            <a:fld id="{D57F1E4F-1CFF-5643-939E-217C01CDF565}" type="slidenum">
              <a:rPr lang="en-US" smtClean="0"/>
              <a:pPr/>
              <a:t>16</a:t>
            </a:fld>
            <a:endParaRPr lang="en-US"/>
          </a:p>
        </p:txBody>
      </p:sp>
      <p:graphicFrame>
        <p:nvGraphicFramePr>
          <p:cNvPr id="10" name="Marcador de Posição de Conteúdo 7">
            <a:extLst>
              <a:ext uri="{FF2B5EF4-FFF2-40B4-BE49-F238E27FC236}">
                <a16:creationId xmlns:a16="http://schemas.microsoft.com/office/drawing/2014/main" id="{9C4FCB13-97FD-4EBD-91A1-592D4BADC094}"/>
              </a:ext>
            </a:extLst>
          </p:cNvPr>
          <p:cNvGraphicFramePr>
            <a:graphicFrameLocks noGrp="1"/>
          </p:cNvGraphicFramePr>
          <p:nvPr>
            <p:ph idx="4294967295"/>
            <p:extLst>
              <p:ext uri="{D42A27DB-BD31-4B8C-83A1-F6EECF244321}">
                <p14:modId xmlns:p14="http://schemas.microsoft.com/office/powerpoint/2010/main" val="867921215"/>
              </p:ext>
            </p:extLst>
          </p:nvPr>
        </p:nvGraphicFramePr>
        <p:xfrm>
          <a:off x="814387" y="451513"/>
          <a:ext cx="10563225" cy="5954973"/>
        </p:xfrm>
        <a:graphic>
          <a:graphicData uri="http://schemas.openxmlformats.org/drawingml/2006/chart">
            <c:chart xmlns:c="http://schemas.openxmlformats.org/drawingml/2006/chart" xmlns:r="http://schemas.openxmlformats.org/officeDocument/2006/relationships" r:id="rId2"/>
          </a:graphicData>
        </a:graphic>
      </p:graphicFrame>
      <p:sp>
        <p:nvSpPr>
          <p:cNvPr id="6" name="CaixaDeTexto 5">
            <a:extLst>
              <a:ext uri="{FF2B5EF4-FFF2-40B4-BE49-F238E27FC236}">
                <a16:creationId xmlns:a16="http://schemas.microsoft.com/office/drawing/2014/main" id="{FC04F8D0-A319-4B15-8CFD-FB895AFF20E7}"/>
              </a:ext>
            </a:extLst>
          </p:cNvPr>
          <p:cNvSpPr txBox="1"/>
          <p:nvPr/>
        </p:nvSpPr>
        <p:spPr>
          <a:xfrm>
            <a:off x="9200279" y="143736"/>
            <a:ext cx="2167581" cy="307777"/>
          </a:xfrm>
          <a:prstGeom prst="rect">
            <a:avLst/>
          </a:prstGeom>
          <a:noFill/>
        </p:spPr>
        <p:txBody>
          <a:bodyPr wrap="none" rtlCol="0">
            <a:spAutoFit/>
          </a:bodyPr>
          <a:lstStyle/>
          <a:p>
            <a:r>
              <a:rPr lang="pt-PT" sz="1400" i="1" err="1"/>
              <a:t>Multi-layer</a:t>
            </a:r>
            <a:r>
              <a:rPr lang="pt-PT" sz="1400" i="1"/>
              <a:t> </a:t>
            </a:r>
            <a:r>
              <a:rPr lang="pt-PT" sz="1400" i="1" err="1"/>
              <a:t>Perceptrons</a:t>
            </a:r>
            <a:endParaRPr lang="pt-PT" sz="1400" i="1"/>
          </a:p>
        </p:txBody>
      </p:sp>
    </p:spTree>
    <p:extLst>
      <p:ext uri="{BB962C8B-B14F-4D97-AF65-F5344CB8AC3E}">
        <p14:creationId xmlns:p14="http://schemas.microsoft.com/office/powerpoint/2010/main" val="3687049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BB331AAE-4F34-4775-8164-3379D6F1E40B}"/>
              </a:ext>
            </a:extLst>
          </p:cNvPr>
          <p:cNvSpPr>
            <a:spLocks noGrp="1"/>
          </p:cNvSpPr>
          <p:nvPr>
            <p:ph type="sldNum" sz="quarter" idx="12"/>
          </p:nvPr>
        </p:nvSpPr>
        <p:spPr/>
        <p:txBody>
          <a:bodyPr/>
          <a:lstStyle/>
          <a:p>
            <a:fld id="{D57F1E4F-1CFF-5643-939E-217C01CDF565}" type="slidenum">
              <a:rPr lang="en-US" smtClean="0"/>
              <a:pPr/>
              <a:t>17</a:t>
            </a:fld>
            <a:endParaRPr lang="en-US"/>
          </a:p>
        </p:txBody>
      </p:sp>
      <p:graphicFrame>
        <p:nvGraphicFramePr>
          <p:cNvPr id="5" name="Marcador de Posição de Conteúdo 4">
            <a:extLst>
              <a:ext uri="{FF2B5EF4-FFF2-40B4-BE49-F238E27FC236}">
                <a16:creationId xmlns:a16="http://schemas.microsoft.com/office/drawing/2014/main" id="{E00D89CC-684D-4E8B-BD64-33B2E0304543}"/>
              </a:ext>
            </a:extLst>
          </p:cNvPr>
          <p:cNvGraphicFramePr>
            <a:graphicFrameLocks noGrp="1"/>
          </p:cNvGraphicFramePr>
          <p:nvPr>
            <p:ph idx="4294967295"/>
            <p:extLst>
              <p:ext uri="{D42A27DB-BD31-4B8C-83A1-F6EECF244321}">
                <p14:modId xmlns:p14="http://schemas.microsoft.com/office/powerpoint/2010/main" val="2569984470"/>
              </p:ext>
            </p:extLst>
          </p:nvPr>
        </p:nvGraphicFramePr>
        <p:xfrm>
          <a:off x="824139" y="451513"/>
          <a:ext cx="10543721" cy="5954974"/>
        </p:xfrm>
        <a:graphic>
          <a:graphicData uri="http://schemas.openxmlformats.org/drawingml/2006/chart">
            <c:chart xmlns:c="http://schemas.openxmlformats.org/drawingml/2006/chart" xmlns:r="http://schemas.openxmlformats.org/officeDocument/2006/relationships" r:id="rId2"/>
          </a:graphicData>
        </a:graphic>
      </p:graphicFrame>
      <p:sp>
        <p:nvSpPr>
          <p:cNvPr id="6" name="CaixaDeTexto 5">
            <a:extLst>
              <a:ext uri="{FF2B5EF4-FFF2-40B4-BE49-F238E27FC236}">
                <a16:creationId xmlns:a16="http://schemas.microsoft.com/office/drawing/2014/main" id="{CBA81FF5-8355-45F0-A75B-3233B4931D1B}"/>
              </a:ext>
            </a:extLst>
          </p:cNvPr>
          <p:cNvSpPr txBox="1"/>
          <p:nvPr/>
        </p:nvSpPr>
        <p:spPr>
          <a:xfrm>
            <a:off x="9200279" y="143736"/>
            <a:ext cx="2167581" cy="307777"/>
          </a:xfrm>
          <a:prstGeom prst="rect">
            <a:avLst/>
          </a:prstGeom>
          <a:noFill/>
        </p:spPr>
        <p:txBody>
          <a:bodyPr wrap="none" rtlCol="0">
            <a:spAutoFit/>
          </a:bodyPr>
          <a:lstStyle/>
          <a:p>
            <a:r>
              <a:rPr lang="pt-PT" sz="1400" i="1" err="1"/>
              <a:t>Multi-layer</a:t>
            </a:r>
            <a:r>
              <a:rPr lang="pt-PT" sz="1400" i="1"/>
              <a:t> </a:t>
            </a:r>
            <a:r>
              <a:rPr lang="pt-PT" sz="1400" i="1" err="1"/>
              <a:t>Perceptrons</a:t>
            </a:r>
            <a:endParaRPr lang="pt-PT" sz="1400" i="1"/>
          </a:p>
        </p:txBody>
      </p:sp>
    </p:spTree>
    <p:extLst>
      <p:ext uri="{BB962C8B-B14F-4D97-AF65-F5344CB8AC3E}">
        <p14:creationId xmlns:p14="http://schemas.microsoft.com/office/powerpoint/2010/main" val="242986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Decision</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Tree</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8"/>
            <a:ext cx="10554574" cy="3947694"/>
          </a:xfrm>
        </p:spPr>
        <p:txBody>
          <a:bodyPr>
            <a:normAutofit/>
          </a:bodyPr>
          <a:lstStyle/>
          <a:p>
            <a:r>
              <a:rPr lang="pt-PT"/>
              <a:t>Criterion: measures </a:t>
            </a:r>
            <a:r>
              <a:rPr lang="pt-PT" err="1"/>
              <a:t>the</a:t>
            </a:r>
            <a:r>
              <a:rPr lang="pt-PT"/>
              <a:t> </a:t>
            </a:r>
            <a:r>
              <a:rPr lang="pt-PT" err="1"/>
              <a:t>quality</a:t>
            </a:r>
            <a:r>
              <a:rPr lang="pt-PT"/>
              <a:t> </a:t>
            </a:r>
            <a:r>
              <a:rPr lang="pt-PT" err="1"/>
              <a:t>of</a:t>
            </a:r>
            <a:r>
              <a:rPr lang="pt-PT"/>
              <a:t> a </a:t>
            </a:r>
            <a:r>
              <a:rPr lang="pt-PT" err="1"/>
              <a:t>split</a:t>
            </a:r>
            <a:endParaRPr lang="pt-PT"/>
          </a:p>
          <a:p>
            <a:pPr lvl="1"/>
            <a:r>
              <a:rPr lang="pt-PT" err="1"/>
              <a:t>Gini</a:t>
            </a:r>
            <a:endParaRPr lang="pt-PT"/>
          </a:p>
          <a:p>
            <a:pPr lvl="1"/>
            <a:r>
              <a:rPr lang="pt-PT" err="1"/>
              <a:t>Entropy</a:t>
            </a:r>
            <a:endParaRPr lang="pt-PT"/>
          </a:p>
          <a:p>
            <a:r>
              <a:rPr lang="pt-PT" err="1"/>
              <a:t>Maximum</a:t>
            </a:r>
            <a:r>
              <a:rPr lang="pt-PT"/>
              <a:t> depth </a:t>
            </a:r>
            <a:r>
              <a:rPr lang="pt-PT" err="1"/>
              <a:t>of</a:t>
            </a:r>
            <a:r>
              <a:rPr lang="pt-PT"/>
              <a:t> </a:t>
            </a:r>
            <a:r>
              <a:rPr lang="pt-PT" err="1"/>
              <a:t>decision</a:t>
            </a:r>
            <a:r>
              <a:rPr lang="pt-PT"/>
              <a:t> </a:t>
            </a:r>
            <a:r>
              <a:rPr lang="pt-PT" err="1"/>
              <a:t>tree</a:t>
            </a:r>
            <a:endParaRPr lang="pt-PT"/>
          </a:p>
          <a:p>
            <a:pPr lvl="1"/>
            <a:r>
              <a:rPr lang="pt-PT"/>
              <a:t>100</a:t>
            </a:r>
          </a:p>
          <a:p>
            <a:pPr lvl="1"/>
            <a:r>
              <a:rPr lang="pt-PT"/>
              <a:t>200</a:t>
            </a:r>
          </a:p>
          <a:p>
            <a:pPr lvl="1"/>
            <a:r>
              <a:rPr lang="pt-PT"/>
              <a:t>400</a:t>
            </a:r>
          </a:p>
          <a:p>
            <a:pPr lvl="1"/>
            <a:r>
              <a:rPr lang="pt-PT"/>
              <a:t>600</a:t>
            </a:r>
          </a:p>
          <a:p>
            <a:pPr lvl="1"/>
            <a:r>
              <a:rPr lang="pt-PT"/>
              <a:t>No </a:t>
            </a:r>
            <a:r>
              <a:rPr lang="pt-PT" err="1"/>
              <a:t>maximum</a:t>
            </a:r>
            <a:r>
              <a:rPr lang="pt-PT"/>
              <a:t> </a:t>
            </a:r>
            <a:r>
              <a:rPr lang="pt-PT" err="1"/>
              <a:t>depth</a:t>
            </a:r>
            <a:r>
              <a:rPr lang="pt-PT"/>
              <a:t> (~800)</a:t>
            </a:r>
          </a:p>
          <a:p>
            <a:pPr lvl="1"/>
            <a:endParaRPr lang="pt-PT"/>
          </a:p>
        </p:txBody>
      </p:sp>
      <p:sp>
        <p:nvSpPr>
          <p:cNvPr id="4" name="Marcador de Posição do Número do Diapositivo 3">
            <a:extLst>
              <a:ext uri="{FF2B5EF4-FFF2-40B4-BE49-F238E27FC236}">
                <a16:creationId xmlns:a16="http://schemas.microsoft.com/office/drawing/2014/main" id="{483488D1-DA96-4BAF-968A-EE64AA167B8D}"/>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285021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08EC43F0-13FD-42B9-BE6F-6504DDA648C3}"/>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7" name="CaixaDeTexto 6">
            <a:extLst>
              <a:ext uri="{FF2B5EF4-FFF2-40B4-BE49-F238E27FC236}">
                <a16:creationId xmlns:a16="http://schemas.microsoft.com/office/drawing/2014/main" id="{DA31C68F-89B5-43FB-B01C-C22A921EF208}"/>
              </a:ext>
            </a:extLst>
          </p:cNvPr>
          <p:cNvSpPr txBox="1"/>
          <p:nvPr/>
        </p:nvSpPr>
        <p:spPr>
          <a:xfrm>
            <a:off x="10049661" y="160239"/>
            <a:ext cx="1281120" cy="307777"/>
          </a:xfrm>
          <a:prstGeom prst="rect">
            <a:avLst/>
          </a:prstGeom>
          <a:noFill/>
        </p:spPr>
        <p:txBody>
          <a:bodyPr wrap="none" rtlCol="0">
            <a:spAutoFit/>
          </a:bodyPr>
          <a:lstStyle/>
          <a:p>
            <a:r>
              <a:rPr lang="pt-PT" sz="1400" i="1" err="1"/>
              <a:t>DecisionTree</a:t>
            </a:r>
            <a:endParaRPr lang="pt-PT" sz="1400" i="1"/>
          </a:p>
        </p:txBody>
      </p:sp>
      <p:graphicFrame>
        <p:nvGraphicFramePr>
          <p:cNvPr id="6" name="Gráfico 5">
            <a:extLst>
              <a:ext uri="{FF2B5EF4-FFF2-40B4-BE49-F238E27FC236}">
                <a16:creationId xmlns:a16="http://schemas.microsoft.com/office/drawing/2014/main" id="{00000000-0008-0000-0200-000005000000}"/>
              </a:ext>
            </a:extLst>
          </p:cNvPr>
          <p:cNvGraphicFramePr>
            <a:graphicFrameLocks/>
          </p:cNvGraphicFramePr>
          <p:nvPr>
            <p:extLst>
              <p:ext uri="{D42A27DB-BD31-4B8C-83A1-F6EECF244321}">
                <p14:modId xmlns:p14="http://schemas.microsoft.com/office/powerpoint/2010/main" val="1251521443"/>
              </p:ext>
            </p:extLst>
          </p:nvPr>
        </p:nvGraphicFramePr>
        <p:xfrm>
          <a:off x="451514" y="468016"/>
          <a:ext cx="10879267" cy="5938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863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92263-1523-4B3A-B977-7E6C1509A0E0}"/>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Problem</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A2A89F0E-AD2B-446F-8165-2674381E0DF1}"/>
              </a:ext>
            </a:extLst>
          </p:cNvPr>
          <p:cNvSpPr>
            <a:spLocks noGrp="1"/>
          </p:cNvSpPr>
          <p:nvPr>
            <p:ph idx="1"/>
          </p:nvPr>
        </p:nvSpPr>
        <p:spPr/>
        <p:txBody>
          <a:bodyPr>
            <a:normAutofit/>
          </a:bodyPr>
          <a:lstStyle/>
          <a:p>
            <a:r>
              <a:rPr lang="pt-PT" sz="1900" dirty="0"/>
              <a:t>Improve </a:t>
            </a:r>
            <a:r>
              <a:rPr lang="pt-PT" sz="1900" dirty="0" err="1"/>
              <a:t>the</a:t>
            </a:r>
            <a:r>
              <a:rPr lang="pt-PT" sz="1900" dirty="0"/>
              <a:t> Twitter </a:t>
            </a:r>
            <a:r>
              <a:rPr lang="pt-PT" sz="1900" dirty="0" err="1"/>
              <a:t>implementation</a:t>
            </a:r>
            <a:r>
              <a:rPr lang="pt-PT" sz="1900" dirty="0"/>
              <a:t> </a:t>
            </a:r>
            <a:r>
              <a:rPr lang="pt-PT" sz="1900" dirty="0" err="1"/>
              <a:t>of</a:t>
            </a:r>
            <a:r>
              <a:rPr lang="pt-PT" sz="1900" dirty="0"/>
              <a:t> “Safe </a:t>
            </a:r>
            <a:r>
              <a:rPr lang="pt-PT" sz="1900" dirty="0" err="1"/>
              <a:t>Search</a:t>
            </a:r>
            <a:r>
              <a:rPr lang="pt-PT" sz="1900" dirty="0"/>
              <a:t>”</a:t>
            </a:r>
          </a:p>
          <a:p>
            <a:pPr marL="0" indent="0">
              <a:buNone/>
            </a:pPr>
            <a:endParaRPr lang="pt-PT" sz="1900" dirty="0"/>
          </a:p>
          <a:p>
            <a:r>
              <a:rPr lang="pt-PT" sz="1900" dirty="0" err="1"/>
              <a:t>Don’t</a:t>
            </a:r>
            <a:r>
              <a:rPr lang="pt-PT" sz="1900" dirty="0"/>
              <a:t> show </a:t>
            </a:r>
            <a:r>
              <a:rPr lang="pt-PT" sz="1900" dirty="0" err="1"/>
              <a:t>offensive</a:t>
            </a:r>
            <a:r>
              <a:rPr lang="pt-PT" sz="1900" dirty="0"/>
              <a:t> tweets </a:t>
            </a:r>
            <a:r>
              <a:rPr lang="pt-PT" sz="1900" dirty="0" err="1"/>
              <a:t>from</a:t>
            </a:r>
            <a:r>
              <a:rPr lang="pt-PT" sz="1900" dirty="0"/>
              <a:t> </a:t>
            </a:r>
            <a:r>
              <a:rPr lang="pt-PT" sz="1900" dirty="0" err="1"/>
              <a:t>users</a:t>
            </a:r>
            <a:r>
              <a:rPr lang="pt-PT" sz="1900" dirty="0"/>
              <a:t> </a:t>
            </a:r>
            <a:r>
              <a:rPr lang="pt-PT" sz="1900" dirty="0" err="1"/>
              <a:t>with</a:t>
            </a:r>
            <a:r>
              <a:rPr lang="pt-PT" sz="1900" dirty="0"/>
              <a:t> “safe </a:t>
            </a:r>
            <a:r>
              <a:rPr lang="pt-PT" sz="1900" dirty="0" err="1"/>
              <a:t>search</a:t>
            </a:r>
            <a:r>
              <a:rPr lang="pt-PT" sz="1900" dirty="0"/>
              <a:t>” </a:t>
            </a:r>
            <a:r>
              <a:rPr lang="pt-PT" sz="1900" dirty="0" err="1"/>
              <a:t>on</a:t>
            </a:r>
            <a:endParaRPr lang="pt-PT" sz="1900" dirty="0"/>
          </a:p>
          <a:p>
            <a:endParaRPr lang="pt-PT" sz="1900" dirty="0"/>
          </a:p>
          <a:p>
            <a:r>
              <a:rPr lang="pt-PT" sz="1900" dirty="0"/>
              <a:t>Also </a:t>
            </a:r>
            <a:r>
              <a:rPr lang="pt-PT" sz="1900" dirty="0" err="1"/>
              <a:t>useful</a:t>
            </a:r>
            <a:r>
              <a:rPr lang="pt-PT" sz="1900" dirty="0"/>
              <a:t> </a:t>
            </a:r>
            <a:r>
              <a:rPr lang="pt-PT" sz="1900" dirty="0" err="1"/>
              <a:t>when</a:t>
            </a:r>
            <a:r>
              <a:rPr lang="pt-PT" sz="1900" dirty="0"/>
              <a:t> </a:t>
            </a:r>
            <a:r>
              <a:rPr lang="pt-PT" sz="1900" dirty="0" err="1"/>
              <a:t>large</a:t>
            </a:r>
            <a:r>
              <a:rPr lang="pt-PT" sz="1900" dirty="0"/>
              <a:t> websites use Twitter </a:t>
            </a:r>
            <a:r>
              <a:rPr lang="pt-PT" sz="1900" dirty="0" err="1"/>
              <a:t>widget</a:t>
            </a:r>
            <a:r>
              <a:rPr lang="pt-PT" sz="1900" dirty="0"/>
              <a:t> to show tweets </a:t>
            </a:r>
            <a:r>
              <a:rPr lang="pt-PT" sz="1900" dirty="0" err="1"/>
              <a:t>related</a:t>
            </a:r>
            <a:r>
              <a:rPr lang="pt-PT" sz="1900" dirty="0"/>
              <a:t> </a:t>
            </a:r>
            <a:r>
              <a:rPr lang="pt-PT" sz="1900" dirty="0" err="1"/>
              <a:t>with</a:t>
            </a:r>
            <a:r>
              <a:rPr lang="pt-PT" sz="1900" dirty="0"/>
              <a:t> a </a:t>
            </a:r>
            <a:r>
              <a:rPr lang="pt-PT" sz="1900" dirty="0" err="1"/>
              <a:t>topic</a:t>
            </a:r>
            <a:endParaRPr lang="pt-PT" sz="1900" dirty="0"/>
          </a:p>
          <a:p>
            <a:endParaRPr lang="pt-PT" sz="1900" dirty="0"/>
          </a:p>
          <a:p>
            <a:r>
              <a:rPr lang="pt-PT" sz="1900" dirty="0"/>
              <a:t>Twitter </a:t>
            </a:r>
            <a:r>
              <a:rPr lang="en-US" dirty="0"/>
              <a:t>can suspend or delete accounts with successive violations of safe tweets</a:t>
            </a:r>
            <a:endParaRPr lang="pt-PT" sz="1900" dirty="0"/>
          </a:p>
        </p:txBody>
      </p:sp>
      <p:sp>
        <p:nvSpPr>
          <p:cNvPr id="4" name="Marcador de Posição do Número do Diapositivo 3">
            <a:extLst>
              <a:ext uri="{FF2B5EF4-FFF2-40B4-BE49-F238E27FC236}">
                <a16:creationId xmlns:a16="http://schemas.microsoft.com/office/drawing/2014/main" id="{4F1F9F58-1437-42C1-87AB-E51CB0019199}"/>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215878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B92E6836-5963-458C-8BEF-158957466D9D}"/>
              </a:ext>
            </a:extLst>
          </p:cNvPr>
          <p:cNvSpPr>
            <a:spLocks noGrp="1"/>
          </p:cNvSpPr>
          <p:nvPr>
            <p:ph type="sldNum" sz="quarter" idx="12"/>
          </p:nvPr>
        </p:nvSpPr>
        <p:spPr/>
        <p:txBody>
          <a:bodyPr/>
          <a:lstStyle/>
          <a:p>
            <a:fld id="{D57F1E4F-1CFF-5643-939E-217C01CDF565}" type="slidenum">
              <a:rPr lang="en-US" smtClean="0"/>
              <a:pPr/>
              <a:t>20</a:t>
            </a:fld>
            <a:endParaRPr lang="en-US"/>
          </a:p>
        </p:txBody>
      </p:sp>
      <p:sp>
        <p:nvSpPr>
          <p:cNvPr id="4" name="CaixaDeTexto 3">
            <a:extLst>
              <a:ext uri="{FF2B5EF4-FFF2-40B4-BE49-F238E27FC236}">
                <a16:creationId xmlns:a16="http://schemas.microsoft.com/office/drawing/2014/main" id="{02E416EB-C2B0-41A5-AA67-FB3BA0AE4263}"/>
              </a:ext>
            </a:extLst>
          </p:cNvPr>
          <p:cNvSpPr txBox="1"/>
          <p:nvPr/>
        </p:nvSpPr>
        <p:spPr>
          <a:xfrm>
            <a:off x="10049661" y="160239"/>
            <a:ext cx="1281120" cy="307777"/>
          </a:xfrm>
          <a:prstGeom prst="rect">
            <a:avLst/>
          </a:prstGeom>
          <a:noFill/>
        </p:spPr>
        <p:txBody>
          <a:bodyPr wrap="none" rtlCol="0">
            <a:spAutoFit/>
          </a:bodyPr>
          <a:lstStyle/>
          <a:p>
            <a:r>
              <a:rPr lang="pt-PT" sz="1400" i="1" err="1"/>
              <a:t>DecisionTree</a:t>
            </a:r>
            <a:endParaRPr lang="pt-PT" sz="1400" i="1"/>
          </a:p>
        </p:txBody>
      </p:sp>
      <p:graphicFrame>
        <p:nvGraphicFramePr>
          <p:cNvPr id="6" name="Gráfico 5">
            <a:extLst>
              <a:ext uri="{FF2B5EF4-FFF2-40B4-BE49-F238E27FC236}">
                <a16:creationId xmlns:a16="http://schemas.microsoft.com/office/drawing/2014/main" id="{00000000-0008-0000-0200-000006000000}"/>
              </a:ext>
            </a:extLst>
          </p:cNvPr>
          <p:cNvGraphicFramePr>
            <a:graphicFrameLocks/>
          </p:cNvGraphicFramePr>
          <p:nvPr>
            <p:extLst>
              <p:ext uri="{D42A27DB-BD31-4B8C-83A1-F6EECF244321}">
                <p14:modId xmlns:p14="http://schemas.microsoft.com/office/powerpoint/2010/main" val="2245727510"/>
              </p:ext>
            </p:extLst>
          </p:nvPr>
        </p:nvGraphicFramePr>
        <p:xfrm>
          <a:off x="648000" y="451514"/>
          <a:ext cx="10682781" cy="59549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753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a:effectLst>
                  <a:outerShdw blurRad="38100" dist="38100" dir="2700000" algn="tl">
                    <a:srgbClr val="000000">
                      <a:alpha val="43137"/>
                    </a:srgbClr>
                  </a:outerShdw>
                </a:effectLst>
              </a:rPr>
              <a:t>Linear SVC</a:t>
            </a: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8"/>
            <a:ext cx="10554574" cy="3938816"/>
          </a:xfrm>
        </p:spPr>
        <p:txBody>
          <a:bodyPr>
            <a:normAutofit/>
          </a:bodyPr>
          <a:lstStyle/>
          <a:p>
            <a:r>
              <a:rPr lang="pt-PT" sz="1900"/>
              <a:t>Penalty: norm </a:t>
            </a:r>
            <a:r>
              <a:rPr lang="pt-PT" sz="1900" err="1"/>
              <a:t>used</a:t>
            </a:r>
            <a:r>
              <a:rPr lang="pt-PT" sz="1900"/>
              <a:t> in </a:t>
            </a:r>
            <a:r>
              <a:rPr lang="pt-PT" sz="1900" err="1"/>
              <a:t>the</a:t>
            </a:r>
            <a:r>
              <a:rPr lang="pt-PT" sz="1900"/>
              <a:t> </a:t>
            </a:r>
            <a:r>
              <a:rPr lang="pt-PT" sz="1900" err="1"/>
              <a:t>penalization</a:t>
            </a:r>
            <a:endParaRPr lang="en-US" sz="1900"/>
          </a:p>
          <a:p>
            <a:pPr lvl="1"/>
            <a:r>
              <a:rPr lang="pt-PT"/>
              <a:t>l1</a:t>
            </a:r>
          </a:p>
          <a:p>
            <a:pPr lvl="1"/>
            <a:r>
              <a:rPr lang="pt-PT"/>
              <a:t>l2</a:t>
            </a:r>
          </a:p>
          <a:p>
            <a:r>
              <a:rPr lang="pt-PT" sz="1900"/>
              <a:t>C: penalty </a:t>
            </a:r>
            <a:r>
              <a:rPr lang="pt-PT" sz="1900" err="1"/>
              <a:t>parameter</a:t>
            </a:r>
            <a:r>
              <a:rPr lang="pt-PT" sz="1900"/>
              <a:t> C </a:t>
            </a:r>
            <a:r>
              <a:rPr lang="pt-PT" sz="1900" err="1"/>
              <a:t>of</a:t>
            </a:r>
            <a:r>
              <a:rPr lang="pt-PT" sz="1900"/>
              <a:t> </a:t>
            </a:r>
            <a:r>
              <a:rPr lang="pt-PT" sz="1900" err="1"/>
              <a:t>the</a:t>
            </a:r>
            <a:r>
              <a:rPr lang="pt-PT" sz="1900"/>
              <a:t> error </a:t>
            </a:r>
            <a:r>
              <a:rPr lang="pt-PT" sz="1900" err="1"/>
              <a:t>term</a:t>
            </a:r>
            <a:endParaRPr lang="en-US" sz="1900"/>
          </a:p>
          <a:p>
            <a:pPr lvl="1"/>
            <a:r>
              <a:rPr lang="pt-PT"/>
              <a:t>0.1</a:t>
            </a:r>
          </a:p>
          <a:p>
            <a:pPr lvl="1"/>
            <a:r>
              <a:rPr lang="pt-PT"/>
              <a:t>1</a:t>
            </a:r>
          </a:p>
          <a:p>
            <a:pPr lvl="1"/>
            <a:r>
              <a:rPr lang="pt-PT"/>
              <a:t>5</a:t>
            </a:r>
          </a:p>
          <a:p>
            <a:pPr lvl="1"/>
            <a:r>
              <a:rPr lang="pt-PT"/>
              <a:t>…</a:t>
            </a:r>
          </a:p>
          <a:p>
            <a:pPr lvl="1"/>
            <a:r>
              <a:rPr lang="pt-PT"/>
              <a:t>1000</a:t>
            </a:r>
          </a:p>
        </p:txBody>
      </p:sp>
      <p:sp>
        <p:nvSpPr>
          <p:cNvPr id="4" name="Marcador de Posição do Número do Diapositivo 3">
            <a:extLst>
              <a:ext uri="{FF2B5EF4-FFF2-40B4-BE49-F238E27FC236}">
                <a16:creationId xmlns:a16="http://schemas.microsoft.com/office/drawing/2014/main" id="{483488D1-DA96-4BAF-968A-EE64AA167B8D}"/>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311202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74242396-FE9B-42DB-BACB-FB6339860D6B}"/>
              </a:ext>
            </a:extLst>
          </p:cNvPr>
          <p:cNvSpPr>
            <a:spLocks noGrp="1"/>
          </p:cNvSpPr>
          <p:nvPr>
            <p:ph type="sldNum" sz="quarter" idx="12"/>
          </p:nvPr>
        </p:nvSpPr>
        <p:spPr/>
        <p:txBody>
          <a:bodyPr/>
          <a:lstStyle/>
          <a:p>
            <a:fld id="{D57F1E4F-1CFF-5643-939E-217C01CDF565}" type="slidenum">
              <a:rPr lang="en-US" smtClean="0"/>
              <a:pPr/>
              <a:t>22</a:t>
            </a:fld>
            <a:endParaRPr lang="en-US"/>
          </a:p>
        </p:txBody>
      </p:sp>
      <p:graphicFrame>
        <p:nvGraphicFramePr>
          <p:cNvPr id="5" name="Gráfico 4">
            <a:extLst>
              <a:ext uri="{FF2B5EF4-FFF2-40B4-BE49-F238E27FC236}">
                <a16:creationId xmlns:a16="http://schemas.microsoft.com/office/drawing/2014/main" id="{63048160-B6E0-4875-A095-10F9C39AF8AE}"/>
              </a:ext>
            </a:extLst>
          </p:cNvPr>
          <p:cNvGraphicFramePr>
            <a:graphicFrameLocks/>
          </p:cNvGraphicFramePr>
          <p:nvPr>
            <p:extLst>
              <p:ext uri="{D42A27DB-BD31-4B8C-83A1-F6EECF244321}">
                <p14:modId xmlns:p14="http://schemas.microsoft.com/office/powerpoint/2010/main" val="2531178145"/>
              </p:ext>
            </p:extLst>
          </p:nvPr>
        </p:nvGraphicFramePr>
        <p:xfrm>
          <a:off x="859377" y="489049"/>
          <a:ext cx="10473245" cy="5879901"/>
        </p:xfrm>
        <a:graphic>
          <a:graphicData uri="http://schemas.openxmlformats.org/drawingml/2006/chart">
            <c:chart xmlns:c="http://schemas.openxmlformats.org/drawingml/2006/chart" xmlns:r="http://schemas.openxmlformats.org/officeDocument/2006/relationships" r:id="rId3"/>
          </a:graphicData>
        </a:graphic>
      </p:graphicFrame>
      <p:sp>
        <p:nvSpPr>
          <p:cNvPr id="6" name="CaixaDeTexto 5">
            <a:extLst>
              <a:ext uri="{FF2B5EF4-FFF2-40B4-BE49-F238E27FC236}">
                <a16:creationId xmlns:a16="http://schemas.microsoft.com/office/drawing/2014/main" id="{6F50C094-C3DE-49A4-8858-1B53A7624698}"/>
              </a:ext>
            </a:extLst>
          </p:cNvPr>
          <p:cNvSpPr txBox="1"/>
          <p:nvPr/>
        </p:nvSpPr>
        <p:spPr>
          <a:xfrm>
            <a:off x="10213405" y="181272"/>
            <a:ext cx="1119217" cy="307777"/>
          </a:xfrm>
          <a:prstGeom prst="rect">
            <a:avLst/>
          </a:prstGeom>
          <a:noFill/>
        </p:spPr>
        <p:txBody>
          <a:bodyPr wrap="none" rtlCol="0">
            <a:spAutoFit/>
          </a:bodyPr>
          <a:lstStyle/>
          <a:p>
            <a:r>
              <a:rPr lang="pt-PT" sz="1400" i="1"/>
              <a:t>Linear SVC</a:t>
            </a:r>
          </a:p>
        </p:txBody>
      </p:sp>
    </p:spTree>
    <p:extLst>
      <p:ext uri="{BB962C8B-B14F-4D97-AF65-F5344CB8AC3E}">
        <p14:creationId xmlns:p14="http://schemas.microsoft.com/office/powerpoint/2010/main" val="256337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74242396-FE9B-42DB-BACB-FB6339860D6B}"/>
              </a:ext>
            </a:extLst>
          </p:cNvPr>
          <p:cNvSpPr>
            <a:spLocks noGrp="1"/>
          </p:cNvSpPr>
          <p:nvPr>
            <p:ph type="sldNum" sz="quarter" idx="12"/>
          </p:nvPr>
        </p:nvSpPr>
        <p:spPr/>
        <p:txBody>
          <a:bodyPr/>
          <a:lstStyle/>
          <a:p>
            <a:fld id="{D57F1E4F-1CFF-5643-939E-217C01CDF565}" type="slidenum">
              <a:rPr lang="en-US" smtClean="0"/>
              <a:pPr/>
              <a:t>23</a:t>
            </a:fld>
            <a:endParaRPr lang="en-US"/>
          </a:p>
        </p:txBody>
      </p:sp>
      <p:graphicFrame>
        <p:nvGraphicFramePr>
          <p:cNvPr id="3" name="Gráfico 2">
            <a:extLst>
              <a:ext uri="{FF2B5EF4-FFF2-40B4-BE49-F238E27FC236}">
                <a16:creationId xmlns:a16="http://schemas.microsoft.com/office/drawing/2014/main" id="{196BD48D-09D0-4CBA-A9B6-53A45CEA34B2}"/>
              </a:ext>
            </a:extLst>
          </p:cNvPr>
          <p:cNvGraphicFramePr>
            <a:graphicFrameLocks/>
          </p:cNvGraphicFramePr>
          <p:nvPr>
            <p:extLst>
              <p:ext uri="{D42A27DB-BD31-4B8C-83A1-F6EECF244321}">
                <p14:modId xmlns:p14="http://schemas.microsoft.com/office/powerpoint/2010/main" val="1072604840"/>
              </p:ext>
            </p:extLst>
          </p:nvPr>
        </p:nvGraphicFramePr>
        <p:xfrm>
          <a:off x="868255" y="494033"/>
          <a:ext cx="10455490" cy="5869934"/>
        </p:xfrm>
        <a:graphic>
          <a:graphicData uri="http://schemas.openxmlformats.org/drawingml/2006/chart">
            <c:chart xmlns:c="http://schemas.openxmlformats.org/drawingml/2006/chart" xmlns:r="http://schemas.openxmlformats.org/officeDocument/2006/relationships" r:id="rId3"/>
          </a:graphicData>
        </a:graphic>
      </p:graphicFrame>
      <p:sp>
        <p:nvSpPr>
          <p:cNvPr id="5" name="CaixaDeTexto 4">
            <a:extLst>
              <a:ext uri="{FF2B5EF4-FFF2-40B4-BE49-F238E27FC236}">
                <a16:creationId xmlns:a16="http://schemas.microsoft.com/office/drawing/2014/main" id="{1DF557DD-0C2A-4D8A-B557-973AE48C50DB}"/>
              </a:ext>
            </a:extLst>
          </p:cNvPr>
          <p:cNvSpPr txBox="1"/>
          <p:nvPr/>
        </p:nvSpPr>
        <p:spPr>
          <a:xfrm>
            <a:off x="10213405" y="181272"/>
            <a:ext cx="1119217" cy="307777"/>
          </a:xfrm>
          <a:prstGeom prst="rect">
            <a:avLst/>
          </a:prstGeom>
          <a:noFill/>
        </p:spPr>
        <p:txBody>
          <a:bodyPr wrap="none" rtlCol="0">
            <a:spAutoFit/>
          </a:bodyPr>
          <a:lstStyle/>
          <a:p>
            <a:r>
              <a:rPr lang="pt-PT" sz="1400" i="1"/>
              <a:t>Linear SVC</a:t>
            </a:r>
          </a:p>
        </p:txBody>
      </p:sp>
    </p:spTree>
    <p:extLst>
      <p:ext uri="{BB962C8B-B14F-4D97-AF65-F5344CB8AC3E}">
        <p14:creationId xmlns:p14="http://schemas.microsoft.com/office/powerpoint/2010/main" val="314168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Logistic</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Regression</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8"/>
            <a:ext cx="10554574" cy="3947694"/>
          </a:xfrm>
        </p:spPr>
        <p:txBody>
          <a:bodyPr>
            <a:normAutofit/>
          </a:bodyPr>
          <a:lstStyle/>
          <a:p>
            <a:r>
              <a:rPr lang="pt-PT" sz="1900"/>
              <a:t>Penalty:</a:t>
            </a:r>
            <a:r>
              <a:rPr lang="pt-PT" sz="2100"/>
              <a:t> </a:t>
            </a:r>
            <a:r>
              <a:rPr lang="pt-PT" sz="1900"/>
              <a:t>norm </a:t>
            </a:r>
            <a:r>
              <a:rPr lang="pt-PT" sz="1900" err="1"/>
              <a:t>used</a:t>
            </a:r>
            <a:r>
              <a:rPr lang="pt-PT" sz="1900"/>
              <a:t> in </a:t>
            </a:r>
            <a:r>
              <a:rPr lang="pt-PT" sz="1900" err="1"/>
              <a:t>the</a:t>
            </a:r>
            <a:r>
              <a:rPr lang="pt-PT" sz="1900"/>
              <a:t> </a:t>
            </a:r>
            <a:r>
              <a:rPr lang="pt-PT" sz="1900" err="1"/>
              <a:t>penalization</a:t>
            </a:r>
            <a:endParaRPr lang="en-US" sz="1900"/>
          </a:p>
          <a:p>
            <a:pPr lvl="1"/>
            <a:r>
              <a:rPr lang="pt-PT"/>
              <a:t>l1</a:t>
            </a:r>
          </a:p>
          <a:p>
            <a:pPr lvl="1"/>
            <a:r>
              <a:rPr lang="pt-PT"/>
              <a:t>l2</a:t>
            </a:r>
          </a:p>
          <a:p>
            <a:r>
              <a:rPr lang="pt-PT" sz="1900"/>
              <a:t>C:</a:t>
            </a:r>
            <a:r>
              <a:rPr lang="pt-PT" sz="2100"/>
              <a:t> </a:t>
            </a:r>
            <a:r>
              <a:rPr lang="pt-PT" sz="1900"/>
              <a:t>penalty </a:t>
            </a:r>
            <a:r>
              <a:rPr lang="pt-PT" sz="1900" err="1"/>
              <a:t>parameter</a:t>
            </a:r>
            <a:r>
              <a:rPr lang="pt-PT" sz="1900"/>
              <a:t> C </a:t>
            </a:r>
            <a:r>
              <a:rPr lang="pt-PT" sz="1900" err="1"/>
              <a:t>of</a:t>
            </a:r>
            <a:r>
              <a:rPr lang="pt-PT" sz="1900"/>
              <a:t> </a:t>
            </a:r>
            <a:r>
              <a:rPr lang="pt-PT" sz="1900" err="1"/>
              <a:t>the</a:t>
            </a:r>
            <a:r>
              <a:rPr lang="pt-PT" sz="1900"/>
              <a:t> error </a:t>
            </a:r>
            <a:r>
              <a:rPr lang="pt-PT" sz="1900" err="1"/>
              <a:t>term</a:t>
            </a:r>
            <a:endParaRPr lang="en-US" sz="1900"/>
          </a:p>
          <a:p>
            <a:pPr lvl="1"/>
            <a:r>
              <a:rPr lang="pt-PT"/>
              <a:t>0.1</a:t>
            </a:r>
          </a:p>
          <a:p>
            <a:pPr lvl="1"/>
            <a:r>
              <a:rPr lang="pt-PT"/>
              <a:t>1</a:t>
            </a:r>
          </a:p>
          <a:p>
            <a:pPr lvl="1"/>
            <a:r>
              <a:rPr lang="pt-PT"/>
              <a:t>5</a:t>
            </a:r>
          </a:p>
          <a:p>
            <a:pPr lvl="1"/>
            <a:r>
              <a:rPr lang="pt-PT"/>
              <a:t>…</a:t>
            </a:r>
          </a:p>
          <a:p>
            <a:pPr lvl="1"/>
            <a:r>
              <a:rPr lang="pt-PT"/>
              <a:t>1000</a:t>
            </a:r>
          </a:p>
        </p:txBody>
      </p:sp>
      <p:sp>
        <p:nvSpPr>
          <p:cNvPr id="4" name="Marcador de Posição do Número do Diapositivo 3">
            <a:extLst>
              <a:ext uri="{FF2B5EF4-FFF2-40B4-BE49-F238E27FC236}">
                <a16:creationId xmlns:a16="http://schemas.microsoft.com/office/drawing/2014/main" id="{483488D1-DA96-4BAF-968A-EE64AA167B8D}"/>
              </a:ext>
            </a:extLst>
          </p:cNvPr>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2423259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2941FEEF-1407-428B-A8B4-7B6642E04160}"/>
              </a:ext>
            </a:extLst>
          </p:cNvPr>
          <p:cNvSpPr>
            <a:spLocks noGrp="1"/>
          </p:cNvSpPr>
          <p:nvPr>
            <p:ph type="sldNum" sz="quarter" idx="12"/>
          </p:nvPr>
        </p:nvSpPr>
        <p:spPr/>
        <p:txBody>
          <a:bodyPr/>
          <a:lstStyle/>
          <a:p>
            <a:fld id="{D57F1E4F-1CFF-5643-939E-217C01CDF565}" type="slidenum">
              <a:rPr lang="en-US" smtClean="0"/>
              <a:pPr/>
              <a:t>25</a:t>
            </a:fld>
            <a:endParaRPr lang="en-US"/>
          </a:p>
        </p:txBody>
      </p:sp>
      <p:graphicFrame>
        <p:nvGraphicFramePr>
          <p:cNvPr id="6" name="Marcador de Posição de Conteúdo 5">
            <a:extLst>
              <a:ext uri="{FF2B5EF4-FFF2-40B4-BE49-F238E27FC236}">
                <a16:creationId xmlns:a16="http://schemas.microsoft.com/office/drawing/2014/main" id="{6ED86755-7893-48A9-A62B-41FC54CCAAAE}"/>
              </a:ext>
            </a:extLst>
          </p:cNvPr>
          <p:cNvGraphicFramePr>
            <a:graphicFrameLocks noGrp="1"/>
          </p:cNvGraphicFramePr>
          <p:nvPr>
            <p:ph idx="4294967295"/>
            <p:extLst>
              <p:ext uri="{D42A27DB-BD31-4B8C-83A1-F6EECF244321}">
                <p14:modId xmlns:p14="http://schemas.microsoft.com/office/powerpoint/2010/main" val="945837378"/>
              </p:ext>
            </p:extLst>
          </p:nvPr>
        </p:nvGraphicFramePr>
        <p:xfrm>
          <a:off x="903287" y="451513"/>
          <a:ext cx="10385425" cy="5954973"/>
        </p:xfrm>
        <a:graphic>
          <a:graphicData uri="http://schemas.openxmlformats.org/drawingml/2006/chart">
            <c:chart xmlns:c="http://schemas.openxmlformats.org/drawingml/2006/chart" xmlns:r="http://schemas.openxmlformats.org/officeDocument/2006/relationships" r:id="rId3"/>
          </a:graphicData>
        </a:graphic>
      </p:graphicFrame>
      <p:sp>
        <p:nvSpPr>
          <p:cNvPr id="5" name="CaixaDeTexto 4">
            <a:extLst>
              <a:ext uri="{FF2B5EF4-FFF2-40B4-BE49-F238E27FC236}">
                <a16:creationId xmlns:a16="http://schemas.microsoft.com/office/drawing/2014/main" id="{00E71A9E-507A-4563-82FB-E5F2F95C79FD}"/>
              </a:ext>
            </a:extLst>
          </p:cNvPr>
          <p:cNvSpPr txBox="1"/>
          <p:nvPr/>
        </p:nvSpPr>
        <p:spPr>
          <a:xfrm>
            <a:off x="9501043" y="143735"/>
            <a:ext cx="1787669" cy="307777"/>
          </a:xfrm>
          <a:prstGeom prst="rect">
            <a:avLst/>
          </a:prstGeom>
          <a:noFill/>
        </p:spPr>
        <p:txBody>
          <a:bodyPr wrap="none" rtlCol="0">
            <a:spAutoFit/>
          </a:bodyPr>
          <a:lstStyle/>
          <a:p>
            <a:r>
              <a:rPr lang="pt-PT" sz="1400" i="1" err="1"/>
              <a:t>Logistic</a:t>
            </a:r>
            <a:r>
              <a:rPr lang="pt-PT" sz="1400" i="1"/>
              <a:t> </a:t>
            </a:r>
            <a:r>
              <a:rPr lang="pt-PT" sz="1400" i="1" err="1"/>
              <a:t>Regression</a:t>
            </a:r>
            <a:endParaRPr lang="pt-PT" sz="1400" i="1"/>
          </a:p>
        </p:txBody>
      </p:sp>
    </p:spTree>
    <p:extLst>
      <p:ext uri="{BB962C8B-B14F-4D97-AF65-F5344CB8AC3E}">
        <p14:creationId xmlns:p14="http://schemas.microsoft.com/office/powerpoint/2010/main" val="2603964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2941FEEF-1407-428B-A8B4-7B6642E04160}"/>
              </a:ext>
            </a:extLst>
          </p:cNvPr>
          <p:cNvSpPr>
            <a:spLocks noGrp="1"/>
          </p:cNvSpPr>
          <p:nvPr>
            <p:ph type="sldNum" sz="quarter" idx="12"/>
          </p:nvPr>
        </p:nvSpPr>
        <p:spPr/>
        <p:txBody>
          <a:bodyPr/>
          <a:lstStyle/>
          <a:p>
            <a:fld id="{D57F1E4F-1CFF-5643-939E-217C01CDF565}" type="slidenum">
              <a:rPr lang="en-US" smtClean="0"/>
              <a:pPr/>
              <a:t>26</a:t>
            </a:fld>
            <a:endParaRPr lang="en-US"/>
          </a:p>
        </p:txBody>
      </p:sp>
      <p:graphicFrame>
        <p:nvGraphicFramePr>
          <p:cNvPr id="10" name="Gráfico 9">
            <a:extLst>
              <a:ext uri="{FF2B5EF4-FFF2-40B4-BE49-F238E27FC236}">
                <a16:creationId xmlns:a16="http://schemas.microsoft.com/office/drawing/2014/main" id="{12219A66-35E2-475D-AA09-E2814FDDF4D2}"/>
              </a:ext>
            </a:extLst>
          </p:cNvPr>
          <p:cNvGraphicFramePr>
            <a:graphicFrameLocks/>
          </p:cNvGraphicFramePr>
          <p:nvPr>
            <p:extLst>
              <p:ext uri="{D42A27DB-BD31-4B8C-83A1-F6EECF244321}">
                <p14:modId xmlns:p14="http://schemas.microsoft.com/office/powerpoint/2010/main" val="416328140"/>
              </p:ext>
            </p:extLst>
          </p:nvPr>
        </p:nvGraphicFramePr>
        <p:xfrm>
          <a:off x="912966" y="451513"/>
          <a:ext cx="10366068" cy="5961188"/>
        </p:xfrm>
        <a:graphic>
          <a:graphicData uri="http://schemas.openxmlformats.org/drawingml/2006/chart">
            <c:chart xmlns:c="http://schemas.openxmlformats.org/drawingml/2006/chart" xmlns:r="http://schemas.openxmlformats.org/officeDocument/2006/relationships" r:id="rId3"/>
          </a:graphicData>
        </a:graphic>
      </p:graphicFrame>
      <p:sp>
        <p:nvSpPr>
          <p:cNvPr id="5" name="CaixaDeTexto 4">
            <a:extLst>
              <a:ext uri="{FF2B5EF4-FFF2-40B4-BE49-F238E27FC236}">
                <a16:creationId xmlns:a16="http://schemas.microsoft.com/office/drawing/2014/main" id="{099F4B6F-3CF9-490B-8512-F335E72E1451}"/>
              </a:ext>
            </a:extLst>
          </p:cNvPr>
          <p:cNvSpPr txBox="1"/>
          <p:nvPr/>
        </p:nvSpPr>
        <p:spPr>
          <a:xfrm>
            <a:off x="9501043" y="143735"/>
            <a:ext cx="1787669" cy="307777"/>
          </a:xfrm>
          <a:prstGeom prst="rect">
            <a:avLst/>
          </a:prstGeom>
          <a:noFill/>
        </p:spPr>
        <p:txBody>
          <a:bodyPr wrap="none" rtlCol="0">
            <a:spAutoFit/>
          </a:bodyPr>
          <a:lstStyle/>
          <a:p>
            <a:r>
              <a:rPr lang="pt-PT" sz="1400" i="1" err="1"/>
              <a:t>Logistic</a:t>
            </a:r>
            <a:r>
              <a:rPr lang="pt-PT" sz="1400" i="1"/>
              <a:t> </a:t>
            </a:r>
            <a:r>
              <a:rPr lang="pt-PT" sz="1400" i="1" err="1"/>
              <a:t>Regression</a:t>
            </a:r>
            <a:endParaRPr lang="pt-PT" sz="1400" i="1"/>
          </a:p>
        </p:txBody>
      </p:sp>
    </p:spTree>
    <p:extLst>
      <p:ext uri="{BB962C8B-B14F-4D97-AF65-F5344CB8AC3E}">
        <p14:creationId xmlns:p14="http://schemas.microsoft.com/office/powerpoint/2010/main" val="3818724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E3561-6150-4745-862A-7E8497093B35}"/>
              </a:ext>
            </a:extLst>
          </p:cNvPr>
          <p:cNvSpPr>
            <a:spLocks noGrp="1"/>
          </p:cNvSpPr>
          <p:nvPr>
            <p:ph type="title"/>
          </p:nvPr>
        </p:nvSpPr>
        <p:spPr/>
        <p:txBody>
          <a:bodyPr/>
          <a:lstStyle/>
          <a:p>
            <a:r>
              <a:rPr lang="pt-PT">
                <a:effectLst>
                  <a:outerShdw blurRad="38100" dist="38100" dir="2700000" algn="tl">
                    <a:srgbClr val="000000">
                      <a:alpha val="43137"/>
                    </a:srgbClr>
                  </a:outerShdw>
                </a:effectLst>
              </a:rPr>
              <a:t>Final </a:t>
            </a:r>
            <a:r>
              <a:rPr lang="pt-PT" err="1">
                <a:effectLst>
                  <a:outerShdw blurRad="38100" dist="38100" dir="2700000" algn="tl">
                    <a:srgbClr val="000000">
                      <a:alpha val="43137"/>
                    </a:srgbClr>
                  </a:outerShdw>
                </a:effectLst>
              </a:rPr>
              <a:t>results</a:t>
            </a:r>
            <a:endParaRPr lang="pt-PT">
              <a:effectLst>
                <a:outerShdw blurRad="38100" dist="38100" dir="2700000" algn="tl">
                  <a:srgbClr val="000000">
                    <a:alpha val="43137"/>
                  </a:srgbClr>
                </a:outerShdw>
              </a:effectLst>
            </a:endParaRPr>
          </a:p>
        </p:txBody>
      </p:sp>
      <p:graphicFrame>
        <p:nvGraphicFramePr>
          <p:cNvPr id="5" name="Marcador de Posição de Conteúdo 4">
            <a:extLst>
              <a:ext uri="{FF2B5EF4-FFF2-40B4-BE49-F238E27FC236}">
                <a16:creationId xmlns:a16="http://schemas.microsoft.com/office/drawing/2014/main" id="{67C84143-A836-4CAE-80D2-9B45314AD385}"/>
              </a:ext>
            </a:extLst>
          </p:cNvPr>
          <p:cNvGraphicFramePr>
            <a:graphicFrameLocks noGrp="1"/>
          </p:cNvGraphicFramePr>
          <p:nvPr>
            <p:ph idx="1"/>
            <p:extLst>
              <p:ext uri="{D42A27DB-BD31-4B8C-83A1-F6EECF244321}">
                <p14:modId xmlns:p14="http://schemas.microsoft.com/office/powerpoint/2010/main" val="1370400855"/>
              </p:ext>
            </p:extLst>
          </p:nvPr>
        </p:nvGraphicFramePr>
        <p:xfrm>
          <a:off x="973156" y="2331903"/>
          <a:ext cx="10242700" cy="3581445"/>
        </p:xfrm>
        <a:graphic>
          <a:graphicData uri="http://schemas.openxmlformats.org/drawingml/2006/table">
            <a:tbl>
              <a:tblPr firstRow="1" bandRow="1">
                <a:tableStyleId>{5C22544A-7EE6-4342-B048-85BDC9FD1C3A}</a:tableStyleId>
              </a:tblPr>
              <a:tblGrid>
                <a:gridCol w="2048540">
                  <a:extLst>
                    <a:ext uri="{9D8B030D-6E8A-4147-A177-3AD203B41FA5}">
                      <a16:colId xmlns:a16="http://schemas.microsoft.com/office/drawing/2014/main" val="3432133244"/>
                    </a:ext>
                  </a:extLst>
                </a:gridCol>
                <a:gridCol w="2048540">
                  <a:extLst>
                    <a:ext uri="{9D8B030D-6E8A-4147-A177-3AD203B41FA5}">
                      <a16:colId xmlns:a16="http://schemas.microsoft.com/office/drawing/2014/main" val="261146466"/>
                    </a:ext>
                  </a:extLst>
                </a:gridCol>
                <a:gridCol w="2048540">
                  <a:extLst>
                    <a:ext uri="{9D8B030D-6E8A-4147-A177-3AD203B41FA5}">
                      <a16:colId xmlns:a16="http://schemas.microsoft.com/office/drawing/2014/main" val="3259842283"/>
                    </a:ext>
                  </a:extLst>
                </a:gridCol>
                <a:gridCol w="2048540">
                  <a:extLst>
                    <a:ext uri="{9D8B030D-6E8A-4147-A177-3AD203B41FA5}">
                      <a16:colId xmlns:a16="http://schemas.microsoft.com/office/drawing/2014/main" val="2950163094"/>
                    </a:ext>
                  </a:extLst>
                </a:gridCol>
                <a:gridCol w="2048540">
                  <a:extLst>
                    <a:ext uri="{9D8B030D-6E8A-4147-A177-3AD203B41FA5}">
                      <a16:colId xmlns:a16="http://schemas.microsoft.com/office/drawing/2014/main" val="2271382085"/>
                    </a:ext>
                  </a:extLst>
                </a:gridCol>
              </a:tblGrid>
              <a:tr h="716289">
                <a:tc>
                  <a:txBody>
                    <a:bodyPr/>
                    <a:lstStyle/>
                    <a:p>
                      <a:pPr algn="ctr" fontAlgn="b"/>
                      <a:r>
                        <a:rPr lang="pt-PT" sz="1900" b="1" i="0" u="none" strike="noStrike">
                          <a:solidFill>
                            <a:srgbClr val="000000"/>
                          </a:solidFill>
                          <a:effectLst/>
                          <a:latin typeface="Calibri"/>
                        </a:rPr>
                        <a:t>Classifier</a:t>
                      </a:r>
                      <a:endParaRPr lang="pt-PT" sz="1900" b="1" i="0" u="none" strike="noStrike" err="1">
                        <a:solidFill>
                          <a:srgbClr val="000000"/>
                        </a:solidFill>
                        <a:effectLst/>
                        <a:latin typeface="Calibri"/>
                      </a:endParaRPr>
                    </a:p>
                  </a:txBody>
                  <a:tcPr marL="7389" marR="7389" marT="7389" marB="0" anchor="ctr"/>
                </a:tc>
                <a:tc>
                  <a:txBody>
                    <a:bodyPr/>
                    <a:lstStyle/>
                    <a:p>
                      <a:pPr algn="ctr" fontAlgn="b"/>
                      <a:r>
                        <a:rPr lang="pt-PT" sz="1900" b="1" i="0" u="none" strike="noStrike" err="1">
                          <a:solidFill>
                            <a:srgbClr val="000000"/>
                          </a:solidFill>
                          <a:effectLst/>
                          <a:latin typeface="Calibri"/>
                        </a:rPr>
                        <a:t>Accuracy</a:t>
                      </a:r>
                    </a:p>
                  </a:txBody>
                  <a:tcPr marL="7389" marR="7389" marT="7389" marB="0" anchor="ctr"/>
                </a:tc>
                <a:tc>
                  <a:txBody>
                    <a:bodyPr/>
                    <a:lstStyle/>
                    <a:p>
                      <a:pPr algn="ctr" fontAlgn="b"/>
                      <a:r>
                        <a:rPr lang="pt-PT" sz="1900" b="1" i="0" u="none" strike="noStrike" err="1">
                          <a:solidFill>
                            <a:srgbClr val="000000"/>
                          </a:solidFill>
                          <a:effectLst/>
                          <a:latin typeface="Calibri"/>
                        </a:rPr>
                        <a:t>Precision</a:t>
                      </a:r>
                    </a:p>
                  </a:txBody>
                  <a:tcPr marL="7389" marR="7389" marT="7389" marB="0" anchor="ctr"/>
                </a:tc>
                <a:tc>
                  <a:txBody>
                    <a:bodyPr/>
                    <a:lstStyle/>
                    <a:p>
                      <a:pPr algn="ctr" fontAlgn="b"/>
                      <a:r>
                        <a:rPr lang="pt-PT" sz="1900" b="1" i="0" u="none" strike="noStrike" err="1">
                          <a:solidFill>
                            <a:srgbClr val="000000"/>
                          </a:solidFill>
                          <a:effectLst/>
                          <a:latin typeface="Calibri"/>
                        </a:rPr>
                        <a:t>Recall</a:t>
                      </a:r>
                    </a:p>
                  </a:txBody>
                  <a:tcPr marL="7389" marR="7389" marT="7389" marB="0" anchor="ctr"/>
                </a:tc>
                <a:tc>
                  <a:txBody>
                    <a:bodyPr/>
                    <a:lstStyle/>
                    <a:p>
                      <a:pPr algn="ctr" fontAlgn="b"/>
                      <a:r>
                        <a:rPr lang="pt-PT" sz="1900" b="1" i="0" u="none" strike="noStrike">
                          <a:solidFill>
                            <a:srgbClr val="000000"/>
                          </a:solidFill>
                          <a:effectLst/>
                          <a:latin typeface="Calibri"/>
                        </a:rPr>
                        <a:t>F1-Score</a:t>
                      </a:r>
                    </a:p>
                  </a:txBody>
                  <a:tcPr marL="7389" marR="7389" marT="7389" marB="0" anchor="ctr"/>
                </a:tc>
                <a:extLst>
                  <a:ext uri="{0D108BD9-81ED-4DB2-BD59-A6C34878D82A}">
                    <a16:rowId xmlns:a16="http://schemas.microsoft.com/office/drawing/2014/main" val="2040739475"/>
                  </a:ext>
                </a:extLst>
              </a:tr>
              <a:tr h="716289">
                <a:tc>
                  <a:txBody>
                    <a:bodyPr/>
                    <a:lstStyle/>
                    <a:p>
                      <a:pPr algn="ctr"/>
                      <a:r>
                        <a:rPr lang="pt-PT" sz="1900" b="0" i="0" u="none" strike="noStrike">
                          <a:solidFill>
                            <a:srgbClr val="000000"/>
                          </a:solidFill>
                          <a:effectLst/>
                          <a:latin typeface="Calibri"/>
                        </a:rPr>
                        <a:t>Logistic</a:t>
                      </a:r>
                      <a:endParaRPr lang="pt-PT" sz="1900" b="0" i="0" u="none" strike="noStrike">
                        <a:solidFill>
                          <a:srgbClr val="000000"/>
                        </a:solidFill>
                        <a:latin typeface="Calibri"/>
                      </a:endParaRPr>
                    </a:p>
                    <a:p>
                      <a:pPr lvl="0" algn="ctr" fontAlgn="b">
                        <a:buNone/>
                      </a:pPr>
                      <a:r>
                        <a:rPr lang="pt-PT" sz="1900" b="0" i="0" u="none" strike="noStrike">
                          <a:solidFill>
                            <a:srgbClr val="000000"/>
                          </a:solidFill>
                          <a:effectLst/>
                          <a:latin typeface="Calibri"/>
                        </a:rPr>
                        <a:t>Regression</a:t>
                      </a:r>
                    </a:p>
                  </a:txBody>
                  <a:tcPr marL="7389" marR="7389" marT="7389" marB="0" anchor="ctr"/>
                </a:tc>
                <a:tc>
                  <a:txBody>
                    <a:bodyPr/>
                    <a:lstStyle/>
                    <a:p>
                      <a:pPr algn="ctr" fontAlgn="b"/>
                      <a:r>
                        <a:rPr lang="pt-PT" sz="1900" b="0" i="0" u="none" strike="noStrike">
                          <a:solidFill>
                            <a:srgbClr val="000000"/>
                          </a:solidFill>
                          <a:effectLst/>
                          <a:latin typeface="Calibri"/>
                        </a:rPr>
                        <a:t>0.956</a:t>
                      </a:r>
                    </a:p>
                  </a:txBody>
                  <a:tcPr marL="7389" marR="7389" marT="7389" marB="0" anchor="ctr"/>
                </a:tc>
                <a:tc>
                  <a:txBody>
                    <a:bodyPr/>
                    <a:lstStyle/>
                    <a:p>
                      <a:pPr algn="ctr" fontAlgn="b"/>
                      <a:r>
                        <a:rPr lang="pt-PT" sz="1900" b="0" i="0" u="none" strike="noStrike">
                          <a:solidFill>
                            <a:srgbClr val="000000"/>
                          </a:solidFill>
                          <a:effectLst/>
                          <a:latin typeface="Calibri"/>
                        </a:rPr>
                        <a:t>0.940</a:t>
                      </a:r>
                    </a:p>
                  </a:txBody>
                  <a:tcPr marL="7389" marR="7389" marT="7389" marB="0" anchor="ctr"/>
                </a:tc>
                <a:tc>
                  <a:txBody>
                    <a:bodyPr/>
                    <a:lstStyle/>
                    <a:p>
                      <a:pPr algn="ctr" fontAlgn="b"/>
                      <a:r>
                        <a:rPr lang="pt-PT" sz="1900" b="0" i="0" u="none" strike="noStrike">
                          <a:solidFill>
                            <a:srgbClr val="000000"/>
                          </a:solidFill>
                          <a:effectLst/>
                          <a:latin typeface="Calibri"/>
                        </a:rPr>
                        <a:t>0.946</a:t>
                      </a:r>
                    </a:p>
                  </a:txBody>
                  <a:tcPr marL="7389" marR="7389" marT="7389" marB="0" anchor="ctr"/>
                </a:tc>
                <a:tc>
                  <a:txBody>
                    <a:bodyPr/>
                    <a:lstStyle/>
                    <a:p>
                      <a:pPr algn="ctr" fontAlgn="b"/>
                      <a:r>
                        <a:rPr lang="pt-PT" sz="1900" b="0" i="0" u="none" strike="noStrike">
                          <a:solidFill>
                            <a:srgbClr val="000000"/>
                          </a:solidFill>
                          <a:effectLst/>
                          <a:latin typeface="Calibri"/>
                        </a:rPr>
                        <a:t>0.943</a:t>
                      </a:r>
                    </a:p>
                  </a:txBody>
                  <a:tcPr marL="7389" marR="7389" marT="7389" marB="0" anchor="ctr"/>
                </a:tc>
                <a:extLst>
                  <a:ext uri="{0D108BD9-81ED-4DB2-BD59-A6C34878D82A}">
                    <a16:rowId xmlns:a16="http://schemas.microsoft.com/office/drawing/2014/main" val="2612893734"/>
                  </a:ext>
                </a:extLst>
              </a:tr>
              <a:tr h="716289">
                <a:tc>
                  <a:txBody>
                    <a:bodyPr/>
                    <a:lstStyle/>
                    <a:p>
                      <a:pPr algn="ctr" fontAlgn="b"/>
                      <a:r>
                        <a:rPr lang="pt-PT" sz="1900" b="0" i="0" u="none" strike="noStrike">
                          <a:solidFill>
                            <a:srgbClr val="000000"/>
                          </a:solidFill>
                          <a:effectLst/>
                          <a:latin typeface="Calibri"/>
                        </a:rPr>
                        <a:t>Linear SVC</a:t>
                      </a:r>
                    </a:p>
                  </a:txBody>
                  <a:tcPr marL="7389" marR="7389" marT="7389" marB="0" anchor="ctr"/>
                </a:tc>
                <a:tc>
                  <a:txBody>
                    <a:bodyPr/>
                    <a:lstStyle/>
                    <a:p>
                      <a:pPr algn="ctr" fontAlgn="b"/>
                      <a:r>
                        <a:rPr lang="pt-PT" sz="1900" b="0" i="0" u="none" strike="noStrike">
                          <a:solidFill>
                            <a:srgbClr val="000000"/>
                          </a:solidFill>
                          <a:effectLst/>
                          <a:latin typeface="Calibri"/>
                        </a:rPr>
                        <a:t>0.952</a:t>
                      </a:r>
                    </a:p>
                  </a:txBody>
                  <a:tcPr marL="7389" marR="7389" marT="7389" marB="0" anchor="ctr"/>
                </a:tc>
                <a:tc>
                  <a:txBody>
                    <a:bodyPr/>
                    <a:lstStyle/>
                    <a:p>
                      <a:pPr algn="ctr" fontAlgn="b"/>
                      <a:r>
                        <a:rPr lang="pt-PT" sz="1900" b="0" i="0" u="none" strike="noStrike">
                          <a:solidFill>
                            <a:srgbClr val="000000"/>
                          </a:solidFill>
                          <a:effectLst/>
                          <a:latin typeface="Calibri"/>
                        </a:rPr>
                        <a:t>0.924</a:t>
                      </a:r>
                    </a:p>
                  </a:txBody>
                  <a:tcPr marL="7389" marR="7389" marT="7389" marB="0" anchor="ctr"/>
                </a:tc>
                <a:tc>
                  <a:txBody>
                    <a:bodyPr/>
                    <a:lstStyle/>
                    <a:p>
                      <a:pPr algn="ctr" fontAlgn="b"/>
                      <a:r>
                        <a:rPr lang="pt-PT" sz="1900" b="0" i="0" u="none" strike="noStrike">
                          <a:solidFill>
                            <a:srgbClr val="000000"/>
                          </a:solidFill>
                          <a:effectLst/>
                          <a:latin typeface="Calibri"/>
                        </a:rPr>
                        <a:t>0.952</a:t>
                      </a:r>
                    </a:p>
                  </a:txBody>
                  <a:tcPr marL="7389" marR="7389" marT="7389" marB="0" anchor="ctr"/>
                </a:tc>
                <a:tc>
                  <a:txBody>
                    <a:bodyPr/>
                    <a:lstStyle/>
                    <a:p>
                      <a:pPr algn="ctr" fontAlgn="b"/>
                      <a:r>
                        <a:rPr lang="pt-PT" sz="1900" b="0" i="0" u="none" strike="noStrike">
                          <a:solidFill>
                            <a:srgbClr val="000000"/>
                          </a:solidFill>
                          <a:effectLst/>
                          <a:latin typeface="Calibri"/>
                        </a:rPr>
                        <a:t>0.938</a:t>
                      </a:r>
                    </a:p>
                  </a:txBody>
                  <a:tcPr marL="7389" marR="7389" marT="7389" marB="0" anchor="ctr"/>
                </a:tc>
                <a:extLst>
                  <a:ext uri="{0D108BD9-81ED-4DB2-BD59-A6C34878D82A}">
                    <a16:rowId xmlns:a16="http://schemas.microsoft.com/office/drawing/2014/main" val="1378056088"/>
                  </a:ext>
                </a:extLst>
              </a:tr>
              <a:tr h="716289">
                <a:tc>
                  <a:txBody>
                    <a:bodyPr/>
                    <a:lstStyle/>
                    <a:p>
                      <a:pPr algn="ctr" fontAlgn="b"/>
                      <a:r>
                        <a:rPr lang="pt-PT" sz="1900" b="0" i="0" u="none" strike="noStrike" err="1">
                          <a:solidFill>
                            <a:srgbClr val="000000"/>
                          </a:solidFill>
                          <a:effectLst/>
                          <a:latin typeface="Calibri"/>
                        </a:rPr>
                        <a:t>Decision</a:t>
                      </a:r>
                      <a:r>
                        <a:rPr lang="pt-PT" sz="1900" b="0" i="0" u="none" strike="noStrike">
                          <a:solidFill>
                            <a:srgbClr val="000000"/>
                          </a:solidFill>
                          <a:effectLst/>
                          <a:latin typeface="Calibri"/>
                        </a:rPr>
                        <a:t> </a:t>
                      </a:r>
                      <a:r>
                        <a:rPr lang="pt-PT" sz="1900" b="0" i="0" u="none" strike="noStrike" err="1">
                          <a:solidFill>
                            <a:srgbClr val="000000"/>
                          </a:solidFill>
                          <a:effectLst/>
                          <a:latin typeface="Calibri"/>
                        </a:rPr>
                        <a:t>Tree</a:t>
                      </a:r>
                      <a:endParaRPr lang="pt-PT" sz="1900" b="0" i="0" u="none" strike="noStrike">
                        <a:solidFill>
                          <a:srgbClr val="000000"/>
                        </a:solidFill>
                        <a:effectLst/>
                        <a:latin typeface="Calibri"/>
                      </a:endParaRPr>
                    </a:p>
                  </a:txBody>
                  <a:tcPr marL="7389" marR="7389" marT="7389" marB="0" anchor="ctr"/>
                </a:tc>
                <a:tc>
                  <a:txBody>
                    <a:bodyPr/>
                    <a:lstStyle/>
                    <a:p>
                      <a:pPr algn="ctr" fontAlgn="b"/>
                      <a:r>
                        <a:rPr lang="pt-PT" sz="1900" b="0" i="0" u="none" strike="noStrike">
                          <a:solidFill>
                            <a:srgbClr val="000000"/>
                          </a:solidFill>
                          <a:effectLst/>
                          <a:latin typeface="Calibri"/>
                        </a:rPr>
                        <a:t>0.871</a:t>
                      </a:r>
                    </a:p>
                  </a:txBody>
                  <a:tcPr marL="7389" marR="7389" marT="7389" marB="0" anchor="ctr"/>
                </a:tc>
                <a:tc>
                  <a:txBody>
                    <a:bodyPr/>
                    <a:lstStyle/>
                    <a:p>
                      <a:pPr algn="ctr" fontAlgn="b"/>
                      <a:r>
                        <a:rPr lang="pt-PT" sz="1900" b="0" i="0" u="none" strike="noStrike">
                          <a:solidFill>
                            <a:srgbClr val="000000"/>
                          </a:solidFill>
                          <a:effectLst/>
                          <a:latin typeface="Calibri"/>
                        </a:rPr>
                        <a:t>0.764</a:t>
                      </a:r>
                    </a:p>
                  </a:txBody>
                  <a:tcPr marL="7389" marR="7389" marT="7389" marB="0" anchor="ctr"/>
                </a:tc>
                <a:tc>
                  <a:txBody>
                    <a:bodyPr/>
                    <a:lstStyle/>
                    <a:p>
                      <a:pPr algn="ctr" fontAlgn="b"/>
                      <a:r>
                        <a:rPr lang="pt-PT" sz="1900" b="0" i="0" u="none" strike="noStrike">
                          <a:solidFill>
                            <a:srgbClr val="000000"/>
                          </a:solidFill>
                          <a:effectLst/>
                          <a:latin typeface="Calibri"/>
                        </a:rPr>
                        <a:t>0.959</a:t>
                      </a:r>
                    </a:p>
                  </a:txBody>
                  <a:tcPr marL="7389" marR="7389" marT="7389" marB="0" anchor="ctr"/>
                </a:tc>
                <a:tc>
                  <a:txBody>
                    <a:bodyPr/>
                    <a:lstStyle/>
                    <a:p>
                      <a:pPr algn="ctr" fontAlgn="b"/>
                      <a:r>
                        <a:rPr lang="pt-PT" sz="1900" b="0" i="0" u="none" strike="noStrike">
                          <a:solidFill>
                            <a:srgbClr val="000000"/>
                          </a:solidFill>
                          <a:effectLst/>
                          <a:latin typeface="Calibri"/>
                        </a:rPr>
                        <a:t>0.850</a:t>
                      </a:r>
                    </a:p>
                  </a:txBody>
                  <a:tcPr marL="7389" marR="7389" marT="7389" marB="0" anchor="ctr"/>
                </a:tc>
                <a:extLst>
                  <a:ext uri="{0D108BD9-81ED-4DB2-BD59-A6C34878D82A}">
                    <a16:rowId xmlns:a16="http://schemas.microsoft.com/office/drawing/2014/main" val="3577860225"/>
                  </a:ext>
                </a:extLst>
              </a:tr>
              <a:tr h="716289">
                <a:tc>
                  <a:txBody>
                    <a:bodyPr/>
                    <a:lstStyle/>
                    <a:p>
                      <a:pPr lvl="0" algn="ctr">
                        <a:buNone/>
                      </a:pPr>
                      <a:r>
                        <a:rPr lang="pt-PT" sz="1900" b="0" i="0" u="none" strike="noStrike" noProof="0">
                          <a:solidFill>
                            <a:srgbClr val="000000"/>
                          </a:solidFill>
                          <a:latin typeface="Calibri"/>
                        </a:rPr>
                        <a:t>Multi-layer</a:t>
                      </a:r>
                      <a:endParaRPr lang="en-US" b="0" u="none"/>
                    </a:p>
                    <a:p>
                      <a:pPr lvl="0" algn="ctr">
                        <a:buNone/>
                      </a:pPr>
                      <a:r>
                        <a:rPr lang="pt-PT" sz="1900" b="0" i="0" u="none" strike="noStrike" noProof="0">
                          <a:solidFill>
                            <a:srgbClr val="000000"/>
                          </a:solidFill>
                          <a:latin typeface="Calibri"/>
                        </a:rPr>
                        <a:t>Perceptrons</a:t>
                      </a:r>
                      <a:endParaRPr lang="en-US" b="0" u="none">
                        <a:effectLst/>
                      </a:endParaRPr>
                    </a:p>
                  </a:txBody>
                  <a:tcPr marL="7389" marR="7389" marT="7389" marB="0" anchor="ctr"/>
                </a:tc>
                <a:tc>
                  <a:txBody>
                    <a:bodyPr/>
                    <a:lstStyle/>
                    <a:p>
                      <a:pPr algn="ctr" fontAlgn="b"/>
                      <a:r>
                        <a:rPr lang="pt-PT" sz="1900" b="0" i="0" u="none" strike="noStrike">
                          <a:solidFill>
                            <a:srgbClr val="000000"/>
                          </a:solidFill>
                          <a:effectLst/>
                          <a:latin typeface="Calibri"/>
                        </a:rPr>
                        <a:t>0.944</a:t>
                      </a:r>
                    </a:p>
                  </a:txBody>
                  <a:tcPr marL="7389" marR="7389" marT="7389" marB="0" anchor="ctr"/>
                </a:tc>
                <a:tc>
                  <a:txBody>
                    <a:bodyPr/>
                    <a:lstStyle/>
                    <a:p>
                      <a:pPr algn="ctr" fontAlgn="b"/>
                      <a:r>
                        <a:rPr lang="pt-PT" sz="1900" b="0" i="0" u="none" strike="noStrike">
                          <a:solidFill>
                            <a:srgbClr val="000000"/>
                          </a:solidFill>
                          <a:effectLst/>
                          <a:latin typeface="Calibri"/>
                        </a:rPr>
                        <a:t>0.943</a:t>
                      </a:r>
                    </a:p>
                  </a:txBody>
                  <a:tcPr marL="7389" marR="7389" marT="7389" marB="0" anchor="ctr"/>
                </a:tc>
                <a:tc>
                  <a:txBody>
                    <a:bodyPr/>
                    <a:lstStyle/>
                    <a:p>
                      <a:pPr algn="ctr" fontAlgn="b"/>
                      <a:r>
                        <a:rPr lang="pt-PT" sz="1900" b="0" i="0" u="none" strike="noStrike">
                          <a:solidFill>
                            <a:srgbClr val="000000"/>
                          </a:solidFill>
                          <a:effectLst/>
                          <a:latin typeface="Calibri"/>
                        </a:rPr>
                        <a:t>0.907</a:t>
                      </a:r>
                    </a:p>
                  </a:txBody>
                  <a:tcPr marL="7389" marR="7389" marT="7389" marB="0" anchor="ctr"/>
                </a:tc>
                <a:tc>
                  <a:txBody>
                    <a:bodyPr/>
                    <a:lstStyle/>
                    <a:p>
                      <a:pPr algn="ctr" fontAlgn="b"/>
                      <a:r>
                        <a:rPr lang="pt-PT" sz="1900" b="0" i="0" u="none" strike="noStrike">
                          <a:solidFill>
                            <a:srgbClr val="000000"/>
                          </a:solidFill>
                          <a:effectLst/>
                          <a:latin typeface="Calibri"/>
                        </a:rPr>
                        <a:t>0.925</a:t>
                      </a:r>
                    </a:p>
                  </a:txBody>
                  <a:tcPr marL="7389" marR="7389" marT="7389" marB="0" anchor="ctr"/>
                </a:tc>
                <a:extLst>
                  <a:ext uri="{0D108BD9-81ED-4DB2-BD59-A6C34878D82A}">
                    <a16:rowId xmlns:a16="http://schemas.microsoft.com/office/drawing/2014/main" val="2259356768"/>
                  </a:ext>
                </a:extLst>
              </a:tr>
            </a:tbl>
          </a:graphicData>
        </a:graphic>
      </p:graphicFrame>
      <p:sp>
        <p:nvSpPr>
          <p:cNvPr id="4" name="Marcador de Posição do Número do Diapositivo 3">
            <a:extLst>
              <a:ext uri="{FF2B5EF4-FFF2-40B4-BE49-F238E27FC236}">
                <a16:creationId xmlns:a16="http://schemas.microsoft.com/office/drawing/2014/main" id="{2941FEEF-1407-428B-A8B4-7B6642E04160}"/>
              </a:ext>
            </a:extLst>
          </p:cNvPr>
          <p:cNvSpPr>
            <a:spLocks noGrp="1"/>
          </p:cNvSpPr>
          <p:nvPr>
            <p:ph type="sldNum" sz="quarter" idx="12"/>
          </p:nvPr>
        </p:nvSpPr>
        <p:spPr/>
        <p:txBody>
          <a:bodyPr/>
          <a:lstStyle/>
          <a:p>
            <a:fld id="{D57F1E4F-1CFF-5643-939E-217C01CDF565}" type="slidenum">
              <a:rPr lang="en-US" smtClean="0"/>
              <a:pPr/>
              <a:t>27</a:t>
            </a:fld>
            <a:endParaRPr lang="en-US"/>
          </a:p>
        </p:txBody>
      </p:sp>
      <p:sp>
        <p:nvSpPr>
          <p:cNvPr id="6" name="CaixaDeTexto 5">
            <a:extLst>
              <a:ext uri="{FF2B5EF4-FFF2-40B4-BE49-F238E27FC236}">
                <a16:creationId xmlns:a16="http://schemas.microsoft.com/office/drawing/2014/main" id="{9E9BC317-B8D2-42E4-AB0E-8AB182EBF647}"/>
              </a:ext>
            </a:extLst>
          </p:cNvPr>
          <p:cNvSpPr txBox="1"/>
          <p:nvPr/>
        </p:nvSpPr>
        <p:spPr>
          <a:xfrm>
            <a:off x="974649" y="6007299"/>
            <a:ext cx="3320140" cy="307777"/>
          </a:xfrm>
          <a:prstGeom prst="rect">
            <a:avLst/>
          </a:prstGeom>
          <a:noFill/>
        </p:spPr>
        <p:txBody>
          <a:bodyPr wrap="none" rtlCol="0">
            <a:spAutoFit/>
          </a:bodyPr>
          <a:lstStyle/>
          <a:p>
            <a:r>
              <a:rPr lang="pt-PT" sz="1400" i="1"/>
              <a:t>Data </a:t>
            </a:r>
            <a:r>
              <a:rPr lang="pt-PT" sz="1400" i="1" err="1"/>
              <a:t>division</a:t>
            </a:r>
            <a:r>
              <a:rPr lang="pt-PT" sz="1400" i="1"/>
              <a:t>: 80% </a:t>
            </a:r>
            <a:r>
              <a:rPr lang="pt-PT" sz="1400" i="1" err="1"/>
              <a:t>train</a:t>
            </a:r>
            <a:r>
              <a:rPr lang="pt-PT" sz="1400" i="1"/>
              <a:t> </a:t>
            </a:r>
            <a:r>
              <a:rPr lang="pt-PT" sz="1400" i="1" err="1"/>
              <a:t>and</a:t>
            </a:r>
            <a:r>
              <a:rPr lang="pt-PT" sz="1400" i="1"/>
              <a:t> 20% </a:t>
            </a:r>
            <a:r>
              <a:rPr lang="pt-PT" sz="1400" i="1" err="1"/>
              <a:t>test</a:t>
            </a:r>
            <a:endParaRPr lang="pt-PT" sz="1400" i="1"/>
          </a:p>
        </p:txBody>
      </p:sp>
    </p:spTree>
    <p:extLst>
      <p:ext uri="{BB962C8B-B14F-4D97-AF65-F5344CB8AC3E}">
        <p14:creationId xmlns:p14="http://schemas.microsoft.com/office/powerpoint/2010/main" val="74873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92263-1523-4B3A-B977-7E6C1509A0E0}"/>
              </a:ext>
            </a:extLst>
          </p:cNvPr>
          <p:cNvSpPr>
            <a:spLocks noGrp="1"/>
          </p:cNvSpPr>
          <p:nvPr>
            <p:ph type="title"/>
          </p:nvPr>
        </p:nvSpPr>
        <p:spPr>
          <a:xfrm>
            <a:off x="810000" y="447188"/>
            <a:ext cx="10571998" cy="970450"/>
          </a:xfrm>
        </p:spPr>
        <p:txBody>
          <a:bodyPr/>
          <a:lstStyle/>
          <a:p>
            <a:r>
              <a:rPr lang="pt-PT" err="1">
                <a:effectLst>
                  <a:outerShdw blurRad="38100" dist="38100" dir="2700000" algn="tl">
                    <a:srgbClr val="000000">
                      <a:alpha val="43137"/>
                    </a:srgbClr>
                  </a:outerShdw>
                </a:effectLst>
              </a:rPr>
              <a:t>Dataset</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A2A89F0E-AD2B-446F-8165-2674381E0DF1}"/>
              </a:ext>
            </a:extLst>
          </p:cNvPr>
          <p:cNvSpPr>
            <a:spLocks noGrp="1"/>
          </p:cNvSpPr>
          <p:nvPr>
            <p:ph idx="1"/>
          </p:nvPr>
        </p:nvSpPr>
        <p:spPr>
          <a:xfrm>
            <a:off x="810000" y="2222285"/>
            <a:ext cx="10572934" cy="4409333"/>
          </a:xfrm>
        </p:spPr>
        <p:txBody>
          <a:bodyPr>
            <a:normAutofit/>
          </a:bodyPr>
          <a:lstStyle/>
          <a:p>
            <a:r>
              <a:rPr lang="pt-PT"/>
              <a:t>20001 tweets</a:t>
            </a:r>
          </a:p>
          <a:p>
            <a:pPr marL="0" indent="0">
              <a:buNone/>
            </a:pPr>
            <a:endParaRPr lang="pt-PT"/>
          </a:p>
          <a:p>
            <a:r>
              <a:rPr lang="pt-PT" err="1"/>
              <a:t>Human-labelled</a:t>
            </a:r>
            <a:r>
              <a:rPr lang="pt-PT"/>
              <a:t> data in </a:t>
            </a:r>
            <a:r>
              <a:rPr lang="pt-PT" err="1"/>
              <a:t>two</a:t>
            </a:r>
            <a:r>
              <a:rPr lang="pt-PT"/>
              <a:t> </a:t>
            </a:r>
            <a:r>
              <a:rPr lang="pt-PT" err="1"/>
              <a:t>categories</a:t>
            </a:r>
            <a:r>
              <a:rPr lang="pt-PT"/>
              <a:t>:</a:t>
            </a:r>
          </a:p>
          <a:p>
            <a:pPr lvl="1"/>
            <a:r>
              <a:rPr lang="pt-PT"/>
              <a:t>1 (</a:t>
            </a:r>
            <a:r>
              <a:rPr lang="pt-PT" err="1"/>
              <a:t>offensive</a:t>
            </a:r>
            <a:r>
              <a:rPr lang="pt-PT"/>
              <a:t>)</a:t>
            </a:r>
          </a:p>
          <a:p>
            <a:pPr lvl="1"/>
            <a:r>
              <a:rPr lang="pt-PT"/>
              <a:t>0 (non </a:t>
            </a:r>
            <a:r>
              <a:rPr lang="pt-PT" err="1"/>
              <a:t>offensive</a:t>
            </a:r>
            <a:r>
              <a:rPr lang="pt-PT"/>
              <a:t>)</a:t>
            </a:r>
          </a:p>
          <a:p>
            <a:pPr lvl="1"/>
            <a:endParaRPr lang="pt-PT"/>
          </a:p>
          <a:p>
            <a:r>
              <a:rPr lang="pt-PT"/>
              <a:t>7822 </a:t>
            </a:r>
            <a:r>
              <a:rPr lang="pt-PT" err="1"/>
              <a:t>labelled</a:t>
            </a:r>
            <a:r>
              <a:rPr lang="pt-PT"/>
              <a:t> as </a:t>
            </a:r>
            <a:r>
              <a:rPr lang="pt-PT" err="1"/>
              <a:t>offensive</a:t>
            </a:r>
            <a:r>
              <a:rPr lang="pt-PT"/>
              <a:t> tweets </a:t>
            </a:r>
            <a:r>
              <a:rPr lang="pt-PT" err="1"/>
              <a:t>and</a:t>
            </a:r>
            <a:r>
              <a:rPr lang="pt-PT"/>
              <a:t> 12179 </a:t>
            </a:r>
            <a:r>
              <a:rPr lang="pt-PT" err="1"/>
              <a:t>labelled</a:t>
            </a:r>
            <a:r>
              <a:rPr lang="pt-PT"/>
              <a:t> as non </a:t>
            </a:r>
            <a:r>
              <a:rPr lang="pt-PT" err="1"/>
              <a:t>offensive</a:t>
            </a:r>
            <a:r>
              <a:rPr lang="pt-PT"/>
              <a:t> tweets</a:t>
            </a:r>
          </a:p>
          <a:p>
            <a:endParaRPr lang="pt-PT"/>
          </a:p>
          <a:p>
            <a:r>
              <a:rPr lang="pt-PT" err="1"/>
              <a:t>Source</a:t>
            </a:r>
            <a:r>
              <a:rPr lang="pt-PT"/>
              <a:t>: </a:t>
            </a:r>
            <a:r>
              <a:rPr lang="pt-PT">
                <a:hlinkClick r:id="rId2"/>
              </a:rPr>
              <a:t>https://www.kaggle.com/dataturks/dataset-for-detection-of-cybertrolls/</a:t>
            </a:r>
            <a:endParaRPr lang="pt-PT"/>
          </a:p>
          <a:p>
            <a:endParaRPr lang="pt-PT"/>
          </a:p>
        </p:txBody>
      </p:sp>
      <p:sp>
        <p:nvSpPr>
          <p:cNvPr id="6" name="Marcador de Posição do Número do Diapositivo 5">
            <a:extLst>
              <a:ext uri="{FF2B5EF4-FFF2-40B4-BE49-F238E27FC236}">
                <a16:creationId xmlns:a16="http://schemas.microsoft.com/office/drawing/2014/main" id="{E1B8D404-D4F6-48D9-96C7-950A5E9D2429}"/>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408793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45CEDEE6-0879-4E13-965F-DA81245347B1}"/>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Dataset</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statistics</a:t>
            </a:r>
            <a:endParaRPr lang="pt-PT"/>
          </a:p>
        </p:txBody>
      </p:sp>
      <p:pic>
        <p:nvPicPr>
          <p:cNvPr id="13" name="Imagem 12">
            <a:extLst>
              <a:ext uri="{FF2B5EF4-FFF2-40B4-BE49-F238E27FC236}">
                <a16:creationId xmlns:a16="http://schemas.microsoft.com/office/drawing/2014/main" id="{D0375A65-FE98-470E-9639-A1BE7A4343AB}"/>
              </a:ext>
            </a:extLst>
          </p:cNvPr>
          <p:cNvPicPr>
            <a:picLocks noChangeAspect="1"/>
          </p:cNvPicPr>
          <p:nvPr/>
        </p:nvPicPr>
        <p:blipFill>
          <a:blip r:embed="rId3"/>
          <a:stretch>
            <a:fillRect/>
          </a:stretch>
        </p:blipFill>
        <p:spPr>
          <a:xfrm>
            <a:off x="710897" y="2446312"/>
            <a:ext cx="5281530" cy="3961148"/>
          </a:xfrm>
          <a:prstGeom prst="rect">
            <a:avLst/>
          </a:prstGeom>
        </p:spPr>
      </p:pic>
      <p:pic>
        <p:nvPicPr>
          <p:cNvPr id="14" name="Imagem 13">
            <a:extLst>
              <a:ext uri="{FF2B5EF4-FFF2-40B4-BE49-F238E27FC236}">
                <a16:creationId xmlns:a16="http://schemas.microsoft.com/office/drawing/2014/main" id="{B22BFBB3-0C99-45DC-BD31-CD7DEC27BA47}"/>
              </a:ext>
            </a:extLst>
          </p:cNvPr>
          <p:cNvPicPr>
            <a:picLocks noChangeAspect="1"/>
          </p:cNvPicPr>
          <p:nvPr/>
        </p:nvPicPr>
        <p:blipFill>
          <a:blip r:embed="rId4"/>
          <a:stretch>
            <a:fillRect/>
          </a:stretch>
        </p:blipFill>
        <p:spPr>
          <a:xfrm>
            <a:off x="6199573" y="2446312"/>
            <a:ext cx="5281530" cy="3961148"/>
          </a:xfrm>
          <a:prstGeom prst="rect">
            <a:avLst/>
          </a:prstGeom>
        </p:spPr>
      </p:pic>
      <p:sp>
        <p:nvSpPr>
          <p:cNvPr id="2" name="Marcador de Posição do Número do Diapositivo 1">
            <a:extLst>
              <a:ext uri="{FF2B5EF4-FFF2-40B4-BE49-F238E27FC236}">
                <a16:creationId xmlns:a16="http://schemas.microsoft.com/office/drawing/2014/main" id="{07CED621-66A6-4283-8D0A-D25980CDE1DE}"/>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399825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3" descr="Uma imagem com texto&#10;&#10;Descrição gerada com confiança muito alta">
            <a:extLst>
              <a:ext uri="{FF2B5EF4-FFF2-40B4-BE49-F238E27FC236}">
                <a16:creationId xmlns:a16="http://schemas.microsoft.com/office/drawing/2014/main" id="{A93098EB-E34C-4161-B263-02B46AF12E0D}"/>
              </a:ext>
            </a:extLst>
          </p:cNvPr>
          <p:cNvPicPr>
            <a:picLocks noChangeAspect="1"/>
          </p:cNvPicPr>
          <p:nvPr/>
        </p:nvPicPr>
        <p:blipFill>
          <a:blip r:embed="rId2"/>
          <a:stretch>
            <a:fillRect/>
          </a:stretch>
        </p:blipFill>
        <p:spPr>
          <a:xfrm>
            <a:off x="726893" y="2448678"/>
            <a:ext cx="5249537" cy="3957809"/>
          </a:xfrm>
          <a:prstGeom prst="rect">
            <a:avLst/>
          </a:prstGeom>
        </p:spPr>
      </p:pic>
      <p:sp>
        <p:nvSpPr>
          <p:cNvPr id="10" name="Título 9">
            <a:extLst>
              <a:ext uri="{FF2B5EF4-FFF2-40B4-BE49-F238E27FC236}">
                <a16:creationId xmlns:a16="http://schemas.microsoft.com/office/drawing/2014/main" id="{45CEDEE6-0879-4E13-965F-DA81245347B1}"/>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Dataset</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statistics</a:t>
            </a:r>
            <a:endParaRPr lang="pt-PT"/>
          </a:p>
        </p:txBody>
      </p:sp>
      <p:sp>
        <p:nvSpPr>
          <p:cNvPr id="2" name="Marcador de Posição do Número do Diapositivo 1">
            <a:extLst>
              <a:ext uri="{FF2B5EF4-FFF2-40B4-BE49-F238E27FC236}">
                <a16:creationId xmlns:a16="http://schemas.microsoft.com/office/drawing/2014/main" id="{07CED621-66A6-4283-8D0A-D25980CDE1DE}"/>
              </a:ext>
            </a:extLst>
          </p:cNvPr>
          <p:cNvSpPr>
            <a:spLocks noGrp="1"/>
          </p:cNvSpPr>
          <p:nvPr>
            <p:ph type="sldNum" sz="quarter" idx="12"/>
          </p:nvPr>
        </p:nvSpPr>
        <p:spPr/>
        <p:txBody>
          <a:bodyPr/>
          <a:lstStyle/>
          <a:p>
            <a:fld id="{D57F1E4F-1CFF-5643-939E-217C01CDF565}" type="slidenum">
              <a:rPr lang="en-US" smtClean="0"/>
              <a:pPr/>
              <a:t>5</a:t>
            </a:fld>
            <a:endParaRPr lang="en-US"/>
          </a:p>
        </p:txBody>
      </p:sp>
      <p:pic>
        <p:nvPicPr>
          <p:cNvPr id="7" name="Imagem 7" descr="Uma imagem com texto&#10;&#10;Descrição gerada com confiança muito alta">
            <a:extLst>
              <a:ext uri="{FF2B5EF4-FFF2-40B4-BE49-F238E27FC236}">
                <a16:creationId xmlns:a16="http://schemas.microsoft.com/office/drawing/2014/main" id="{2CF4179B-DC39-4AAC-8F8A-51773BC75569}"/>
              </a:ext>
            </a:extLst>
          </p:cNvPr>
          <p:cNvPicPr>
            <a:picLocks noChangeAspect="1"/>
          </p:cNvPicPr>
          <p:nvPr/>
        </p:nvPicPr>
        <p:blipFill>
          <a:blip r:embed="rId3"/>
          <a:stretch>
            <a:fillRect/>
          </a:stretch>
        </p:blipFill>
        <p:spPr>
          <a:xfrm>
            <a:off x="6188028" y="2448678"/>
            <a:ext cx="5277079" cy="3957809"/>
          </a:xfrm>
          <a:prstGeom prst="rect">
            <a:avLst/>
          </a:prstGeom>
        </p:spPr>
      </p:pic>
    </p:spTree>
    <p:extLst>
      <p:ext uri="{BB962C8B-B14F-4D97-AF65-F5344CB8AC3E}">
        <p14:creationId xmlns:p14="http://schemas.microsoft.com/office/powerpoint/2010/main" val="6886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a:effectLst>
                  <a:outerShdw blurRad="38100" dist="38100" dir="2700000" algn="tl">
                    <a:srgbClr val="000000">
                      <a:alpha val="43137"/>
                    </a:srgbClr>
                  </a:outerShdw>
                </a:effectLst>
              </a:rPr>
              <a:t>Data </a:t>
            </a:r>
            <a:r>
              <a:rPr lang="pt-PT" err="1">
                <a:effectLst>
                  <a:outerShdw blurRad="38100" dist="38100" dir="2700000" algn="tl">
                    <a:srgbClr val="000000">
                      <a:alpha val="43137"/>
                    </a:srgbClr>
                  </a:outerShdw>
                </a:effectLst>
              </a:rPr>
              <a:t>pre-processing</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17962"/>
            <a:ext cx="10554574" cy="4188525"/>
          </a:xfrm>
        </p:spPr>
        <p:txBody>
          <a:bodyPr/>
          <a:lstStyle/>
          <a:p>
            <a:r>
              <a:rPr lang="pt-PT" err="1"/>
              <a:t>Convert</a:t>
            </a:r>
            <a:r>
              <a:rPr lang="pt-PT"/>
              <a:t> </a:t>
            </a:r>
            <a:r>
              <a:rPr lang="pt-PT" err="1"/>
              <a:t>all</a:t>
            </a:r>
            <a:r>
              <a:rPr lang="pt-PT"/>
              <a:t> </a:t>
            </a:r>
            <a:r>
              <a:rPr lang="pt-PT" err="1"/>
              <a:t>words</a:t>
            </a:r>
            <a:r>
              <a:rPr lang="pt-PT"/>
              <a:t> </a:t>
            </a:r>
            <a:r>
              <a:rPr lang="pt-PT" err="1"/>
              <a:t>into</a:t>
            </a:r>
            <a:r>
              <a:rPr lang="pt-PT"/>
              <a:t> </a:t>
            </a:r>
            <a:r>
              <a:rPr lang="pt-PT" err="1"/>
              <a:t>lowercase</a:t>
            </a:r>
            <a:endParaRPr lang="pt-PT"/>
          </a:p>
          <a:p>
            <a:pPr marL="0" indent="0">
              <a:buNone/>
            </a:pPr>
            <a:endParaRPr lang="pt-PT"/>
          </a:p>
          <a:p>
            <a:r>
              <a:rPr lang="pt-PT" err="1"/>
              <a:t>Apply</a:t>
            </a:r>
            <a:r>
              <a:rPr lang="pt-PT"/>
              <a:t> </a:t>
            </a:r>
            <a:r>
              <a:rPr lang="pt-PT" err="1"/>
              <a:t>tokenizer</a:t>
            </a:r>
            <a:endParaRPr lang="pt-PT"/>
          </a:p>
          <a:p>
            <a:pPr marL="0" indent="0">
              <a:buNone/>
            </a:pPr>
            <a:endParaRPr lang="pt-PT"/>
          </a:p>
          <a:p>
            <a:r>
              <a:rPr lang="pt-PT"/>
              <a:t>Remove </a:t>
            </a:r>
            <a:r>
              <a:rPr lang="pt-PT" err="1"/>
              <a:t>punctuation</a:t>
            </a:r>
            <a:endParaRPr lang="pt-PT"/>
          </a:p>
          <a:p>
            <a:pPr marL="0" indent="0">
              <a:buNone/>
            </a:pPr>
            <a:endParaRPr lang="pt-PT"/>
          </a:p>
          <a:p>
            <a:r>
              <a:rPr lang="pt-PT"/>
              <a:t>Remove stop </a:t>
            </a:r>
            <a:r>
              <a:rPr lang="pt-PT" err="1"/>
              <a:t>words</a:t>
            </a:r>
            <a:r>
              <a:rPr lang="pt-PT"/>
              <a:t> (</a:t>
            </a:r>
            <a:r>
              <a:rPr lang="pt-PT" err="1"/>
              <a:t>the</a:t>
            </a:r>
            <a:r>
              <a:rPr lang="pt-PT"/>
              <a:t>, </a:t>
            </a:r>
            <a:r>
              <a:rPr lang="pt-PT" err="1"/>
              <a:t>and</a:t>
            </a:r>
            <a:r>
              <a:rPr lang="pt-PT"/>
              <a:t>, </a:t>
            </a:r>
            <a:r>
              <a:rPr lang="pt-PT" err="1"/>
              <a:t>or</a:t>
            </a:r>
            <a:r>
              <a:rPr lang="pt-PT"/>
              <a:t>, …)</a:t>
            </a:r>
          </a:p>
          <a:p>
            <a:pPr marL="0" indent="0">
              <a:buNone/>
            </a:pPr>
            <a:endParaRPr lang="pt-PT"/>
          </a:p>
          <a:p>
            <a:r>
              <a:rPr lang="pt-PT" err="1"/>
              <a:t>Lemmatize</a:t>
            </a:r>
            <a:endParaRPr lang="pt-PT"/>
          </a:p>
        </p:txBody>
      </p:sp>
      <p:sp>
        <p:nvSpPr>
          <p:cNvPr id="4" name="Marcador de Posição do Número do Diapositivo 3">
            <a:extLst>
              <a:ext uri="{FF2B5EF4-FFF2-40B4-BE49-F238E27FC236}">
                <a16:creationId xmlns:a16="http://schemas.microsoft.com/office/drawing/2014/main" id="{7DEA45CE-3169-4F90-BBB6-9FBC6CF49F4C}"/>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51938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Feature</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extraction</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22287"/>
            <a:ext cx="10554574" cy="3938816"/>
          </a:xfrm>
        </p:spPr>
        <p:txBody>
          <a:bodyPr/>
          <a:lstStyle/>
          <a:p>
            <a:pPr marL="0" indent="0">
              <a:buNone/>
            </a:pPr>
            <a:r>
              <a:rPr lang="pt-PT" b="1" dirty="0" err="1"/>
              <a:t>Tokens</a:t>
            </a:r>
            <a:r>
              <a:rPr lang="pt-PT" b="1" dirty="0"/>
              <a:t> </a:t>
            </a:r>
            <a:r>
              <a:rPr lang="pt-PT" b="1" dirty="0" err="1"/>
              <a:t>counting</a:t>
            </a:r>
            <a:endParaRPr lang="pt-PT" b="1" dirty="0"/>
          </a:p>
          <a:p>
            <a:r>
              <a:rPr lang="pt-PT" dirty="0" err="1"/>
              <a:t>Select</a:t>
            </a:r>
            <a:r>
              <a:rPr lang="pt-PT" dirty="0"/>
              <a:t> </a:t>
            </a:r>
            <a:r>
              <a:rPr lang="pt-PT" dirty="0" err="1"/>
              <a:t>the</a:t>
            </a:r>
            <a:r>
              <a:rPr lang="pt-PT" dirty="0"/>
              <a:t> N </a:t>
            </a:r>
            <a:r>
              <a:rPr lang="pt-PT" dirty="0" err="1"/>
              <a:t>most</a:t>
            </a:r>
            <a:r>
              <a:rPr lang="pt-PT" dirty="0"/>
              <a:t> </a:t>
            </a:r>
            <a:r>
              <a:rPr lang="pt-PT" dirty="0" err="1"/>
              <a:t>used</a:t>
            </a:r>
            <a:r>
              <a:rPr lang="pt-PT" dirty="0"/>
              <a:t> </a:t>
            </a:r>
            <a:r>
              <a:rPr lang="pt-PT" dirty="0" err="1"/>
              <a:t>tokens</a:t>
            </a:r>
            <a:r>
              <a:rPr lang="pt-PT" dirty="0"/>
              <a:t> </a:t>
            </a:r>
            <a:r>
              <a:rPr lang="pt-PT" dirty="0" err="1"/>
              <a:t>and</a:t>
            </a:r>
            <a:r>
              <a:rPr lang="pt-PT" dirty="0"/>
              <a:t> </a:t>
            </a:r>
            <a:r>
              <a:rPr lang="pt-PT" dirty="0" err="1"/>
              <a:t>transform</a:t>
            </a:r>
            <a:r>
              <a:rPr lang="pt-PT" dirty="0"/>
              <a:t> </a:t>
            </a:r>
            <a:r>
              <a:rPr lang="pt-PT" dirty="0" err="1"/>
              <a:t>them</a:t>
            </a:r>
            <a:r>
              <a:rPr lang="pt-PT" dirty="0"/>
              <a:t> </a:t>
            </a:r>
            <a:r>
              <a:rPr lang="pt-PT" dirty="0" err="1"/>
              <a:t>into</a:t>
            </a:r>
            <a:r>
              <a:rPr lang="pt-PT" dirty="0"/>
              <a:t> </a:t>
            </a:r>
            <a:r>
              <a:rPr lang="pt-PT" dirty="0" err="1"/>
              <a:t>features</a:t>
            </a:r>
            <a:endParaRPr lang="pt-PT" dirty="0"/>
          </a:p>
          <a:p>
            <a:r>
              <a:rPr lang="pt-PT" dirty="0" err="1"/>
              <a:t>Count</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feature</a:t>
            </a:r>
            <a:r>
              <a:rPr lang="pt-PT" dirty="0"/>
              <a:t> </a:t>
            </a:r>
            <a:r>
              <a:rPr lang="pt-PT" dirty="0" err="1"/>
              <a:t>tokens</a:t>
            </a:r>
            <a:r>
              <a:rPr lang="pt-PT" dirty="0"/>
              <a:t> </a:t>
            </a:r>
            <a:r>
              <a:rPr lang="pt-PT" dirty="0" err="1"/>
              <a:t>that</a:t>
            </a:r>
            <a:r>
              <a:rPr lang="pt-PT" dirty="0"/>
              <a:t> </a:t>
            </a:r>
            <a:r>
              <a:rPr lang="pt-PT" dirty="0" err="1"/>
              <a:t>each</a:t>
            </a:r>
            <a:r>
              <a:rPr lang="pt-PT" dirty="0"/>
              <a:t> tweet </a:t>
            </a:r>
            <a:r>
              <a:rPr lang="pt-PT" dirty="0" err="1"/>
              <a:t>has</a:t>
            </a:r>
            <a:endParaRPr lang="pt-PT" dirty="0"/>
          </a:p>
          <a:p>
            <a:r>
              <a:rPr lang="pt-PT" dirty="0"/>
              <a:t>Normalize </a:t>
            </a:r>
            <a:r>
              <a:rPr lang="pt-PT" dirty="0" err="1"/>
              <a:t>the</a:t>
            </a:r>
            <a:r>
              <a:rPr lang="pt-PT" dirty="0"/>
              <a:t> </a:t>
            </a:r>
            <a:r>
              <a:rPr lang="pt-PT" dirty="0" err="1"/>
              <a:t>counting</a:t>
            </a:r>
            <a:endParaRPr lang="pt-PT" dirty="0"/>
          </a:p>
          <a:p>
            <a:pPr marL="0" indent="0">
              <a:buNone/>
            </a:pPr>
            <a:endParaRPr lang="pt-PT" dirty="0"/>
          </a:p>
          <a:p>
            <a:pPr marL="0" indent="0">
              <a:buNone/>
            </a:pPr>
            <a:r>
              <a:rPr lang="pt-PT" dirty="0" err="1"/>
              <a:t>The</a:t>
            </a:r>
            <a:r>
              <a:rPr lang="pt-PT" dirty="0"/>
              <a:t> </a:t>
            </a:r>
            <a:r>
              <a:rPr lang="pt-PT" dirty="0" err="1"/>
              <a:t>pre-processed</a:t>
            </a:r>
            <a:r>
              <a:rPr lang="pt-PT" dirty="0"/>
              <a:t> </a:t>
            </a:r>
            <a:r>
              <a:rPr lang="pt-PT" dirty="0" err="1"/>
              <a:t>tokens</a:t>
            </a:r>
            <a:r>
              <a:rPr lang="pt-PT" dirty="0"/>
              <a:t> can </a:t>
            </a:r>
            <a:r>
              <a:rPr lang="pt-PT" dirty="0" err="1"/>
              <a:t>be</a:t>
            </a:r>
            <a:r>
              <a:rPr lang="pt-PT" dirty="0"/>
              <a:t> </a:t>
            </a:r>
            <a:r>
              <a:rPr lang="pt-PT" dirty="0" err="1"/>
              <a:t>grouped</a:t>
            </a:r>
            <a:r>
              <a:rPr lang="pt-PT" dirty="0"/>
              <a:t> in a </a:t>
            </a:r>
            <a:r>
              <a:rPr lang="pt-PT" dirty="0" err="1"/>
              <a:t>contiguous</a:t>
            </a:r>
            <a:r>
              <a:rPr lang="pt-PT" dirty="0"/>
              <a:t> </a:t>
            </a:r>
            <a:r>
              <a:rPr lang="pt-PT" dirty="0" err="1"/>
              <a:t>sequence</a:t>
            </a:r>
            <a:r>
              <a:rPr lang="pt-PT" dirty="0"/>
              <a:t>: n-</a:t>
            </a:r>
            <a:r>
              <a:rPr lang="pt-PT" dirty="0" err="1"/>
              <a:t>gram</a:t>
            </a:r>
            <a:endParaRPr lang="pt-PT" dirty="0"/>
          </a:p>
          <a:p>
            <a:pPr marL="457200" lvl="1" indent="0">
              <a:buNone/>
            </a:pPr>
            <a:r>
              <a:rPr lang="pt-PT" dirty="0" err="1"/>
              <a:t>We</a:t>
            </a:r>
            <a:r>
              <a:rPr lang="pt-PT" dirty="0"/>
              <a:t> </a:t>
            </a:r>
            <a:r>
              <a:rPr lang="pt-PT" dirty="0" err="1"/>
              <a:t>have</a:t>
            </a:r>
            <a:r>
              <a:rPr lang="pt-PT" dirty="0"/>
              <a:t> </a:t>
            </a:r>
            <a:r>
              <a:rPr lang="pt-PT" dirty="0" err="1"/>
              <a:t>chosen</a:t>
            </a:r>
            <a:r>
              <a:rPr lang="pt-PT" dirty="0"/>
              <a:t> to </a:t>
            </a:r>
            <a:r>
              <a:rPr lang="pt-PT" dirty="0" err="1"/>
              <a:t>treat</a:t>
            </a:r>
            <a:r>
              <a:rPr lang="pt-PT" dirty="0"/>
              <a:t> </a:t>
            </a:r>
            <a:r>
              <a:rPr lang="pt-PT" dirty="0" err="1"/>
              <a:t>each</a:t>
            </a:r>
            <a:r>
              <a:rPr lang="pt-PT" dirty="0"/>
              <a:t> </a:t>
            </a:r>
            <a:r>
              <a:rPr lang="pt-PT" dirty="0" err="1"/>
              <a:t>one</a:t>
            </a:r>
            <a:r>
              <a:rPr lang="pt-PT" dirty="0"/>
              <a:t> as a </a:t>
            </a:r>
            <a:r>
              <a:rPr lang="pt-PT" dirty="0" err="1"/>
              <a:t>word</a:t>
            </a:r>
            <a:r>
              <a:rPr lang="pt-PT" dirty="0"/>
              <a:t>. </a:t>
            </a:r>
            <a:r>
              <a:rPr lang="pt-PT" dirty="0" err="1"/>
              <a:t>Example</a:t>
            </a:r>
            <a:r>
              <a:rPr lang="pt-PT" dirty="0"/>
              <a:t>: </a:t>
            </a:r>
          </a:p>
          <a:p>
            <a:pPr lvl="1"/>
            <a:r>
              <a:rPr lang="pt-PT" dirty="0"/>
              <a:t>1-gram: [“</a:t>
            </a:r>
            <a:r>
              <a:rPr lang="pt-PT" dirty="0" err="1"/>
              <a:t>We</a:t>
            </a:r>
            <a:r>
              <a:rPr lang="pt-PT" dirty="0"/>
              <a:t>”, “</a:t>
            </a:r>
            <a:r>
              <a:rPr lang="pt-PT" dirty="0" err="1"/>
              <a:t>Love</a:t>
            </a:r>
            <a:r>
              <a:rPr lang="pt-PT" dirty="0"/>
              <a:t>”, “AI”]</a:t>
            </a:r>
          </a:p>
          <a:p>
            <a:pPr lvl="1"/>
            <a:r>
              <a:rPr lang="pt-PT" dirty="0"/>
              <a:t>2-gram: [“</a:t>
            </a:r>
            <a:r>
              <a:rPr lang="pt-PT" dirty="0" err="1"/>
              <a:t>We</a:t>
            </a:r>
            <a:r>
              <a:rPr lang="pt-PT" dirty="0"/>
              <a:t> </a:t>
            </a:r>
            <a:r>
              <a:rPr lang="pt-PT" dirty="0" err="1"/>
              <a:t>Love</a:t>
            </a:r>
            <a:r>
              <a:rPr lang="pt-PT" dirty="0"/>
              <a:t>”, “</a:t>
            </a:r>
            <a:r>
              <a:rPr lang="pt-PT" dirty="0" err="1"/>
              <a:t>Love</a:t>
            </a:r>
            <a:r>
              <a:rPr lang="pt-PT" dirty="0"/>
              <a:t> AI”]</a:t>
            </a:r>
          </a:p>
        </p:txBody>
      </p:sp>
      <p:sp>
        <p:nvSpPr>
          <p:cNvPr id="4" name="Marcador de Posição do Número do Diapositivo 3">
            <a:extLst>
              <a:ext uri="{FF2B5EF4-FFF2-40B4-BE49-F238E27FC236}">
                <a16:creationId xmlns:a16="http://schemas.microsoft.com/office/drawing/2014/main" id="{3D4A0B04-FF0E-48E9-B687-D945E4A54696}"/>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254310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Feature</a:t>
            </a:r>
            <a:r>
              <a:rPr lang="pt-PT">
                <a:effectLst>
                  <a:outerShdw blurRad="38100" dist="38100" dir="2700000" algn="tl">
                    <a:srgbClr val="000000">
                      <a:alpha val="43137"/>
                    </a:srgbClr>
                  </a:outerShdw>
                </a:effectLst>
              </a:rPr>
              <a:t> </a:t>
            </a:r>
            <a:r>
              <a:rPr lang="pt-PT" err="1">
                <a:effectLst>
                  <a:outerShdw blurRad="38100" dist="38100" dir="2700000" algn="tl">
                    <a:srgbClr val="000000">
                      <a:alpha val="43137"/>
                    </a:srgbClr>
                  </a:outerShdw>
                </a:effectLst>
              </a:rPr>
              <a:t>extraction</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p:txBody>
          <a:bodyPr/>
          <a:lstStyle/>
          <a:p>
            <a:pPr marL="0" indent="0">
              <a:buNone/>
            </a:pPr>
            <a:r>
              <a:rPr lang="pt-PT" b="1" dirty="0"/>
              <a:t>TF-IDF </a:t>
            </a:r>
            <a:r>
              <a:rPr lang="pt-PT" b="1" dirty="0" err="1"/>
              <a:t>weighting</a:t>
            </a:r>
            <a:endParaRPr lang="pt-PT" dirty="0"/>
          </a:p>
          <a:p>
            <a:r>
              <a:rPr lang="pt-PT" dirty="0" err="1"/>
              <a:t>Select</a:t>
            </a:r>
            <a:r>
              <a:rPr lang="pt-PT" dirty="0"/>
              <a:t> </a:t>
            </a:r>
            <a:r>
              <a:rPr lang="pt-PT" dirty="0" err="1"/>
              <a:t>the</a:t>
            </a:r>
            <a:r>
              <a:rPr lang="pt-PT" dirty="0"/>
              <a:t> N </a:t>
            </a:r>
            <a:r>
              <a:rPr lang="pt-PT" dirty="0" err="1"/>
              <a:t>most</a:t>
            </a:r>
            <a:r>
              <a:rPr lang="pt-PT" dirty="0"/>
              <a:t> </a:t>
            </a:r>
            <a:r>
              <a:rPr lang="pt-PT" dirty="0" err="1"/>
              <a:t>used</a:t>
            </a:r>
            <a:r>
              <a:rPr lang="pt-PT" dirty="0"/>
              <a:t> </a:t>
            </a:r>
            <a:r>
              <a:rPr lang="pt-PT" dirty="0" err="1"/>
              <a:t>tokens</a:t>
            </a:r>
            <a:r>
              <a:rPr lang="pt-PT" dirty="0"/>
              <a:t> </a:t>
            </a:r>
            <a:r>
              <a:rPr lang="pt-PT" dirty="0" err="1"/>
              <a:t>and</a:t>
            </a:r>
            <a:r>
              <a:rPr lang="pt-PT" dirty="0"/>
              <a:t> </a:t>
            </a:r>
            <a:r>
              <a:rPr lang="pt-PT" dirty="0" err="1"/>
              <a:t>transform</a:t>
            </a:r>
            <a:r>
              <a:rPr lang="pt-PT" dirty="0"/>
              <a:t> </a:t>
            </a:r>
            <a:r>
              <a:rPr lang="pt-PT" dirty="0" err="1"/>
              <a:t>them</a:t>
            </a:r>
            <a:r>
              <a:rPr lang="pt-PT" dirty="0"/>
              <a:t> </a:t>
            </a:r>
            <a:r>
              <a:rPr lang="pt-PT" dirty="0" err="1"/>
              <a:t>into</a:t>
            </a:r>
            <a:r>
              <a:rPr lang="pt-PT" dirty="0"/>
              <a:t> </a:t>
            </a:r>
            <a:r>
              <a:rPr lang="pt-PT" dirty="0" err="1"/>
              <a:t>features</a:t>
            </a:r>
            <a:endParaRPr lang="pt-PT" sz="1400" dirty="0"/>
          </a:p>
          <a:p>
            <a:r>
              <a:rPr lang="pt-PT" dirty="0" err="1"/>
              <a:t>Calculate</a:t>
            </a:r>
            <a:r>
              <a:rPr lang="pt-PT" dirty="0"/>
              <a:t> </a:t>
            </a:r>
            <a:r>
              <a:rPr lang="pt-PT" dirty="0" err="1"/>
              <a:t>the</a:t>
            </a:r>
            <a:r>
              <a:rPr lang="pt-PT" dirty="0"/>
              <a:t> TF-IDF for </a:t>
            </a:r>
            <a:r>
              <a:rPr lang="pt-PT" dirty="0" err="1"/>
              <a:t>the</a:t>
            </a:r>
            <a:r>
              <a:rPr lang="pt-PT" dirty="0"/>
              <a:t> </a:t>
            </a:r>
            <a:r>
              <a:rPr lang="pt-PT" dirty="0" err="1"/>
              <a:t>feature</a:t>
            </a:r>
            <a:r>
              <a:rPr lang="pt-PT" dirty="0"/>
              <a:t> </a:t>
            </a:r>
            <a:r>
              <a:rPr lang="pt-PT" dirty="0" err="1"/>
              <a:t>tokens</a:t>
            </a:r>
            <a:r>
              <a:rPr lang="pt-PT" dirty="0"/>
              <a:t> </a:t>
            </a:r>
            <a:r>
              <a:rPr lang="pt-PT" dirty="0" err="1"/>
              <a:t>that</a:t>
            </a:r>
            <a:r>
              <a:rPr lang="pt-PT" dirty="0"/>
              <a:t> </a:t>
            </a:r>
            <a:r>
              <a:rPr lang="pt-PT" dirty="0" err="1"/>
              <a:t>each</a:t>
            </a:r>
            <a:r>
              <a:rPr lang="pt-PT" dirty="0"/>
              <a:t> tweet </a:t>
            </a:r>
            <a:r>
              <a:rPr lang="pt-PT" dirty="0" err="1"/>
              <a:t>has</a:t>
            </a:r>
            <a:endParaRPr lang="pt-PT" dirty="0"/>
          </a:p>
          <a:p>
            <a:pPr lvl="1"/>
            <a:r>
              <a:rPr lang="pt-PT" dirty="0"/>
              <a:t>TF-IDF </a:t>
            </a:r>
            <a:r>
              <a:rPr lang="pt-PT" dirty="0" err="1"/>
              <a:t>is</a:t>
            </a:r>
            <a:r>
              <a:rPr lang="pt-PT" dirty="0"/>
              <a:t> a </a:t>
            </a:r>
            <a:r>
              <a:rPr lang="pt-PT" dirty="0" err="1"/>
              <a:t>numerical</a:t>
            </a:r>
            <a:r>
              <a:rPr lang="pt-PT" dirty="0"/>
              <a:t> </a:t>
            </a:r>
            <a:r>
              <a:rPr lang="pt-PT" dirty="0" err="1"/>
              <a:t>statistic</a:t>
            </a:r>
            <a:r>
              <a:rPr lang="pt-PT" dirty="0"/>
              <a:t> </a:t>
            </a:r>
            <a:r>
              <a:rPr lang="pt-PT" dirty="0" err="1"/>
              <a:t>that</a:t>
            </a:r>
            <a:r>
              <a:rPr lang="pt-PT" dirty="0"/>
              <a:t> </a:t>
            </a:r>
            <a:r>
              <a:rPr lang="pt-PT" dirty="0" err="1"/>
              <a:t>reflects</a:t>
            </a:r>
            <a:r>
              <a:rPr lang="pt-PT" dirty="0"/>
              <a:t> </a:t>
            </a:r>
            <a:r>
              <a:rPr lang="pt-PT" dirty="0" err="1"/>
              <a:t>the</a:t>
            </a:r>
            <a:r>
              <a:rPr lang="pt-PT" dirty="0"/>
              <a:t> </a:t>
            </a:r>
            <a:r>
              <a:rPr lang="pt-PT" dirty="0" err="1"/>
              <a:t>importance</a:t>
            </a:r>
            <a:r>
              <a:rPr lang="pt-PT" dirty="0"/>
              <a:t> </a:t>
            </a:r>
            <a:r>
              <a:rPr lang="pt-PT" dirty="0" err="1"/>
              <a:t>of</a:t>
            </a:r>
            <a:r>
              <a:rPr lang="pt-PT" dirty="0"/>
              <a:t> a </a:t>
            </a:r>
            <a:r>
              <a:rPr lang="pt-PT" dirty="0" err="1"/>
              <a:t>token</a:t>
            </a:r>
            <a:r>
              <a:rPr lang="pt-PT" dirty="0"/>
              <a:t> in a tweet</a:t>
            </a:r>
          </a:p>
          <a:p>
            <a:pPr lvl="2"/>
            <a:r>
              <a:rPr lang="pt-PT" dirty="0"/>
              <a:t>TF – </a:t>
            </a:r>
            <a:r>
              <a:rPr lang="pt-PT" dirty="0" err="1"/>
              <a:t>term</a:t>
            </a:r>
            <a:r>
              <a:rPr lang="pt-PT" dirty="0"/>
              <a:t> </a:t>
            </a:r>
            <a:r>
              <a:rPr lang="pt-PT" dirty="0" err="1"/>
              <a:t>frequency</a:t>
            </a:r>
            <a:endParaRPr lang="pt-PT" dirty="0"/>
          </a:p>
          <a:p>
            <a:pPr lvl="2"/>
            <a:r>
              <a:rPr lang="pt-PT" dirty="0"/>
              <a:t>IDF – </a:t>
            </a:r>
            <a:r>
              <a:rPr lang="pt-PT" dirty="0" err="1"/>
              <a:t>inverse</a:t>
            </a:r>
            <a:r>
              <a:rPr lang="pt-PT" dirty="0"/>
              <a:t> </a:t>
            </a:r>
            <a:r>
              <a:rPr lang="pt-PT" dirty="0" err="1"/>
              <a:t>document</a:t>
            </a:r>
            <a:r>
              <a:rPr lang="pt-PT" dirty="0"/>
              <a:t> </a:t>
            </a:r>
            <a:r>
              <a:rPr lang="pt-PT" dirty="0" err="1"/>
              <a:t>frequency</a:t>
            </a:r>
            <a:endParaRPr lang="pt-PT" dirty="0"/>
          </a:p>
        </p:txBody>
      </p:sp>
      <p:sp>
        <p:nvSpPr>
          <p:cNvPr id="4" name="Marcador de Posição do Número do Diapositivo 3">
            <a:extLst>
              <a:ext uri="{FF2B5EF4-FFF2-40B4-BE49-F238E27FC236}">
                <a16:creationId xmlns:a16="http://schemas.microsoft.com/office/drawing/2014/main" id="{FEDCBC3B-0182-46A6-A2EA-21BDF2B4B056}"/>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179811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B34D0-555C-414C-A311-DB0D03714FA5}"/>
              </a:ext>
            </a:extLst>
          </p:cNvPr>
          <p:cNvSpPr>
            <a:spLocks noGrp="1"/>
          </p:cNvSpPr>
          <p:nvPr>
            <p:ph type="title"/>
          </p:nvPr>
        </p:nvSpPr>
        <p:spPr/>
        <p:txBody>
          <a:bodyPr/>
          <a:lstStyle/>
          <a:p>
            <a:r>
              <a:rPr lang="pt-PT" err="1">
                <a:effectLst>
                  <a:outerShdw blurRad="38100" dist="38100" dir="2700000" algn="tl">
                    <a:srgbClr val="000000">
                      <a:alpha val="43137"/>
                    </a:srgbClr>
                  </a:outerShdw>
                </a:effectLst>
              </a:rPr>
              <a:t>Classifiers</a:t>
            </a:r>
            <a:endParaRPr lang="pt-PT">
              <a:effectLst>
                <a:outerShdw blurRad="38100" dist="38100" dir="2700000" algn="tl">
                  <a:srgbClr val="000000">
                    <a:alpha val="43137"/>
                  </a:srgbClr>
                </a:outerShdw>
              </a:effectLst>
            </a:endParaRPr>
          </a:p>
        </p:txBody>
      </p:sp>
      <p:sp>
        <p:nvSpPr>
          <p:cNvPr id="3" name="Marcador de Posição de Conteúdo 2">
            <a:extLst>
              <a:ext uri="{FF2B5EF4-FFF2-40B4-BE49-F238E27FC236}">
                <a16:creationId xmlns:a16="http://schemas.microsoft.com/office/drawing/2014/main" id="{17831135-CB1D-4051-AEBC-481C2FF4F932}"/>
              </a:ext>
            </a:extLst>
          </p:cNvPr>
          <p:cNvSpPr>
            <a:spLocks noGrp="1"/>
          </p:cNvSpPr>
          <p:nvPr>
            <p:ph idx="1"/>
          </p:nvPr>
        </p:nvSpPr>
        <p:spPr>
          <a:xfrm>
            <a:off x="818712" y="2240044"/>
            <a:ext cx="5277288" cy="4512619"/>
          </a:xfrm>
        </p:spPr>
        <p:txBody>
          <a:bodyPr>
            <a:normAutofit/>
          </a:bodyPr>
          <a:lstStyle/>
          <a:p>
            <a:r>
              <a:rPr lang="pt-PT" err="1"/>
              <a:t>Logistic</a:t>
            </a:r>
            <a:r>
              <a:rPr lang="pt-PT"/>
              <a:t> </a:t>
            </a:r>
            <a:r>
              <a:rPr lang="pt-PT" err="1"/>
              <a:t>Regression</a:t>
            </a:r>
            <a:endParaRPr lang="pt-PT"/>
          </a:p>
          <a:p>
            <a:r>
              <a:rPr lang="pt-PT"/>
              <a:t>SGD </a:t>
            </a:r>
            <a:r>
              <a:rPr lang="pt-PT" err="1"/>
              <a:t>Classifier</a:t>
            </a:r>
            <a:endParaRPr lang="pt-PT"/>
          </a:p>
          <a:p>
            <a:r>
              <a:rPr lang="pt-PT"/>
              <a:t>Linear SVC</a:t>
            </a:r>
          </a:p>
          <a:p>
            <a:r>
              <a:rPr lang="pt-PT" err="1"/>
              <a:t>NuSVC</a:t>
            </a:r>
            <a:endParaRPr lang="pt-PT"/>
          </a:p>
          <a:p>
            <a:r>
              <a:rPr lang="pt-PT"/>
              <a:t>SVC</a:t>
            </a:r>
          </a:p>
          <a:p>
            <a:r>
              <a:rPr lang="pt-PT" err="1"/>
              <a:t>Gaussian</a:t>
            </a:r>
            <a:r>
              <a:rPr lang="pt-PT"/>
              <a:t> </a:t>
            </a:r>
            <a:r>
              <a:rPr lang="pt-PT" err="1"/>
              <a:t>Naive</a:t>
            </a:r>
            <a:r>
              <a:rPr lang="pt-PT"/>
              <a:t> </a:t>
            </a:r>
            <a:r>
              <a:rPr lang="pt-PT" err="1"/>
              <a:t>Bayes</a:t>
            </a:r>
            <a:endParaRPr lang="pt-PT"/>
          </a:p>
          <a:p>
            <a:endParaRPr lang="pt-PT"/>
          </a:p>
        </p:txBody>
      </p:sp>
      <p:sp>
        <p:nvSpPr>
          <p:cNvPr id="4" name="Marcador de Posição do Número do Diapositivo 3">
            <a:extLst>
              <a:ext uri="{FF2B5EF4-FFF2-40B4-BE49-F238E27FC236}">
                <a16:creationId xmlns:a16="http://schemas.microsoft.com/office/drawing/2014/main" id="{BABF79BC-F1A3-487C-B767-4162EE75C2BA}"/>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Marcador de Posição de Conteúdo 2">
            <a:extLst>
              <a:ext uri="{FF2B5EF4-FFF2-40B4-BE49-F238E27FC236}">
                <a16:creationId xmlns:a16="http://schemas.microsoft.com/office/drawing/2014/main" id="{048E4357-E1E0-465C-AE44-1ADCB9638469}"/>
              </a:ext>
            </a:extLst>
          </p:cNvPr>
          <p:cNvSpPr txBox="1">
            <a:spLocks/>
          </p:cNvSpPr>
          <p:nvPr/>
        </p:nvSpPr>
        <p:spPr>
          <a:xfrm>
            <a:off x="6095999" y="2240043"/>
            <a:ext cx="5286468" cy="41437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pt-PT" err="1"/>
              <a:t>Decision</a:t>
            </a:r>
            <a:r>
              <a:rPr lang="pt-PT"/>
              <a:t> </a:t>
            </a:r>
            <a:r>
              <a:rPr lang="pt-PT" err="1"/>
              <a:t>Tree</a:t>
            </a:r>
            <a:endParaRPr lang="pt-PT"/>
          </a:p>
          <a:p>
            <a:r>
              <a:rPr lang="pt-PT" err="1"/>
              <a:t>Random</a:t>
            </a:r>
            <a:r>
              <a:rPr lang="pt-PT"/>
              <a:t> </a:t>
            </a:r>
            <a:r>
              <a:rPr lang="pt-PT" err="1"/>
              <a:t>Forest</a:t>
            </a:r>
            <a:endParaRPr lang="pt-PT"/>
          </a:p>
          <a:p>
            <a:r>
              <a:rPr lang="pt-PT" err="1"/>
              <a:t>AdaBoost</a:t>
            </a:r>
            <a:endParaRPr lang="pt-PT"/>
          </a:p>
          <a:p>
            <a:r>
              <a:rPr lang="pt-PT" err="1"/>
              <a:t>XGBoost</a:t>
            </a:r>
            <a:endParaRPr lang="pt-PT"/>
          </a:p>
          <a:p>
            <a:r>
              <a:rPr lang="pt-PT" err="1"/>
              <a:t>Multi-layer</a:t>
            </a:r>
            <a:r>
              <a:rPr lang="pt-PT"/>
              <a:t> </a:t>
            </a:r>
            <a:r>
              <a:rPr lang="pt-PT" err="1"/>
              <a:t>Perceptrons</a:t>
            </a:r>
          </a:p>
          <a:p>
            <a:pPr marL="0" indent="0">
              <a:buNone/>
            </a:pPr>
            <a:endParaRPr lang="pt-PT"/>
          </a:p>
        </p:txBody>
      </p:sp>
      <p:sp>
        <p:nvSpPr>
          <p:cNvPr id="9" name="Marcador de Posição de Conteúdo 2">
            <a:extLst>
              <a:ext uri="{FF2B5EF4-FFF2-40B4-BE49-F238E27FC236}">
                <a16:creationId xmlns:a16="http://schemas.microsoft.com/office/drawing/2014/main" id="{63DB7179-AFA3-4ED9-BF38-0AEC58AF6589}"/>
              </a:ext>
            </a:extLst>
          </p:cNvPr>
          <p:cNvSpPr txBox="1">
            <a:spLocks/>
          </p:cNvSpPr>
          <p:nvPr/>
        </p:nvSpPr>
        <p:spPr>
          <a:xfrm>
            <a:off x="818712" y="2240044"/>
            <a:ext cx="5277288" cy="9647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pt-PT" err="1"/>
              <a:t>Initially</a:t>
            </a:r>
            <a:r>
              <a:rPr lang="pt-PT"/>
              <a:t>, 11 </a:t>
            </a:r>
            <a:r>
              <a:rPr lang="pt-PT" err="1"/>
              <a:t>classifiers</a:t>
            </a:r>
            <a:r>
              <a:rPr lang="pt-PT"/>
              <a:t> </a:t>
            </a:r>
            <a:r>
              <a:rPr lang="pt-PT" err="1"/>
              <a:t>were</a:t>
            </a:r>
            <a:r>
              <a:rPr lang="pt-PT"/>
              <a:t> </a:t>
            </a:r>
            <a:r>
              <a:rPr lang="pt-PT" err="1"/>
              <a:t>put</a:t>
            </a:r>
            <a:r>
              <a:rPr lang="pt-PT"/>
              <a:t> to </a:t>
            </a:r>
            <a:r>
              <a:rPr lang="pt-PT" err="1"/>
              <a:t>test</a:t>
            </a:r>
            <a:r>
              <a:rPr lang="pt-PT"/>
              <a:t>:</a:t>
            </a:r>
          </a:p>
        </p:txBody>
      </p:sp>
    </p:spTree>
    <p:extLst>
      <p:ext uri="{BB962C8B-B14F-4D97-AF65-F5344CB8AC3E}">
        <p14:creationId xmlns:p14="http://schemas.microsoft.com/office/powerpoint/2010/main" val="4129129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ção">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TM03457503[[fn=Citação]]</Template>
  <TotalTime>72</TotalTime>
  <Words>1066</Words>
  <Application>Microsoft Office PowerPoint</Application>
  <PresentationFormat>Ecrã Panorâmico</PresentationFormat>
  <Paragraphs>239</Paragraphs>
  <Slides>27</Slides>
  <Notes>10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27</vt:i4>
      </vt:variant>
    </vt:vector>
  </HeadingPairs>
  <TitlesOfParts>
    <vt:vector size="32" baseType="lpstr">
      <vt:lpstr>Arial</vt:lpstr>
      <vt:lpstr>Calibri</vt:lpstr>
      <vt:lpstr>Century Gothic</vt:lpstr>
      <vt:lpstr>Wingdings 2</vt:lpstr>
      <vt:lpstr>Citação</vt:lpstr>
      <vt:lpstr>Machine Learning    Offensive Tweet Detection  </vt:lpstr>
      <vt:lpstr>Problem</vt:lpstr>
      <vt:lpstr>Dataset</vt:lpstr>
      <vt:lpstr>Dataset statistics</vt:lpstr>
      <vt:lpstr>Dataset statistics</vt:lpstr>
      <vt:lpstr>Data pre-processing</vt:lpstr>
      <vt:lpstr>Feature extraction</vt:lpstr>
      <vt:lpstr>Feature extraction</vt:lpstr>
      <vt:lpstr>Classifiers</vt:lpstr>
      <vt:lpstr>Training &amp; Testing approach</vt:lpstr>
      <vt:lpstr>Training &amp; Testing approach</vt:lpstr>
      <vt:lpstr>Training &amp; Testing approach</vt:lpstr>
      <vt:lpstr>Apresentação do PowerPoint</vt:lpstr>
      <vt:lpstr>Apresentação do PowerPoint</vt:lpstr>
      <vt:lpstr>Multi-layer Perceptrons (Neural Network)</vt:lpstr>
      <vt:lpstr>Apresentação do PowerPoint</vt:lpstr>
      <vt:lpstr>Apresentação do PowerPoint</vt:lpstr>
      <vt:lpstr>Decision Tree</vt:lpstr>
      <vt:lpstr>Apresentação do PowerPoint</vt:lpstr>
      <vt:lpstr>Apresentação do PowerPoint</vt:lpstr>
      <vt:lpstr>Linear SVC</vt:lpstr>
      <vt:lpstr>Apresentação do PowerPoint</vt:lpstr>
      <vt:lpstr>Apresentação do PowerPoint</vt:lpstr>
      <vt:lpstr>Logistic Regression</vt:lpstr>
      <vt:lpstr>Apresentação do PowerPoint</vt:lpstr>
      <vt:lpstr>Apresentação do PowerPoint</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Diogo Ferreira</dc:creator>
  <cp:lastModifiedBy>Diogo Ferreira</cp:lastModifiedBy>
  <cp:revision>18</cp:revision>
  <dcterms:created xsi:type="dcterms:W3CDTF">2018-11-08T19:19:40Z</dcterms:created>
  <dcterms:modified xsi:type="dcterms:W3CDTF">2019-01-21T11:59:59Z</dcterms:modified>
</cp:coreProperties>
</file>