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Computação Visual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2"/>
                </a:solidFill>
              </a:rPr>
              <a:t>2017/2018</a:t>
            </a:r>
            <a:endParaRPr sz="1400">
              <a:solidFill>
                <a:schemeClr val="lt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Impossible Game 3D</a:t>
            </a:r>
            <a:endParaRPr b="1" i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2"/>
                </a:solidFill>
              </a:rPr>
              <a:t>&amp;</a:t>
            </a:r>
            <a:endParaRPr sz="1000">
              <a:solidFill>
                <a:schemeClr val="lt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Real-time Manipulation Software</a:t>
            </a:r>
            <a:endParaRPr b="1" i="1" sz="1800"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</a:rPr>
              <a:t>Turma 2</a:t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Diogo Ferreira	</a:t>
            </a:r>
            <a:r>
              <a:rPr lang="pt-BR" sz="1600">
                <a:solidFill>
                  <a:schemeClr val="lt2"/>
                </a:solidFill>
              </a:rPr>
              <a:t>76504</a:t>
            </a:r>
            <a:endParaRPr sz="1600">
              <a:solidFill>
                <a:schemeClr val="lt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Luís Leira		</a:t>
            </a:r>
            <a:r>
              <a:rPr lang="pt-BR" sz="1600">
                <a:solidFill>
                  <a:schemeClr val="lt2"/>
                </a:solidFill>
              </a:rPr>
              <a:t>76514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580950" y="526350"/>
            <a:ext cx="79821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FFFFFF"/>
                </a:solidFill>
              </a:rPr>
              <a:t>Projeto 1 - WebGL</a:t>
            </a:r>
            <a:endParaRPr i="1" sz="2000">
              <a:solidFill>
                <a:srgbClr val="FFFFFF"/>
              </a:solidFill>
            </a:endParaRP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580950" y="526350"/>
            <a:ext cx="79821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Real-time Manipulation Software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FFFFFF"/>
                </a:solidFill>
              </a:rPr>
              <a:t>Projeto 2 - OpenCV</a:t>
            </a:r>
            <a:endParaRPr i="1" sz="2000">
              <a:solidFill>
                <a:srgbClr val="FFFFFF"/>
              </a:solidFill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2"/>
                </a:solidFill>
              </a:rPr>
              <a:t>Real-time Manipulation Software</a:t>
            </a:r>
            <a:endParaRPr sz="14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Ideia da aplicação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ideia inicial seria criar uma aplicação que pudesse gravar vídeos e aplicar efeitos aos mesmos, tudo em tempo real.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pt-BR"/>
              <a:t>Posteriormente verificámos que, para além de todas as operações possíveis sobre vídeos, seria benéfico integrar uma interface gráfica para melhorar a interação entre a aplicação e o utilizador.</a:t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6849600" y="4700575"/>
            <a:ext cx="1906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chemeClr val="lt2"/>
                </a:solidFill>
              </a:rPr>
              <a:t>Projeto 2 - OpenCV</a:t>
            </a:r>
            <a:endParaRPr i="1"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2"/>
                </a:solidFill>
              </a:rPr>
              <a:t>Real-time Manipulation Software</a:t>
            </a:r>
            <a:endParaRPr sz="14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Funcionalidades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87900" y="1489825"/>
            <a:ext cx="41796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Possibilidade de gravar em tempo real ou carregar um vídeo.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Aplicação de diversos efeitos (36 operações disponíveis) sobre o vídeo em reprodução.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pt-BR"/>
              <a:t>Gravação do vídeo manipulado.</a:t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6849600" y="4700575"/>
            <a:ext cx="1906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chemeClr val="lt2"/>
                </a:solidFill>
              </a:rPr>
              <a:t>Projeto 2 - OpenCV</a:t>
            </a:r>
            <a:endParaRPr i="1" sz="900">
              <a:solidFill>
                <a:schemeClr val="lt2"/>
              </a:solidFill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450" y="1347050"/>
            <a:ext cx="4271702" cy="269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2"/>
                </a:solidFill>
              </a:rPr>
              <a:t>Real-time Manipulation Software</a:t>
            </a:r>
            <a:endParaRPr sz="14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Funcionalidades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87900" y="1489825"/>
            <a:ext cx="41796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Aplicar vários efeitos por ordem, com parâmetros diferentes.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Aplicar o mesmo efeito várias vezes.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Remover qualquer um dos efeitos aplicados.</a:t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6849600" y="4700575"/>
            <a:ext cx="1906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chemeClr val="lt2"/>
                </a:solidFill>
              </a:rPr>
              <a:t>Projeto 2 - OpenCV</a:t>
            </a:r>
            <a:endParaRPr i="1" sz="900">
              <a:solidFill>
                <a:schemeClr val="lt2"/>
              </a:solidFill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59" l="0" r="0" t="49"/>
          <a:stretch/>
        </p:blipFill>
        <p:spPr>
          <a:xfrm>
            <a:off x="4749450" y="1347050"/>
            <a:ext cx="4271701" cy="269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2"/>
                </a:solidFill>
              </a:rPr>
              <a:t>Real-time Manipulation Software</a:t>
            </a:r>
            <a:endParaRPr sz="14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Funcionalidades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87900" y="1489825"/>
            <a:ext cx="41796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pt-BR"/>
              <a:t>Um histograma para cada vídeo é mostrado ao utilizador, para explicitar os efeitos das transformações aplicadas.</a:t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6849600" y="4700575"/>
            <a:ext cx="1906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chemeClr val="lt2"/>
                </a:solidFill>
              </a:rPr>
              <a:t>Projeto 2 - OpenCV</a:t>
            </a:r>
            <a:endParaRPr i="1" sz="900">
              <a:solidFill>
                <a:schemeClr val="lt2"/>
              </a:solidFill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900" y="1296525"/>
            <a:ext cx="4271699" cy="229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2"/>
                </a:solidFill>
              </a:rPr>
              <a:t>Real-time Manipulation Software</a:t>
            </a:r>
            <a:endParaRPr sz="14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Observações e limitações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Aplicação desenvolvida com base em Qt (interface gráfica), OpenCV (reprodução, manipulação e gravação de vídeo) e Visual Studio.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pt-BR"/>
              <a:t>Atraso no vídeo transformado devido à aplicação de transformações a cada frame.</a:t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6849600" y="4700575"/>
            <a:ext cx="1906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chemeClr val="lt2"/>
                </a:solidFill>
              </a:rPr>
              <a:t>Projeto 2 - OpenCV</a:t>
            </a:r>
            <a:endParaRPr i="1"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580950" y="526350"/>
            <a:ext cx="79821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de efeitos a vídeos carregados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FFFFFF"/>
                </a:solidFill>
              </a:rPr>
              <a:t>Projeto 2 - OpenCV</a:t>
            </a:r>
            <a:endParaRPr i="1" sz="2000">
              <a:solidFill>
                <a:srgbClr val="FFFFFF"/>
              </a:solidFill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80950" y="526350"/>
            <a:ext cx="79821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Impossible Game 3D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rgbClr val="FFFFFF"/>
                </a:solidFill>
              </a:rPr>
              <a:t>Projeto 1 - WebGL</a:t>
            </a:r>
            <a:endParaRPr i="1" sz="2000">
              <a:solidFill>
                <a:srgbClr val="FFFFFF"/>
              </a:solidFill>
            </a:endParaRP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2"/>
                </a:solidFill>
              </a:rPr>
              <a:t>Impossible Game 3D</a:t>
            </a:r>
            <a:endParaRPr sz="14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r>
              <a:rPr lang="pt-BR"/>
              <a:t>deia do jogo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ideia inicial teve como base alguns jogos já existentes</a:t>
            </a:r>
            <a:r>
              <a:rPr lang="pt-BR"/>
              <a:t>: </a:t>
            </a:r>
            <a:r>
              <a:rPr i="1" lang="pt-BR"/>
              <a:t>Impossible Game</a:t>
            </a:r>
            <a:r>
              <a:rPr lang="pt-BR"/>
              <a:t>, </a:t>
            </a:r>
            <a:r>
              <a:rPr i="1" lang="pt-BR"/>
              <a:t>Geometry Dash</a:t>
            </a:r>
            <a:r>
              <a:rPr lang="pt-BR"/>
              <a:t>, </a:t>
            </a:r>
            <a:r>
              <a:rPr i="1" lang="pt-BR"/>
              <a:t>Cube Runner.</a:t>
            </a:r>
            <a:endParaRPr i="1"/>
          </a:p>
          <a:p>
            <a:pPr indent="-342900" lvl="0" marL="457200" rtl="0"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pt-BR"/>
              <a:t>O objetivo seria simular um jogo semelhante aos anteriores, com o utilizador a controlar um cubo, saltar obstáculos e recolher moedas.</a:t>
            </a:r>
            <a:endParaRPr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6849600" y="4700575"/>
            <a:ext cx="1906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chemeClr val="lt2"/>
                </a:solidFill>
              </a:rPr>
              <a:t>Projeto 1 - </a:t>
            </a:r>
            <a:r>
              <a:rPr i="1" lang="pt-BR" sz="900">
                <a:solidFill>
                  <a:schemeClr val="lt2"/>
                </a:solidFill>
              </a:rPr>
              <a:t>WebGL</a:t>
            </a:r>
            <a:endParaRPr i="1" sz="900">
              <a:solidFill>
                <a:schemeClr val="lt2"/>
              </a:solidFill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200" y="3097200"/>
            <a:ext cx="2321600" cy="15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3235350" y="4644925"/>
            <a:ext cx="2673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2"/>
                </a:solidFill>
              </a:rPr>
              <a:t>Imagem retirada do </a:t>
            </a:r>
            <a:r>
              <a:rPr i="1" lang="pt-BR" sz="900">
                <a:solidFill>
                  <a:schemeClr val="lt2"/>
                </a:solidFill>
              </a:rPr>
              <a:t>Cube Runner</a:t>
            </a:r>
            <a:endParaRPr i="1"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2"/>
                </a:solidFill>
              </a:rPr>
              <a:t>Impossible Game 3D</a:t>
            </a:r>
            <a:endParaRPr sz="14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Funcionalidades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87900" y="1489825"/>
            <a:ext cx="43383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utilizador controla um cubo 3D através do teclado.</a:t>
            </a:r>
            <a:endParaRPr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Utilizador pode escolher: 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➥ labirinto personalizado para jogar 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➥ velocidade do jogo.</a:t>
            </a:r>
            <a:endParaRPr/>
          </a:p>
          <a:p>
            <a:pPr indent="-342900" lvl="0" marL="457200" rtl="0"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pt-BR"/>
              <a:t>O labirinto nunca acaba, sendo replicado “infinitamente” pelo algoritmo, e vai aumentando a velocidade do jogo.</a:t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6849600" y="4700575"/>
            <a:ext cx="1906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chemeClr val="lt2"/>
                </a:solidFill>
              </a:rPr>
              <a:t>Projeto 1 - WebGL</a:t>
            </a:r>
            <a:endParaRPr i="1" sz="900">
              <a:solidFill>
                <a:schemeClr val="lt2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528" y="1009550"/>
            <a:ext cx="3680421" cy="365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2"/>
                </a:solidFill>
              </a:rPr>
              <a:t>Impossible Game 3D</a:t>
            </a:r>
            <a:endParaRPr sz="14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Funcionalidades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5"/>
            <a:ext cx="41898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possível criar labirintos em ficheiros </a:t>
            </a:r>
            <a:r>
              <a:rPr i="1" lang="pt-BR"/>
              <a:t>.txt</a:t>
            </a:r>
            <a:r>
              <a:rPr lang="pt-BR"/>
              <a:t>.</a:t>
            </a:r>
            <a:endParaRPr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labirinto é composto por um conjunto de cubos designados por obstáculos fixos.</a:t>
            </a:r>
            <a:endParaRPr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Cubo do utilizador não pode embater contra eles, mas pode saltar e permanecer por cima deles.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849600" y="4700575"/>
            <a:ext cx="1906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chemeClr val="lt2"/>
                </a:solidFill>
              </a:rPr>
              <a:t>Projeto 1 - WebGL</a:t>
            </a:r>
            <a:endParaRPr i="1" sz="900">
              <a:solidFill>
                <a:schemeClr val="lt2"/>
              </a:solidFill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59" l="0" r="0" t="59"/>
          <a:stretch/>
        </p:blipFill>
        <p:spPr>
          <a:xfrm>
            <a:off x="5156528" y="1009550"/>
            <a:ext cx="3680421" cy="3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2"/>
                </a:solidFill>
              </a:rPr>
              <a:t>Impossible Game 3D</a:t>
            </a:r>
            <a:endParaRPr sz="14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Funcionalidades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6849600" y="4700575"/>
            <a:ext cx="1906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chemeClr val="lt2"/>
                </a:solidFill>
              </a:rPr>
              <a:t>Projeto 1 - WebGL</a:t>
            </a:r>
            <a:endParaRPr i="1" sz="900">
              <a:solidFill>
                <a:schemeClr val="lt2"/>
              </a:solidFill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500" y="1144125"/>
            <a:ext cx="4892499" cy="302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489825"/>
            <a:ext cx="38637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pontuação é dependente da recolha de moedas que dão ou tiram pontos.</a:t>
            </a:r>
            <a:endParaRPr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Moedas amarelas dão x pontos. Moedas roxas tiram x pontos.</a:t>
            </a:r>
            <a:endParaRPr/>
          </a:p>
          <a:p>
            <a:pPr indent="45720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➥ Velocidade baixa: x = 10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➥ Velocidade média: x = 12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➥ Velocidade alta: x = 14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2"/>
                </a:solidFill>
              </a:rPr>
              <a:t>Impossible Game 3D</a:t>
            </a:r>
            <a:endParaRPr sz="14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Funcionalidades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489825"/>
            <a:ext cx="41796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pt-BR"/>
              <a:t>Zonas de aceleração que aumentam a velocidade do </a:t>
            </a:r>
            <a:r>
              <a:rPr lang="pt-BR"/>
              <a:t>cubo</a:t>
            </a:r>
            <a:r>
              <a:rPr lang="pt-BR"/>
              <a:t> do utilizador quando o cubo passa por cima delas.</a:t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6849600" y="4700575"/>
            <a:ext cx="1906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chemeClr val="lt2"/>
                </a:solidFill>
              </a:rPr>
              <a:t>Projeto 1 - WebGL</a:t>
            </a:r>
            <a:endParaRPr i="1" sz="900">
              <a:solidFill>
                <a:schemeClr val="lt2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602" l="0" r="0" t="602"/>
          <a:stretch/>
        </p:blipFill>
        <p:spPr>
          <a:xfrm>
            <a:off x="5156528" y="1009550"/>
            <a:ext cx="3680420" cy="36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2"/>
                </a:solidFill>
              </a:rPr>
              <a:t>Impossible Game 3D</a:t>
            </a:r>
            <a:endParaRPr sz="14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Funcionalidades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7900" y="1489825"/>
            <a:ext cx="42300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Existência de obstáculos voadores com os quais se deve evitar contacto.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6849600" y="4700575"/>
            <a:ext cx="1906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chemeClr val="lt2"/>
                </a:solidFill>
              </a:rPr>
              <a:t>Projeto 1 - WebGL</a:t>
            </a:r>
            <a:endParaRPr i="1" sz="900">
              <a:solidFill>
                <a:schemeClr val="lt2"/>
              </a:solidFill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825" y="1296525"/>
            <a:ext cx="3255621" cy="325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2"/>
                </a:solidFill>
              </a:rPr>
              <a:t>Impossible Game 3D</a:t>
            </a:r>
            <a:endParaRPr sz="14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Limitações de browsers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Jogabilidade altera-se consoante o browser devido à velocidade de execução do código Javascript, sendo afetado o algoritmo de cálculo de física dos cubos.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pt-BR"/>
              <a:t>Browser recomendado é o </a:t>
            </a:r>
            <a:r>
              <a:rPr i="1" lang="pt-BR"/>
              <a:t>Google Chrome</a:t>
            </a:r>
            <a:r>
              <a:rPr lang="pt-BR"/>
              <a:t>.</a:t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6849600" y="4700575"/>
            <a:ext cx="1906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00">
                <a:solidFill>
                  <a:schemeClr val="lt2"/>
                </a:solidFill>
              </a:rPr>
              <a:t>Projeto 1 - WebGL</a:t>
            </a:r>
            <a:endParaRPr i="1"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