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</p:sldIdLst>
  <p:sldSz cx="6480175" cy="8640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20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 autoAdjust="0"/>
    <p:restoredTop sz="98221" autoAdjust="0"/>
  </p:normalViewPr>
  <p:slideViewPr>
    <p:cSldViewPr>
      <p:cViewPr>
        <p:scale>
          <a:sx n="112" d="100"/>
          <a:sy n="112" d="100"/>
        </p:scale>
        <p:origin x="960" y="78"/>
      </p:cViewPr>
      <p:guideLst>
        <p:guide orient="horz" pos="2722"/>
        <p:guide pos="20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013" y="2684237"/>
            <a:ext cx="5508149" cy="1852164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2026" y="4896432"/>
            <a:ext cx="4536123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698127" y="346032"/>
            <a:ext cx="1458039" cy="7372651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24009" y="346032"/>
            <a:ext cx="4266115" cy="7372651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889" y="5552491"/>
            <a:ext cx="5508149" cy="171615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1889" y="3662325"/>
            <a:ext cx="5508149" cy="189016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4009" y="2016179"/>
            <a:ext cx="2862077" cy="57025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94089" y="2016179"/>
            <a:ext cx="2862077" cy="57025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4009" y="1934171"/>
            <a:ext cx="2863203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4009" y="2740242"/>
            <a:ext cx="2863203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291839" y="1934171"/>
            <a:ext cx="2864327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291839" y="2740242"/>
            <a:ext cx="2864327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009" y="344031"/>
            <a:ext cx="2131933" cy="14641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33568" y="344031"/>
            <a:ext cx="3622598" cy="7374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24009" y="1808160"/>
            <a:ext cx="2131933" cy="5910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0160" y="6048534"/>
            <a:ext cx="3888105" cy="7140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270160" y="772068"/>
            <a:ext cx="3888105" cy="51844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70160" y="6762598"/>
            <a:ext cx="3888105" cy="10140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4009" y="346031"/>
            <a:ext cx="5832158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4009" y="2016179"/>
            <a:ext cx="5832158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24009" y="8008708"/>
            <a:ext cx="151204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D374-9BF1-45B8-B3D6-8E8C3556B9A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14060" y="8008708"/>
            <a:ext cx="205205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644125" y="8008708"/>
            <a:ext cx="151204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2169B-B02F-4831-8FC0-7B1495E3104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5911" y="1252768"/>
            <a:ext cx="3506081" cy="16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612561" y="217729"/>
            <a:ext cx="4582294" cy="1428515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b="1" baseline="0" dirty="0" smtClean="0">
                <a:latin typeface="+mj-lt"/>
                <a:ea typeface="+mj-ea"/>
                <a:cs typeface="+mj-cs"/>
              </a:rPr>
              <a:t>Projeto Interdisciplinar</a:t>
            </a:r>
            <a:endParaRPr lang="pt-BR" sz="2200" b="1" dirty="0" smtClean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pt-BR" sz="1500" dirty="0" smtClean="0"/>
              <a:t>Análise e Desenvolvimento de Sistemas</a:t>
            </a:r>
          </a:p>
          <a:p>
            <a:pPr lvl="0" algn="ctr">
              <a:spcBef>
                <a:spcPct val="0"/>
              </a:spcBef>
            </a:pPr>
            <a:r>
              <a:rPr lang="pt-BR" sz="1500" dirty="0" smtClean="0"/>
              <a:t>Sistemas de Informação</a:t>
            </a:r>
          </a:p>
          <a:p>
            <a:pPr lvl="0" algn="ctr">
              <a:spcBef>
                <a:spcPct val="0"/>
              </a:spcBef>
            </a:pPr>
            <a:endParaRPr lang="pt-BR" sz="1500" dirty="0" smtClean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pt-BR" sz="1400" b="1" dirty="0" smtClean="0">
                <a:latin typeface="+mj-lt"/>
                <a:ea typeface="+mj-ea"/>
                <a:cs typeface="+mj-cs"/>
              </a:rPr>
              <a:t>Professores: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 </a:t>
            </a:r>
            <a:r>
              <a:rPr lang="pt-BR" sz="1400" dirty="0"/>
              <a:t>André Ribeiro da Silva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; </a:t>
            </a:r>
            <a:r>
              <a:rPr lang="pt-BR" sz="1400" dirty="0" err="1"/>
              <a:t>Cledson</a:t>
            </a:r>
            <a:r>
              <a:rPr lang="pt-BR" sz="1400" dirty="0"/>
              <a:t> Sousa Malaquias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; </a:t>
            </a:r>
            <a:r>
              <a:rPr lang="pt-BR" sz="1400" dirty="0"/>
              <a:t>Vitor </a:t>
            </a:r>
            <a:r>
              <a:rPr lang="pt-BR" sz="1400" dirty="0" err="1"/>
              <a:t>Faiçal</a:t>
            </a:r>
            <a:r>
              <a:rPr lang="pt-BR" sz="1400" dirty="0"/>
              <a:t> Campana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;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 </a:t>
            </a:r>
            <a:r>
              <a:rPr lang="pt-BR" sz="1400" dirty="0"/>
              <a:t>Luciene Santana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; Edgar </a:t>
            </a:r>
            <a:r>
              <a:rPr lang="pt-BR" sz="1400" dirty="0" err="1" smtClean="0">
                <a:latin typeface="+mj-lt"/>
                <a:ea typeface="+mj-ea"/>
                <a:cs typeface="+mj-cs"/>
              </a:rPr>
              <a:t>Eler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. 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pt-BR" sz="1500" dirty="0" smtClean="0">
                <a:latin typeface="+mj-lt"/>
                <a:ea typeface="+mj-ea"/>
                <a:cs typeface="+mj-cs"/>
              </a:rPr>
              <a:t>  </a:t>
            </a:r>
            <a:endParaRPr lang="pt-BR" sz="1500" dirty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Alunos: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Bruno Brandão; Everaldo Cardoso; Rafael Rufino; Walter Júnior.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16225" y="3312269"/>
            <a:ext cx="3067878" cy="4320479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 smtClean="0">
                <a:latin typeface="+mj-lt"/>
                <a:ea typeface="+mj-ea"/>
                <a:cs typeface="+mj-cs"/>
              </a:rPr>
              <a:t> </a:t>
            </a:r>
            <a:endParaRPr lang="pt-BR" sz="2000" dirty="0">
              <a:latin typeface="+mj-lt"/>
              <a:ea typeface="+mj-ea"/>
              <a:cs typeface="+mj-cs"/>
            </a:endParaRPr>
          </a:p>
          <a:p>
            <a:pPr hangingPunct="0"/>
            <a:r>
              <a:rPr lang="pt-BR" sz="2000" dirty="0" smtClean="0"/>
              <a:t>                                     </a:t>
            </a:r>
            <a:endParaRPr lang="pt-BR" sz="2000" dirty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16541" y="8042986"/>
            <a:ext cx="5878314" cy="5844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>
                <a:latin typeface="+mj-lt"/>
                <a:ea typeface="+mj-ea"/>
                <a:cs typeface="+mj-cs"/>
              </a:rPr>
              <a:t>Análise e Desenvolvimento de Sistemas</a:t>
            </a:r>
            <a:endParaRPr lang="pt-BR" sz="1200" b="1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>
                <a:latin typeface="+mj-lt"/>
                <a:ea typeface="+mj-ea"/>
                <a:cs typeface="+mj-cs"/>
              </a:rPr>
              <a:t>Sistemas de Informação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2" y="287934"/>
            <a:ext cx="1436400" cy="1149120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076" y="4810343"/>
            <a:ext cx="2534971" cy="133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909" y="6541523"/>
            <a:ext cx="1405912" cy="79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9008" y="5062295"/>
            <a:ext cx="1361239" cy="8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4744911" y="5870406"/>
            <a:ext cx="1487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/>
              <a:t>Empresas para análise</a:t>
            </a:r>
            <a:endParaRPr lang="pt-BR" sz="8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319007" y="5870406"/>
            <a:ext cx="13612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Gerenciador de indicadores</a:t>
            </a:r>
            <a:endParaRPr lang="pt-BR" sz="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1362" y="2629932"/>
            <a:ext cx="60486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      </a:t>
            </a:r>
            <a:r>
              <a:rPr lang="pt-BR" sz="1000" dirty="0" smtClean="0"/>
              <a:t>O </a:t>
            </a:r>
            <a:r>
              <a:rPr lang="pt-BR" sz="1000" dirty="0" err="1"/>
              <a:t>Analytics</a:t>
            </a:r>
            <a:r>
              <a:rPr lang="pt-BR" sz="1000" dirty="0"/>
              <a:t> é um sistema que permite uma melhor visualização de dados de indicadores financeiros e econômicos obtidos junto a BM&amp;F Bovespa. O sistema é composto por dois módulos: um gerenciador, responsável por importar os dados da Bovespa e exportar em formato adequado para visualização pelo segundo módulo, visualizador de indicadores padrão web.</a:t>
            </a:r>
          </a:p>
          <a:p>
            <a:r>
              <a:rPr lang="pt-BR" sz="1000" dirty="0"/>
              <a:t> </a:t>
            </a:r>
            <a:r>
              <a:rPr lang="pt-BR" sz="1000" dirty="0" smtClean="0"/>
              <a:t>      O </a:t>
            </a:r>
            <a:r>
              <a:rPr lang="pt-BR" sz="1000" dirty="0"/>
              <a:t>sistema foi desenvolvido seguindo todos os padrões de documentação na etapa de análise do projeto, incluindo: análise de requisitos, caso de uso, diagrama de classes. Na manipulação de dados, foi usado o SGBD Oracle seguindo o modelo conceitual e lógico, desenvolvido pelos alunos. Além disso os indicadores analisados também permitiram que os alunos se aprofundassem na disciplina de custos e contabilidade. </a:t>
            </a:r>
            <a:endParaRPr lang="pt-BR" sz="1000" dirty="0" smtClean="0"/>
          </a:p>
          <a:p>
            <a:r>
              <a:rPr lang="pt-BR" sz="1000" i="1" dirty="0" smtClean="0"/>
              <a:t>      </a:t>
            </a:r>
            <a:r>
              <a:rPr lang="pt-BR" sz="1000" b="1" i="1" dirty="0" smtClean="0"/>
              <a:t>Gerenciador </a:t>
            </a:r>
            <a:r>
              <a:rPr lang="pt-BR" sz="1000" b="1" i="1" dirty="0"/>
              <a:t>de Indicadores </a:t>
            </a:r>
            <a:r>
              <a:rPr lang="pt-BR" sz="1000" b="1" i="1" dirty="0" smtClean="0"/>
              <a:t>Financeiros:</a:t>
            </a:r>
            <a:r>
              <a:rPr lang="pt-BR" sz="1000" dirty="0" smtClean="0"/>
              <a:t> Executa </a:t>
            </a:r>
            <a:r>
              <a:rPr lang="pt-BR" sz="1000" dirty="0"/>
              <a:t>a </a:t>
            </a:r>
            <a:r>
              <a:rPr lang="pt-BR" sz="1000" dirty="0" smtClean="0"/>
              <a:t>leitura </a:t>
            </a:r>
            <a:r>
              <a:rPr lang="pt-BR" sz="1000" dirty="0"/>
              <a:t>dos </a:t>
            </a:r>
            <a:r>
              <a:rPr lang="pt-BR" sz="1000" dirty="0" smtClean="0"/>
              <a:t>dados </a:t>
            </a:r>
            <a:r>
              <a:rPr lang="pt-BR" sz="1000" dirty="0"/>
              <a:t>de Demonstrações Financeiras </a:t>
            </a:r>
            <a:r>
              <a:rPr lang="pt-BR" sz="1000" dirty="0" smtClean="0"/>
              <a:t>para </a:t>
            </a:r>
            <a:r>
              <a:rPr lang="pt-BR" sz="1000" dirty="0"/>
              <a:t>empresas listadas no site da Bovespa: </a:t>
            </a:r>
            <a:r>
              <a:rPr lang="pt-BR" sz="1000" dirty="0" smtClean="0"/>
              <a:t>Demonstração do </a:t>
            </a:r>
            <a:r>
              <a:rPr lang="pt-BR" sz="1000" dirty="0"/>
              <a:t>Resultado, Balanço Patrimonial Ativo, Balanço Patrimonial Passivo e exporta os dados em um arquivo </a:t>
            </a:r>
            <a:r>
              <a:rPr lang="pt-BR" sz="1000" dirty="0" smtClean="0"/>
              <a:t>de </a:t>
            </a:r>
            <a:r>
              <a:rPr lang="pt-BR" sz="1000" dirty="0"/>
              <a:t>formato JSON, sendo desenvolvido </a:t>
            </a:r>
            <a:r>
              <a:rPr lang="pt-BR" sz="1000" dirty="0" smtClean="0"/>
              <a:t>em Java.</a:t>
            </a:r>
          </a:p>
          <a:p>
            <a:r>
              <a:rPr lang="pt-BR" sz="1000" i="1" dirty="0" smtClean="0"/>
              <a:t>     </a:t>
            </a:r>
            <a:r>
              <a:rPr lang="pt-BR" sz="1000" b="1" i="1" dirty="0" smtClean="0"/>
              <a:t>Visualizador </a:t>
            </a:r>
            <a:r>
              <a:rPr lang="pt-BR" sz="1000" b="1" i="1" dirty="0"/>
              <a:t>de Indicadores </a:t>
            </a:r>
            <a:r>
              <a:rPr lang="pt-BR" sz="1000" b="1" i="1" dirty="0" smtClean="0"/>
              <a:t>Financeiros:</a:t>
            </a:r>
            <a:r>
              <a:rPr lang="pt-BR" sz="1000" i="1" dirty="0" smtClean="0"/>
              <a:t> </a:t>
            </a:r>
            <a:r>
              <a:rPr lang="pt-BR" sz="1000" dirty="0" smtClean="0"/>
              <a:t>Faz </a:t>
            </a:r>
            <a:r>
              <a:rPr lang="pt-BR" sz="1000" dirty="0"/>
              <a:t>a análise dos indicadores financeiros a partir da visualização dos dados em formato </a:t>
            </a:r>
            <a:r>
              <a:rPr lang="pt-BR" sz="1000" dirty="0" smtClean="0"/>
              <a:t>apropriado. Módulo </a:t>
            </a:r>
            <a:r>
              <a:rPr lang="pt-BR" sz="1000" dirty="0"/>
              <a:t>web desenvolvido usando HTML, CSS e Java Script.</a:t>
            </a:r>
          </a:p>
          <a:p>
            <a:endParaRPr lang="pt-BR" sz="1000" dirty="0"/>
          </a:p>
          <a:p>
            <a:endParaRPr lang="pt-BR" sz="1000" dirty="0"/>
          </a:p>
          <a:p>
            <a:pPr algn="just"/>
            <a:endParaRPr lang="pt-BR" sz="10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826909" y="7463014"/>
            <a:ext cx="14059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Indicadores de prazo médios</a:t>
            </a:r>
            <a:endParaRPr lang="pt-BR" sz="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9007" y="6541524"/>
            <a:ext cx="1361239" cy="79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076" y="6408613"/>
            <a:ext cx="2534971" cy="136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3384103" y="7463014"/>
            <a:ext cx="129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Indicadores de liquidez</a:t>
            </a:r>
            <a:endParaRPr lang="pt-BR" sz="8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69909" y="6171854"/>
            <a:ext cx="1548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Indicadores de endividamento</a:t>
            </a:r>
            <a:endParaRPr lang="pt-BR" sz="800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7831" y="5062294"/>
            <a:ext cx="1361239" cy="8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/>
          <p:cNvSpPr txBox="1"/>
          <p:nvPr/>
        </p:nvSpPr>
        <p:spPr>
          <a:xfrm>
            <a:off x="935831" y="7789359"/>
            <a:ext cx="1548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Indicadores de rentabilidade</a:t>
            </a:r>
            <a:endParaRPr lang="pt-B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eed6cbe-9df3-4c1b-a9c8-e4f8386e864e">7H3NKEDS7XJ4-1944-11</_dlc_DocId>
    <_dlc_DocIdUrl xmlns="8eed6cbe-9df3-4c1b-a9c8-e4f8386e864e">
      <Url>https://ww1.ucl.br/disciplinas/PI-Inf-II/_layouts/DocIdRedir.aspx?ID=7H3NKEDS7XJ4-1944-11</Url>
      <Description>7H3NKEDS7XJ4-1944-11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B41ED23C21EC4DA8E27F6378348F20" ma:contentTypeVersion="0" ma:contentTypeDescription="Crie um novo documento." ma:contentTypeScope="" ma:versionID="be83034c0efff5a5208c77df59159239">
  <xsd:schema xmlns:xsd="http://www.w3.org/2001/XMLSchema" xmlns:xs="http://www.w3.org/2001/XMLSchema" xmlns:p="http://schemas.microsoft.com/office/2006/metadata/properties" xmlns:ns2="8eed6cbe-9df3-4c1b-a9c8-e4f8386e864e" targetNamespace="http://schemas.microsoft.com/office/2006/metadata/properties" ma:root="true" ma:fieldsID="eaeb1b8feb45cf97c16e2f5e7743aae6" ns2:_="">
    <xsd:import namespace="8eed6cbe-9df3-4c1b-a9c8-e4f8386e864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d6cbe-9df3-4c1b-a9c8-e4f8386e864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9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 de Persistência" ma:description="Manter a ID ao adicion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776357-4776-4E41-A5C3-B6EC0DE596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EFF5A4-953C-444B-A998-23B41579B01C}">
  <ds:schemaRefs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8eed6cbe-9df3-4c1b-a9c8-e4f8386e86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6177EEE-C707-4669-8ADC-08FDAECCA4F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FA3CA4F-A4A8-48A1-BF2C-189257DD60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ed6cbe-9df3-4c1b-a9c8-e4f8386e86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288</Words>
  <Application>Microsoft Office PowerPoint</Application>
  <PresentationFormat>Personalizar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UCL</dc:title>
  <dc:creator>Clesia</dc:creator>
  <cp:lastModifiedBy>Microsoft</cp:lastModifiedBy>
  <cp:revision>38</cp:revision>
  <dcterms:created xsi:type="dcterms:W3CDTF">2012-11-22T17:37:21Z</dcterms:created>
  <dcterms:modified xsi:type="dcterms:W3CDTF">2016-06-27T00:03:49Z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0x0101001AB41ED23C21EC4DA8E27F6378348F20</vt:lpwstr>
  </property>
  <property fmtid="{D5CDD505-2E9C-101B-9397-08002B2CF9AE}" pid="3" name="_dlc_DocIdItemGuid">
    <vt:lpwstr>7de32891-b22b-46e2-8b5e-1062880e99dd</vt:lpwstr>
  </property>
</Properties>
</file>