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7" r:id="rId4"/>
    <p:sldId id="258" r:id="rId5"/>
    <p:sldId id="257" r:id="rId6"/>
    <p:sldId id="263" r:id="rId7"/>
    <p:sldId id="264" r:id="rId8"/>
    <p:sldId id="265" r:id="rId9"/>
    <p:sldId id="262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6F20"/>
    <a:srgbClr val="FFA44C"/>
    <a:srgbClr val="455A64"/>
    <a:srgbClr val="BBDEFB"/>
    <a:srgbClr val="2E75B6"/>
    <a:srgbClr val="255F93"/>
    <a:srgbClr val="D46112"/>
    <a:srgbClr val="EC7524"/>
    <a:srgbClr val="D76213"/>
    <a:srgbClr val="197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466" autoAdjust="0"/>
  </p:normalViewPr>
  <p:slideViewPr>
    <p:cSldViewPr snapToGrid="0">
      <p:cViewPr>
        <p:scale>
          <a:sx n="72" d="100"/>
          <a:sy n="72" d="100"/>
        </p:scale>
        <p:origin x="352" y="-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7FFD1-E402-4D23-9FA2-A9AF20F9C49F}" type="datetimeFigureOut">
              <a:rPr lang="pt-PT" smtClean="0"/>
              <a:t>01/10/2017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D1CE9-4776-491E-B8C8-26659FFD044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951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D1CE9-4776-491E-B8C8-26659FFD0448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6806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D1CE9-4776-491E-B8C8-26659FFD0448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0021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D1CE9-4776-491E-B8C8-26659FFD0448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7854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D1CE9-4776-491E-B8C8-26659FFD0448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6692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D1CE9-4776-491E-B8C8-26659FFD0448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5577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D1CE9-4776-491E-B8C8-26659FFD0448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6271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D1CE9-4776-491E-B8C8-26659FFD0448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189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C09CF-686E-40E6-8C28-0C65F8B93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A8D2F-B5E7-437D-9944-1D015714B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A934F-B736-4533-AE57-AEA7A2A3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AF74-49D5-4C15-B1B9-AE34F3211C04}" type="datetimeFigureOut">
              <a:rPr lang="pt-PT" smtClean="0"/>
              <a:t>01/10/2017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21E31-733D-4CCD-8E97-C0A2E522A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F556E-FED6-4A13-B49A-A14CDF5F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9800-CF85-4929-9D5D-D26797B3F2B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032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3ABE-AE16-4CD3-A535-72E7AACB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F69AB-FDB2-4926-805F-A3B7B15F0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EFFC5-5D03-425C-9347-ED549C55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AF74-49D5-4C15-B1B9-AE34F3211C04}" type="datetimeFigureOut">
              <a:rPr lang="pt-PT" smtClean="0"/>
              <a:t>01/10/2017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82949-0B51-4C12-9855-08D8CE26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036C8-C2E6-48CA-B9C9-583CF52B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9800-CF85-4929-9D5D-D26797B3F2B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708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63F535-AA88-4560-93B8-C929B23FB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2F962-420D-404A-8088-C24A0AB5C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5AD1-A536-4E7A-AB5A-7BE7237B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AF74-49D5-4C15-B1B9-AE34F3211C04}" type="datetimeFigureOut">
              <a:rPr lang="pt-PT" smtClean="0"/>
              <a:t>01/10/2017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A10C7-13AE-4052-A1DE-DB56A4BB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E4F22-33DF-4388-91B8-BD8241CB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9800-CF85-4929-9D5D-D26797B3F2B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633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C7E38-351B-4B97-B472-1DDCFD4A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BC68F-7C87-4C2A-89E8-7F3238973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71D56-A9A4-41C6-AC1A-377C69C7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AF74-49D5-4C15-B1B9-AE34F3211C04}" type="datetimeFigureOut">
              <a:rPr lang="pt-PT" smtClean="0"/>
              <a:t>01/10/2017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E6AA-934B-443A-85EF-2A856CFC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ABD3A-459E-4A38-90DA-E5864F61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9800-CF85-4929-9D5D-D26797B3F2B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917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FC0A3-8D7F-451E-891F-73122954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6ACA9-51C5-4024-B3A0-599B31E45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59043-6C6D-46E3-B6A5-53AC813F1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AF74-49D5-4C15-B1B9-AE34F3211C04}" type="datetimeFigureOut">
              <a:rPr lang="pt-PT" smtClean="0"/>
              <a:t>01/10/2017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F94BF-1518-4511-AF5F-D878E563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75CC8-7A8A-4FE4-BD93-ABC5BDB5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9800-CF85-4929-9D5D-D26797B3F2B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574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2636A-048F-47B6-9EF0-2FF2BE4E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2B1F9-CE1E-448B-A608-77D51DDBC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45794-3827-43B1-98A0-2ED5EF144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30534-5287-4C5A-B7F7-8E3D094F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AF74-49D5-4C15-B1B9-AE34F3211C04}" type="datetimeFigureOut">
              <a:rPr lang="pt-PT" smtClean="0"/>
              <a:t>01/10/2017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9FE4E-08FF-43A6-BEBC-53BE2D50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A3F05-0A7B-4FB7-83EE-482FFD69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9800-CF85-4929-9D5D-D26797B3F2B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868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D3AA-9915-4881-B3A8-9DA8DA553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AF268-707D-41A1-85EF-53C389F48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C21C0-F952-4F7F-821A-D3CD82235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1AD92-8673-49C0-BAE7-D6A1904D0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BBAF88-2B9E-4C46-989E-3519B1DCA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C63A1-519A-4E10-811A-60586262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AF74-49D5-4C15-B1B9-AE34F3211C04}" type="datetimeFigureOut">
              <a:rPr lang="pt-PT" smtClean="0"/>
              <a:t>01/10/2017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6EB32-4AD1-4F19-ACEB-5634866C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5CAF55-DF23-4E1A-B17C-6E011161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9800-CF85-4929-9D5D-D26797B3F2B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870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FEF2-BF9A-44FE-AD64-91C5766F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B36AD-55B4-4FFB-B2EA-1FB7E3DEE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AF74-49D5-4C15-B1B9-AE34F3211C04}" type="datetimeFigureOut">
              <a:rPr lang="pt-PT" smtClean="0"/>
              <a:t>01/10/2017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552CB-F3AF-4D4E-A110-AA5634F4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80852-DCD5-4D94-ABD8-3A33D8DB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9800-CF85-4929-9D5D-D26797B3F2B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163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B0D1C-C98F-4516-B850-7834A2EE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AF74-49D5-4C15-B1B9-AE34F3211C04}" type="datetimeFigureOut">
              <a:rPr lang="pt-PT" smtClean="0"/>
              <a:t>01/10/2017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4B931-E933-4371-B99F-D0CB681DA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355B0-6634-42FF-8F15-84A83B39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9800-CF85-4929-9D5D-D26797B3F2B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373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B6BBE-367C-44A7-9587-203E6DC17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1748D-91B2-49E2-B85C-6931E8619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0E68E-23E2-4A4A-8970-5089601C3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45F0B-F96C-420D-BC84-AB7E501E7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AF74-49D5-4C15-B1B9-AE34F3211C04}" type="datetimeFigureOut">
              <a:rPr lang="pt-PT" smtClean="0"/>
              <a:t>01/10/2017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CB210-235A-4820-BAF7-1F1953CF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9CC89-FC7D-4A65-B06E-BAFAC871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9800-CF85-4929-9D5D-D26797B3F2B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728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7310-E72B-4EBC-9611-EA8D67E23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BEA27-E9ED-401F-926E-C949287F3A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997A5-B234-4E29-BC64-2407F7E08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8D1F9-9E61-4394-A93A-6F744D44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AF74-49D5-4C15-B1B9-AE34F3211C04}" type="datetimeFigureOut">
              <a:rPr lang="pt-PT" smtClean="0"/>
              <a:t>01/10/2017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11D9D-A963-4318-B218-348385C5A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76413-C6F6-4068-BBBD-DDD8FB34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9800-CF85-4929-9D5D-D26797B3F2B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820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2A884-0E01-4AB1-8694-93143D6D5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23277-5EFA-4C84-BB17-AA49E3BE8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4F0BA-26F0-48CE-A29B-153CE6CE5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0AF74-49D5-4C15-B1B9-AE34F3211C04}" type="datetimeFigureOut">
              <a:rPr lang="pt-PT" smtClean="0"/>
              <a:t>01/10/2017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D1C0E-1E5A-43E1-96BA-A46F7BB03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E82F9-6BD3-4A8D-8F78-7EA0CB6FA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89800-CF85-4929-9D5D-D26797B3F2B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63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9DFE05-2DF6-40D3-BAD1-D1DB6A539E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34" r="733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677D22-0335-4D59-93BD-C7E3AEABD69C}"/>
              </a:ext>
            </a:extLst>
          </p:cNvPr>
          <p:cNvSpPr/>
          <p:nvPr/>
        </p:nvSpPr>
        <p:spPr>
          <a:xfrm>
            <a:off x="0" y="-1016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3B8B2A-7B33-4F3D-A61F-88CD00F10AED}"/>
              </a:ext>
            </a:extLst>
          </p:cNvPr>
          <p:cNvSpPr txBox="1"/>
          <p:nvPr/>
        </p:nvSpPr>
        <p:spPr>
          <a:xfrm rot="20290900">
            <a:off x="6896100" y="2303780"/>
            <a:ext cx="5892800" cy="144655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Tactile</a:t>
            </a:r>
            <a:endParaRPr lang="pt-PT" sz="8800" b="1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CE113-C92C-4CF7-8EFA-C7F8C2356644}"/>
              </a:ext>
            </a:extLst>
          </p:cNvPr>
          <p:cNvSpPr txBox="1"/>
          <p:nvPr/>
        </p:nvSpPr>
        <p:spPr>
          <a:xfrm rot="20290900">
            <a:off x="7289800" y="3171556"/>
            <a:ext cx="589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Internet</a:t>
            </a:r>
            <a:endParaRPr lang="pt-PT" sz="6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20DF98-35AE-442A-BB48-8FEA97C6CD32}"/>
              </a:ext>
            </a:extLst>
          </p:cNvPr>
          <p:cNvSpPr txBox="1"/>
          <p:nvPr/>
        </p:nvSpPr>
        <p:spPr>
          <a:xfrm rot="20262172">
            <a:off x="7507652" y="1824820"/>
            <a:ext cx="4085611" cy="4001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Redes de Computadores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FD1458-9818-472A-8930-25C859E99D51}"/>
              </a:ext>
            </a:extLst>
          </p:cNvPr>
          <p:cNvSpPr txBox="1"/>
          <p:nvPr/>
        </p:nvSpPr>
        <p:spPr>
          <a:xfrm>
            <a:off x="285307" y="6057487"/>
            <a:ext cx="1162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Universidade do Minho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Mestrado Integrado em Engenharia Informática (2017/18)</a:t>
            </a:r>
            <a:endParaRPr lang="pt-PT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EFF11C-533F-4ADB-A072-911726E49112}"/>
              </a:ext>
            </a:extLst>
          </p:cNvPr>
          <p:cNvCxnSpPr>
            <a:cxnSpLocks/>
          </p:cNvCxnSpPr>
          <p:nvPr/>
        </p:nvCxnSpPr>
        <p:spPr>
          <a:xfrm flipV="1">
            <a:off x="7961136" y="1677228"/>
            <a:ext cx="3375337" cy="1368377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F4E358A-71E4-430A-BCA3-44E4178ABBC7}"/>
              </a:ext>
            </a:extLst>
          </p:cNvPr>
          <p:cNvSpPr txBox="1"/>
          <p:nvPr/>
        </p:nvSpPr>
        <p:spPr>
          <a:xfrm>
            <a:off x="0" y="6371180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Alberto Faria (a79077), César Augusto (a79014), Diogo Nogueira (a78957) – Grupo 4.7 </a:t>
            </a:r>
            <a:endParaRPr lang="pt-PT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55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9531F21-BB65-4CC4-9BD9-1470B43ABFDD}"/>
              </a:ext>
            </a:extLst>
          </p:cNvPr>
          <p:cNvSpPr txBox="1"/>
          <p:nvPr/>
        </p:nvSpPr>
        <p:spPr>
          <a:xfrm>
            <a:off x="2071577" y="225073"/>
            <a:ext cx="80488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80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 vs 5G</a:t>
            </a:r>
            <a:endParaRPr lang="pt-PT" sz="8000" b="1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240F02-60DB-4AC8-89C6-A83C99BCBC51}"/>
              </a:ext>
            </a:extLst>
          </p:cNvPr>
          <p:cNvGrpSpPr/>
          <p:nvPr/>
        </p:nvGrpSpPr>
        <p:grpSpPr>
          <a:xfrm>
            <a:off x="4427487" y="1923151"/>
            <a:ext cx="3337027" cy="1054702"/>
            <a:chOff x="5166767" y="3076276"/>
            <a:chExt cx="3337027" cy="105470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BB02B4E-AF7C-409E-929A-D00A993CA8B3}"/>
                </a:ext>
              </a:extLst>
            </p:cNvPr>
            <p:cNvSpPr/>
            <p:nvPr/>
          </p:nvSpPr>
          <p:spPr>
            <a:xfrm>
              <a:off x="5166767" y="3076276"/>
              <a:ext cx="1037081" cy="1011784"/>
            </a:xfrm>
            <a:prstGeom prst="ellipse">
              <a:avLst/>
            </a:prstGeom>
            <a:gradFill>
              <a:gsLst>
                <a:gs pos="0">
                  <a:schemeClr val="accent5">
                    <a:lumMod val="50000"/>
                  </a:schemeClr>
                </a:gs>
                <a:gs pos="100000">
                  <a:schemeClr val="accent5">
                    <a:lumMod val="31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20ms</a:t>
              </a:r>
              <a:endParaRPr lang="pt-PT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7BC3961-CB07-4D70-97A2-DE67E8C8E1AB}"/>
                </a:ext>
              </a:extLst>
            </p:cNvPr>
            <p:cNvSpPr/>
            <p:nvPr/>
          </p:nvSpPr>
          <p:spPr>
            <a:xfrm>
              <a:off x="7466713" y="3119194"/>
              <a:ext cx="1037081" cy="1011784"/>
            </a:xfrm>
            <a:prstGeom prst="ellipse">
              <a:avLst/>
            </a:prstGeom>
            <a:gradFill>
              <a:gsLst>
                <a:gs pos="0">
                  <a:srgbClr val="EC7524"/>
                </a:gs>
                <a:gs pos="100000">
                  <a:srgbClr val="C1581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latin typeface="Segoe UI" panose="020B0502040204020203" pitchFamily="34" charset="0"/>
                  <a:cs typeface="Segoe UI" panose="020B0502040204020203" pitchFamily="34" charset="0"/>
                </a:rPr>
                <a:t>1ms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585C13B-75A6-49EB-9EBE-962318A86E90}"/>
              </a:ext>
            </a:extLst>
          </p:cNvPr>
          <p:cNvGrpSpPr/>
          <p:nvPr/>
        </p:nvGrpSpPr>
        <p:grpSpPr>
          <a:xfrm>
            <a:off x="2557014" y="3929731"/>
            <a:ext cx="7077972" cy="1513639"/>
            <a:chOff x="2540670" y="4717930"/>
            <a:chExt cx="7077972" cy="151363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7C6EFC8-C684-4458-8E59-DC75C0E1E5ED}"/>
                </a:ext>
              </a:extLst>
            </p:cNvPr>
            <p:cNvGrpSpPr/>
            <p:nvPr/>
          </p:nvGrpSpPr>
          <p:grpSpPr>
            <a:xfrm>
              <a:off x="2540670" y="4967165"/>
              <a:ext cx="7077972" cy="1264404"/>
              <a:chOff x="2598420" y="4765040"/>
              <a:chExt cx="7077972" cy="1264404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537A24B-A265-40DB-8262-EF5B4179E545}"/>
                  </a:ext>
                </a:extLst>
              </p:cNvPr>
              <p:cNvGrpSpPr/>
              <p:nvPr/>
            </p:nvGrpSpPr>
            <p:grpSpPr>
              <a:xfrm>
                <a:off x="2598420" y="4765040"/>
                <a:ext cx="6995160" cy="1061720"/>
                <a:chOff x="2467737" y="4765040"/>
                <a:chExt cx="6995160" cy="1061720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5CA56B3D-6D80-4961-A734-FB15BCE930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67737" y="4765040"/>
                  <a:ext cx="1061720" cy="1061720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5E5DBD84-E05C-421A-8587-BBA389B882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01177" y="4765040"/>
                  <a:ext cx="1061720" cy="1061720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063206D8-6C1C-4D17-910B-045BC2D2E3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5580" y="5435600"/>
                  <a:ext cx="4614660" cy="0"/>
                </a:xfrm>
                <a:prstGeom prst="straightConnector1">
                  <a:avLst/>
                </a:prstGeom>
                <a:ln w="76200">
                  <a:solidFill>
                    <a:srgbClr val="BBDEFB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5E4C538-27CB-4E87-A81B-4876514D4213}"/>
                  </a:ext>
                </a:extLst>
              </p:cNvPr>
              <p:cNvSpPr txBox="1"/>
              <p:nvPr/>
            </p:nvSpPr>
            <p:spPr>
              <a:xfrm>
                <a:off x="2654200" y="5721667"/>
                <a:ext cx="1093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400" dirty="0">
                    <a:solidFill>
                      <a:srgbClr val="BBDEF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Terminal 1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2496557-FB51-46F3-8662-FBD9738DD672}"/>
                  </a:ext>
                </a:extLst>
              </p:cNvPr>
              <p:cNvSpPr txBox="1"/>
              <p:nvPr/>
            </p:nvSpPr>
            <p:spPr>
              <a:xfrm>
                <a:off x="8582529" y="5721667"/>
                <a:ext cx="1093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400" dirty="0">
                    <a:solidFill>
                      <a:srgbClr val="BBDEF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Terminal 2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1C5CDB3-95AA-4924-BFC6-167A2AA1ED37}"/>
                </a:ext>
              </a:extLst>
            </p:cNvPr>
            <p:cNvGrpSpPr/>
            <p:nvPr/>
          </p:nvGrpSpPr>
          <p:grpSpPr>
            <a:xfrm>
              <a:off x="4725888" y="4717930"/>
              <a:ext cx="2740223" cy="763225"/>
              <a:chOff x="4825233" y="4370619"/>
              <a:chExt cx="2740223" cy="763225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67B8CC1-A492-480C-BEE2-437D9FE7404D}"/>
                  </a:ext>
                </a:extLst>
              </p:cNvPr>
              <p:cNvSpPr txBox="1"/>
              <p:nvPr/>
            </p:nvSpPr>
            <p:spPr>
              <a:xfrm>
                <a:off x="5633661" y="4455354"/>
                <a:ext cx="19317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600" dirty="0">
                    <a:solidFill>
                      <a:srgbClr val="FFA44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Luz percorre cerca 300km/1ms.</a:t>
                </a:r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5FF9F55-8D2F-4DD8-91C4-07940B5E9D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575985" flipH="1">
                <a:off x="4825233" y="4370619"/>
                <a:ext cx="763225" cy="763225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B5C9BC6-CAF9-4A49-A946-2B5F9483EFA9}"/>
                </a:ext>
              </a:extLst>
            </p:cNvPr>
            <p:cNvSpPr txBox="1"/>
            <p:nvPr/>
          </p:nvSpPr>
          <p:spPr>
            <a:xfrm>
              <a:off x="5640715" y="5727686"/>
              <a:ext cx="8778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b="1" dirty="0">
                  <a:solidFill>
                    <a:srgbClr val="455A6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150km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66C9C4CF-07B1-4E2F-AAD3-BDA7F738B35D}"/>
              </a:ext>
            </a:extLst>
          </p:cNvPr>
          <p:cNvSpPr txBox="1"/>
          <p:nvPr/>
        </p:nvSpPr>
        <p:spPr>
          <a:xfrm>
            <a:off x="5637627" y="3451819"/>
            <a:ext cx="91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FEA6616-342E-4CB3-A045-058F500C33ED}"/>
              </a:ext>
            </a:extLst>
          </p:cNvPr>
          <p:cNvSpPr txBox="1"/>
          <p:nvPr/>
        </p:nvSpPr>
        <p:spPr>
          <a:xfrm>
            <a:off x="0" y="6146800"/>
            <a:ext cx="12192000" cy="340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Impossível transmissão com latência de round-trip de 1ms a distâncias superiores a 150km.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CDBD4FE-D548-4A26-9EDC-3522A0FE7DA6}"/>
              </a:ext>
            </a:extLst>
          </p:cNvPr>
          <p:cNvSpPr txBox="1"/>
          <p:nvPr/>
        </p:nvSpPr>
        <p:spPr>
          <a:xfrm>
            <a:off x="5589361" y="5677348"/>
            <a:ext cx="101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ENTÃO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5A6597F-3F7F-4670-895B-97628A111856}"/>
              </a:ext>
            </a:extLst>
          </p:cNvPr>
          <p:cNvCxnSpPr>
            <a:cxnSpLocks/>
          </p:cNvCxnSpPr>
          <p:nvPr/>
        </p:nvCxnSpPr>
        <p:spPr>
          <a:xfrm>
            <a:off x="5570221" y="5643690"/>
            <a:ext cx="1051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3F92CB-14E3-4B93-9357-1FAA7D84BEF2}"/>
              </a:ext>
            </a:extLst>
          </p:cNvPr>
          <p:cNvCxnSpPr>
            <a:cxnSpLocks/>
          </p:cNvCxnSpPr>
          <p:nvPr/>
        </p:nvCxnSpPr>
        <p:spPr>
          <a:xfrm>
            <a:off x="5570221" y="3421339"/>
            <a:ext cx="1051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52D8D37-4736-4E3C-8FE6-43AFC90B2437}"/>
              </a:ext>
            </a:extLst>
          </p:cNvPr>
          <p:cNvSpPr txBox="1"/>
          <p:nvPr/>
        </p:nvSpPr>
        <p:spPr>
          <a:xfrm>
            <a:off x="5805854" y="2294501"/>
            <a:ext cx="580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pt-PT" sz="2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09992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8764C9-0284-4CE5-939D-3296A87B4DEE}"/>
              </a:ext>
            </a:extLst>
          </p:cNvPr>
          <p:cNvSpPr txBox="1"/>
          <p:nvPr/>
        </p:nvSpPr>
        <p:spPr>
          <a:xfrm>
            <a:off x="1599669" y="479073"/>
            <a:ext cx="8992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80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equisitos</a:t>
            </a:r>
            <a:endParaRPr lang="pt-PT" sz="8000" b="1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DBAC71-CCE7-4281-801D-E573DE14CDCA}"/>
              </a:ext>
            </a:extLst>
          </p:cNvPr>
          <p:cNvSpPr/>
          <p:nvPr/>
        </p:nvSpPr>
        <p:spPr>
          <a:xfrm>
            <a:off x="2092604" y="2706802"/>
            <a:ext cx="73866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Tal como existem codecs standard de aúdio e de vídeo, será necessário desenvolver codecs de dados hápticos;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PT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pt-PT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Necessidade de uma fiabilidade extremamente alta, muito próxima dos 100%;</a:t>
            </a:r>
          </a:p>
          <a:p>
            <a:pPr algn="ctr"/>
            <a:endParaRPr lang="pt-PT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pt-PT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Considerar além do feedback háptico a entrega de sinais visuais e auditivos de modo a uma maior aproximação da realidade;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1FC7EE4-3FDF-441D-B2BB-D784A3BC769E}"/>
              </a:ext>
            </a:extLst>
          </p:cNvPr>
          <p:cNvGrpSpPr/>
          <p:nvPr/>
        </p:nvGrpSpPr>
        <p:grpSpPr>
          <a:xfrm>
            <a:off x="9502008" y="2545689"/>
            <a:ext cx="919273" cy="878092"/>
            <a:chOff x="9537409" y="2206174"/>
            <a:chExt cx="1010974" cy="95023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3ADEC78-8052-4B60-B249-C69DD4581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17414">
              <a:off x="9563797" y="2206174"/>
              <a:ext cx="646375" cy="646376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DA3A6F-BD95-4D05-8DE0-978A7FE2A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963">
              <a:off x="9919797" y="2509699"/>
              <a:ext cx="628586" cy="628586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A30F1EC-37E5-4E27-B726-97A2D4752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7409" y="2693269"/>
              <a:ext cx="480083" cy="46314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43440E-6036-445D-B827-E8B4B0FC72DC}"/>
              </a:ext>
            </a:extLst>
          </p:cNvPr>
          <p:cNvGrpSpPr/>
          <p:nvPr/>
        </p:nvGrpSpPr>
        <p:grpSpPr>
          <a:xfrm rot="500706">
            <a:off x="9462447" y="4974540"/>
            <a:ext cx="848227" cy="701084"/>
            <a:chOff x="9630444" y="4188642"/>
            <a:chExt cx="1043236" cy="75089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3F052E2-84ED-4DBF-A888-DE9A0C9BF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49513">
              <a:off x="9630444" y="4188642"/>
              <a:ext cx="737105" cy="669164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2FCCB4E-5B78-4AAF-A874-464324E85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6800" y="4324005"/>
              <a:ext cx="696880" cy="615531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80664B85-5A18-4C96-A1DF-7194730F6D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168" y="3927732"/>
            <a:ext cx="797725" cy="7977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0009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DBAC71-CCE7-4281-801D-E573DE14CDCA}"/>
              </a:ext>
            </a:extLst>
          </p:cNvPr>
          <p:cNvSpPr/>
          <p:nvPr/>
        </p:nvSpPr>
        <p:spPr>
          <a:xfrm>
            <a:off x="2112924" y="3159044"/>
            <a:ext cx="73971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Desenvolvimento de testes objetivos de avaliação da qualidade de experiência </a:t>
            </a:r>
            <a:r>
              <a:rPr lang="pt-PT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(QoE)</a:t>
            </a:r>
            <a:r>
              <a:rPr lang="pt-PT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pt-PT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pt-PT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Partilha de uma só rede de comunicação com outras aplicações caracterizadas por requisitos diferentes.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pt-PT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pt-PT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pt-PT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pt-PT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42EE61-DAE4-4A8B-B3BE-E4069EFD0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284" y="3017520"/>
            <a:ext cx="870260" cy="8702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6C1622-C113-4DD1-9018-F6AB0D3D5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362" y="4232910"/>
            <a:ext cx="854210" cy="8542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2FCDDC-7AD9-42CD-AA11-B6D78D7FC4A3}"/>
              </a:ext>
            </a:extLst>
          </p:cNvPr>
          <p:cNvSpPr txBox="1"/>
          <p:nvPr/>
        </p:nvSpPr>
        <p:spPr>
          <a:xfrm>
            <a:off x="1599669" y="479073"/>
            <a:ext cx="8992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80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equisitos</a:t>
            </a:r>
            <a:endParaRPr lang="pt-PT" sz="8000" b="1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91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043AB7E3-7C38-4DD2-9E90-2F6A80165E8C}"/>
              </a:ext>
            </a:extLst>
          </p:cNvPr>
          <p:cNvGrpSpPr/>
          <p:nvPr/>
        </p:nvGrpSpPr>
        <p:grpSpPr>
          <a:xfrm>
            <a:off x="1430682" y="3076276"/>
            <a:ext cx="9330637" cy="1823048"/>
            <a:chOff x="1738174" y="2426885"/>
            <a:chExt cx="9330637" cy="182304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9B54C62-16A2-4B27-95D8-07DA77A8D37A}"/>
                </a:ext>
              </a:extLst>
            </p:cNvPr>
            <p:cNvSpPr/>
            <p:nvPr/>
          </p:nvSpPr>
          <p:spPr>
            <a:xfrm>
              <a:off x="1738174" y="2426885"/>
              <a:ext cx="1858465" cy="1823048"/>
            </a:xfrm>
            <a:prstGeom prst="ellipse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100000">
                  <a:srgbClr val="255F9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Mobile Internet</a:t>
              </a:r>
              <a:endParaRPr lang="pt-PT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3530C03-96A3-4B78-85A8-2C100F377A18}"/>
                </a:ext>
              </a:extLst>
            </p:cNvPr>
            <p:cNvSpPr/>
            <p:nvPr/>
          </p:nvSpPr>
          <p:spPr>
            <a:xfrm>
              <a:off x="5474259" y="2426885"/>
              <a:ext cx="1858466" cy="1770552"/>
            </a:xfrm>
            <a:prstGeom prst="ellipse">
              <a:avLst/>
            </a:prstGeom>
            <a:gradFill>
              <a:gsLst>
                <a:gs pos="0">
                  <a:schemeClr val="accent5">
                    <a:lumMod val="50000"/>
                  </a:schemeClr>
                </a:gs>
                <a:gs pos="100000">
                  <a:schemeClr val="accent5">
                    <a:lumMod val="31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Internet of Things</a:t>
              </a:r>
              <a:endParaRPr lang="pt-PT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1959968-A069-40A0-83E1-D99E0304D253}"/>
                </a:ext>
              </a:extLst>
            </p:cNvPr>
            <p:cNvSpPr/>
            <p:nvPr/>
          </p:nvSpPr>
          <p:spPr>
            <a:xfrm>
              <a:off x="9210345" y="2426885"/>
              <a:ext cx="1858466" cy="1770552"/>
            </a:xfrm>
            <a:prstGeom prst="ellipse">
              <a:avLst/>
            </a:prstGeom>
            <a:gradFill>
              <a:gsLst>
                <a:gs pos="0">
                  <a:srgbClr val="EC7524"/>
                </a:gs>
                <a:gs pos="100000">
                  <a:srgbClr val="C1581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latin typeface="Segoe UI" panose="020B0502040204020203" pitchFamily="34" charset="0"/>
                  <a:cs typeface="Segoe UI" panose="020B0502040204020203" pitchFamily="34" charset="0"/>
                </a:rPr>
                <a:t>Tactile Internet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A2A1C5B-EB58-466F-9728-3A4A5B1C48F3}"/>
                </a:ext>
              </a:extLst>
            </p:cNvPr>
            <p:cNvCxnSpPr>
              <a:cxnSpLocks/>
            </p:cNvCxnSpPr>
            <p:nvPr/>
          </p:nvCxnSpPr>
          <p:spPr>
            <a:xfrm>
              <a:off x="3944415" y="3386776"/>
              <a:ext cx="1182067" cy="22754"/>
            </a:xfrm>
            <a:prstGeom prst="straightConnector1">
              <a:avLst/>
            </a:prstGeom>
            <a:ln w="762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C25B977-441E-45BE-A5DE-286813923C12}"/>
                </a:ext>
              </a:extLst>
            </p:cNvPr>
            <p:cNvCxnSpPr>
              <a:cxnSpLocks/>
            </p:cNvCxnSpPr>
            <p:nvPr/>
          </p:nvCxnSpPr>
          <p:spPr>
            <a:xfrm>
              <a:off x="7680502" y="3364022"/>
              <a:ext cx="1182067" cy="22754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C21BA0-42E4-4216-8E87-CC070A42D938}"/>
              </a:ext>
            </a:extLst>
          </p:cNvPr>
          <p:cNvSpPr txBox="1"/>
          <p:nvPr/>
        </p:nvSpPr>
        <p:spPr>
          <a:xfrm>
            <a:off x="2071577" y="550193"/>
            <a:ext cx="80488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80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actile Internet</a:t>
            </a:r>
            <a:endParaRPr lang="pt-PT" sz="8000" b="1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89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73BD50-47EB-4B61-95C7-44742CF70D1F}"/>
              </a:ext>
            </a:extLst>
          </p:cNvPr>
          <p:cNvSpPr/>
          <p:nvPr/>
        </p:nvSpPr>
        <p:spPr>
          <a:xfrm>
            <a:off x="0" y="2804034"/>
            <a:ext cx="12192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b="1" dirty="0">
                <a:solidFill>
                  <a:srgbClr val="2E75B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Tactile Internet permitirá comunicações com:</a:t>
            </a:r>
            <a:br>
              <a:rPr lang="pt-PT" b="1" dirty="0">
                <a:solidFill>
                  <a:srgbClr val="2E75B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PT" b="1" dirty="0">
              <a:solidFill>
                <a:srgbClr val="2E75B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6D45F0-9248-48F5-94A3-2E6559F75964}"/>
              </a:ext>
            </a:extLst>
          </p:cNvPr>
          <p:cNvSpPr/>
          <p:nvPr/>
        </p:nvSpPr>
        <p:spPr>
          <a:xfrm>
            <a:off x="-3" y="3253750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Latências de round-trip de 1 milisegundo ou menos;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Alta fiabilidade (disponibilidade na ordem dos 99.999%);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Elevada segurança.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BC1656-847C-448A-839C-98E6C37984CC}"/>
              </a:ext>
            </a:extLst>
          </p:cNvPr>
          <p:cNvSpPr/>
          <p:nvPr/>
        </p:nvSpPr>
        <p:spPr>
          <a:xfrm>
            <a:off x="3756125" y="5524400"/>
            <a:ext cx="4679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Construção de </a:t>
            </a:r>
            <a:r>
              <a:rPr lang="pt-PT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interfaces hápticas</a:t>
            </a:r>
            <a:r>
              <a:rPr lang="pt-PT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remotas.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6CC8FF-796D-488E-9F17-E8CDD2A7151D}"/>
              </a:ext>
            </a:extLst>
          </p:cNvPr>
          <p:cNvCxnSpPr/>
          <p:nvPr/>
        </p:nvCxnSpPr>
        <p:spPr>
          <a:xfrm>
            <a:off x="6095997" y="4551680"/>
            <a:ext cx="0" cy="65024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8618920-AAE8-411E-9E7E-B5DDB363B7DC}"/>
              </a:ext>
            </a:extLst>
          </p:cNvPr>
          <p:cNvSpPr txBox="1"/>
          <p:nvPr/>
        </p:nvSpPr>
        <p:spPr>
          <a:xfrm>
            <a:off x="2071577" y="550193"/>
            <a:ext cx="80488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80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actile Internet</a:t>
            </a:r>
            <a:endParaRPr lang="pt-PT" sz="8000" b="1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E17F1A-E1FA-46CA-96A4-3EDAC7E90032}"/>
              </a:ext>
            </a:extLst>
          </p:cNvPr>
          <p:cNvSpPr/>
          <p:nvPr/>
        </p:nvSpPr>
        <p:spPr>
          <a:xfrm>
            <a:off x="6194525" y="4584836"/>
            <a:ext cx="1061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permitindo</a:t>
            </a:r>
          </a:p>
        </p:txBody>
      </p:sp>
    </p:spTree>
    <p:extLst>
      <p:ext uri="{BB962C8B-B14F-4D97-AF65-F5344CB8AC3E}">
        <p14:creationId xmlns:p14="http://schemas.microsoft.com/office/powerpoint/2010/main" val="266597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0"/>
              </a:schemeClr>
            </a:gs>
            <a:gs pos="100000">
              <a:schemeClr val="accent5">
                <a:lumMod val="31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8A60C3-3469-4F44-9DE7-20E258A20C11}"/>
              </a:ext>
            </a:extLst>
          </p:cNvPr>
          <p:cNvSpPr txBox="1"/>
          <p:nvPr/>
        </p:nvSpPr>
        <p:spPr>
          <a:xfrm>
            <a:off x="2071576" y="1892063"/>
            <a:ext cx="8048847" cy="230832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Campos de aplicação</a:t>
            </a:r>
            <a:endParaRPr lang="pt-PT" sz="7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EFE1F2-DB93-412A-B072-667CCE64F477}"/>
              </a:ext>
            </a:extLst>
          </p:cNvPr>
          <p:cNvSpPr txBox="1"/>
          <p:nvPr/>
        </p:nvSpPr>
        <p:spPr>
          <a:xfrm>
            <a:off x="3149599" y="4413041"/>
            <a:ext cx="589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Tactile </a:t>
            </a:r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Internet</a:t>
            </a:r>
            <a:endParaRPr lang="pt-PT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A5A0E0-2A84-4465-BFF3-6A784CA30810}"/>
              </a:ext>
            </a:extLst>
          </p:cNvPr>
          <p:cNvCxnSpPr>
            <a:cxnSpLocks/>
          </p:cNvCxnSpPr>
          <p:nvPr/>
        </p:nvCxnSpPr>
        <p:spPr>
          <a:xfrm flipV="1">
            <a:off x="3969489" y="4370509"/>
            <a:ext cx="4253023" cy="1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41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9531F21-BB65-4CC4-9BD9-1470B43ABFDD}"/>
              </a:ext>
            </a:extLst>
          </p:cNvPr>
          <p:cNvSpPr txBox="1"/>
          <p:nvPr/>
        </p:nvSpPr>
        <p:spPr>
          <a:xfrm>
            <a:off x="2071577" y="225073"/>
            <a:ext cx="80488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80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obótica</a:t>
            </a:r>
            <a:endParaRPr lang="pt-PT" sz="8000" b="1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CB0744-A544-4C58-A00F-083C08804CDA}"/>
              </a:ext>
            </a:extLst>
          </p:cNvPr>
          <p:cNvSpPr txBox="1"/>
          <p:nvPr/>
        </p:nvSpPr>
        <p:spPr>
          <a:xfrm rot="17352968">
            <a:off x="2859495" y="2070523"/>
            <a:ext cx="2328204" cy="111391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915762"/>
              </a:avLst>
            </a:prstTxWarp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Pré-Requisito</a:t>
            </a:r>
            <a:endParaRPr lang="pt-PT" sz="16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CE964E8-83E0-4F29-BFB2-64AA8C42B708}"/>
              </a:ext>
            </a:extLst>
          </p:cNvPr>
          <p:cNvGrpSpPr/>
          <p:nvPr/>
        </p:nvGrpSpPr>
        <p:grpSpPr>
          <a:xfrm>
            <a:off x="3556814" y="2113281"/>
            <a:ext cx="5078373" cy="4148702"/>
            <a:chOff x="5668041" y="2113281"/>
            <a:chExt cx="5078373" cy="41487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E68BBC6-942F-4BEF-BC99-F287CD380B15}"/>
                </a:ext>
              </a:extLst>
            </p:cNvPr>
            <p:cNvSpPr/>
            <p:nvPr/>
          </p:nvSpPr>
          <p:spPr>
            <a:xfrm>
              <a:off x="7015272" y="3883833"/>
              <a:ext cx="2383910" cy="2378150"/>
            </a:xfrm>
            <a:prstGeom prst="ellipse">
              <a:avLst/>
            </a:prstGeom>
            <a:gradFill>
              <a:gsLst>
                <a:gs pos="0">
                  <a:srgbClr val="EC7524"/>
                </a:gs>
                <a:gs pos="100000">
                  <a:srgbClr val="C1581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latin typeface="Segoe UI" panose="020B0502040204020203" pitchFamily="34" charset="0"/>
                  <a:cs typeface="Segoe UI" panose="020B0502040204020203" pitchFamily="34" charset="0"/>
                </a:rPr>
                <a:t>Uso na construção e manutenção de áreas perigosas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9B54C62-16A2-4B27-95D8-07DA77A8D37A}"/>
                </a:ext>
              </a:extLst>
            </p:cNvPr>
            <p:cNvSpPr/>
            <p:nvPr/>
          </p:nvSpPr>
          <p:spPr>
            <a:xfrm>
              <a:off x="5668041" y="2113281"/>
              <a:ext cx="1858465" cy="1823048"/>
            </a:xfrm>
            <a:prstGeom prst="ellipse">
              <a:avLst/>
            </a:prstGeom>
            <a:gradFill>
              <a:gsLst>
                <a:gs pos="0">
                  <a:schemeClr val="accent5">
                    <a:lumMod val="50000"/>
                  </a:schemeClr>
                </a:gs>
                <a:gs pos="100000">
                  <a:schemeClr val="accent5">
                    <a:lumMod val="31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Controlo remoto</a:t>
              </a:r>
              <a:endParaRPr lang="pt-PT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3530C03-96A3-4B78-85A8-2C100F377A18}"/>
                </a:ext>
              </a:extLst>
            </p:cNvPr>
            <p:cNvSpPr/>
            <p:nvPr/>
          </p:nvSpPr>
          <p:spPr>
            <a:xfrm>
              <a:off x="8887948" y="2113282"/>
              <a:ext cx="1858466" cy="1770552"/>
            </a:xfrm>
            <a:prstGeom prst="ellipse">
              <a:avLst/>
            </a:prstGeom>
            <a:gradFill>
              <a:gsLst>
                <a:gs pos="0">
                  <a:schemeClr val="accent5">
                    <a:lumMod val="50000"/>
                  </a:schemeClr>
                </a:gs>
                <a:gs pos="100000">
                  <a:schemeClr val="accent5">
                    <a:lumMod val="31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Tecnologia rápida e fiável</a:t>
              </a:r>
              <a:endParaRPr lang="pt-PT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Plus Sign 51">
              <a:extLst>
                <a:ext uri="{FF2B5EF4-FFF2-40B4-BE49-F238E27FC236}">
                  <a16:creationId xmlns:a16="http://schemas.microsoft.com/office/drawing/2014/main" id="{E462906E-AE37-4342-BD8A-2D0C39768619}"/>
                </a:ext>
              </a:extLst>
            </p:cNvPr>
            <p:cNvSpPr/>
            <p:nvPr/>
          </p:nvSpPr>
          <p:spPr>
            <a:xfrm>
              <a:off x="7856707" y="2681310"/>
              <a:ext cx="701040" cy="773090"/>
            </a:xfrm>
            <a:prstGeom prst="mathPlus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7DDC609-2B80-41AD-9F7B-30C3A719D64B}"/>
              </a:ext>
            </a:extLst>
          </p:cNvPr>
          <p:cNvSpPr txBox="1"/>
          <p:nvPr/>
        </p:nvSpPr>
        <p:spPr>
          <a:xfrm rot="7047629">
            <a:off x="6941239" y="2987869"/>
            <a:ext cx="2328204" cy="111391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222367"/>
              </a:avLst>
            </a:prstTxWarp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Latência 1ms</a:t>
            </a:r>
            <a:endParaRPr lang="pt-PT" sz="16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29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9531F21-BB65-4CC4-9BD9-1470B43ABFDD}"/>
              </a:ext>
            </a:extLst>
          </p:cNvPr>
          <p:cNvSpPr txBox="1"/>
          <p:nvPr/>
        </p:nvSpPr>
        <p:spPr>
          <a:xfrm>
            <a:off x="2071577" y="245393"/>
            <a:ext cx="80488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80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aúde</a:t>
            </a:r>
            <a:endParaRPr lang="pt-PT" sz="8000" b="1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AB3E4BC-98DD-4E1B-8244-5BB808873E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3063"/>
          <a:stretch/>
        </p:blipFill>
        <p:spPr>
          <a:xfrm>
            <a:off x="5672488" y="2051501"/>
            <a:ext cx="847023" cy="1137920"/>
          </a:xfrm>
          <a:prstGeom prst="rect">
            <a:avLst/>
          </a:prstGeom>
          <a:effectLst/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245928C1-E90A-4659-A242-4110EC373BE4}"/>
              </a:ext>
            </a:extLst>
          </p:cNvPr>
          <p:cNvGrpSpPr/>
          <p:nvPr/>
        </p:nvGrpSpPr>
        <p:grpSpPr>
          <a:xfrm>
            <a:off x="2210293" y="2620461"/>
            <a:ext cx="7771415" cy="1668819"/>
            <a:chOff x="2094516" y="2735140"/>
            <a:chExt cx="7771415" cy="166881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C8D38EB-DD1C-47EF-93FE-E9CA500FC854}"/>
                </a:ext>
              </a:extLst>
            </p:cNvPr>
            <p:cNvGrpSpPr/>
            <p:nvPr/>
          </p:nvGrpSpPr>
          <p:grpSpPr>
            <a:xfrm>
              <a:off x="2946400" y="2735140"/>
              <a:ext cx="6919531" cy="1664565"/>
              <a:chOff x="2682240" y="3061531"/>
              <a:chExt cx="6919531" cy="1664565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07367FA-D548-4BF2-B47D-143F64D329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607" t="8112" r="13007"/>
              <a:stretch/>
            </p:blipFill>
            <p:spPr>
              <a:xfrm>
                <a:off x="2682240" y="3133090"/>
                <a:ext cx="1178560" cy="1496060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0AC575C-F665-4870-B984-C54C6EEE5A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027" t="3198" r="13240" b="4914"/>
              <a:stretch/>
            </p:blipFill>
            <p:spPr>
              <a:xfrm>
                <a:off x="7521885" y="3061531"/>
                <a:ext cx="1200475" cy="1560830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8AC3301-F43F-4DA1-9432-95E46A7234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49726">
                <a:off x="8412541" y="3536866"/>
                <a:ext cx="1189230" cy="118923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E0FAA20D-5120-431B-A9D8-6B12A8B7AC4B}"/>
                  </a:ext>
                </a:extLst>
              </p:cNvPr>
              <p:cNvCxnSpPr/>
              <p:nvPr/>
            </p:nvCxnSpPr>
            <p:spPr>
              <a:xfrm>
                <a:off x="4198755" y="3881120"/>
                <a:ext cx="3068320" cy="0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3994F6B-C7C1-4F5A-B1FF-2913AB1B9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889" b="90222" l="9778" r="89778">
                          <a14:foregroundMark x1="53778" y1="8889" x2="53778" y2="8889"/>
                          <a14:foregroundMark x1="67111" y1="90222" x2="67111" y2="90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55496">
              <a:off x="2094516" y="3345274"/>
              <a:ext cx="1058685" cy="105868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CDBDF9B-86C0-44AE-B8C6-53E1F740B943}"/>
                </a:ext>
              </a:extLst>
            </p:cNvPr>
            <p:cNvSpPr txBox="1"/>
            <p:nvPr/>
          </p:nvSpPr>
          <p:spPr>
            <a:xfrm>
              <a:off x="4348068" y="3680243"/>
              <a:ext cx="34391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Interação fiável, rápida e sem falhas.</a:t>
              </a:r>
              <a:endParaRPr lang="pt-PT" sz="1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AD2E3DB-28A7-42F1-89C9-4719AD3FF50D}"/>
              </a:ext>
            </a:extLst>
          </p:cNvPr>
          <p:cNvSpPr txBox="1"/>
          <p:nvPr/>
        </p:nvSpPr>
        <p:spPr>
          <a:xfrm>
            <a:off x="4231536" y="4460795"/>
            <a:ext cx="3635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Tratamento médico;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Controle dos movimentos do robô.</a:t>
            </a:r>
            <a:endParaRPr lang="pt-PT" sz="16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16D1A6-1509-497E-BF98-FB640E268996}"/>
              </a:ext>
            </a:extLst>
          </p:cNvPr>
          <p:cNvSpPr txBox="1"/>
          <p:nvPr/>
        </p:nvSpPr>
        <p:spPr>
          <a:xfrm>
            <a:off x="3650282" y="5325074"/>
            <a:ext cx="4907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Receção de informações audiovisuais do estado do doente;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Feedback háptico para o tratamento do mesmo.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89596C8-3581-436A-A7FB-BFF387C1EFD6}"/>
              </a:ext>
            </a:extLst>
          </p:cNvPr>
          <p:cNvGrpSpPr/>
          <p:nvPr/>
        </p:nvGrpSpPr>
        <p:grpSpPr>
          <a:xfrm>
            <a:off x="3640123" y="4469414"/>
            <a:ext cx="4907112" cy="686402"/>
            <a:chOff x="3513221" y="4862818"/>
            <a:chExt cx="5178130" cy="686402"/>
          </a:xfrm>
        </p:grpSpPr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930ADF6F-A8BB-488C-B922-D230EA01D37F}"/>
                </a:ext>
              </a:extLst>
            </p:cNvPr>
            <p:cNvCxnSpPr/>
            <p:nvPr/>
          </p:nvCxnSpPr>
          <p:spPr>
            <a:xfrm>
              <a:off x="3513221" y="4928135"/>
              <a:ext cx="5178130" cy="616017"/>
            </a:xfrm>
            <a:prstGeom prst="bentConnector3">
              <a:avLst>
                <a:gd name="adj1" fmla="val -115"/>
              </a:avLst>
            </a:prstGeom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BA9072BA-FD57-456D-A8DB-65BAD889FD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3484" y="4862818"/>
              <a:ext cx="0" cy="686402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2A2822C-A5D8-4A61-9B60-2D4126C5F7D1}"/>
              </a:ext>
            </a:extLst>
          </p:cNvPr>
          <p:cNvGrpSpPr/>
          <p:nvPr/>
        </p:nvGrpSpPr>
        <p:grpSpPr>
          <a:xfrm flipH="1">
            <a:off x="3644355" y="5605331"/>
            <a:ext cx="4907112" cy="686402"/>
            <a:chOff x="3513221" y="4871284"/>
            <a:chExt cx="5178130" cy="686402"/>
          </a:xfrm>
        </p:grpSpPr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00F27672-C360-4D91-BC5F-F4861FC682D8}"/>
                </a:ext>
              </a:extLst>
            </p:cNvPr>
            <p:cNvCxnSpPr/>
            <p:nvPr/>
          </p:nvCxnSpPr>
          <p:spPr>
            <a:xfrm>
              <a:off x="3513221" y="4928135"/>
              <a:ext cx="5178130" cy="616017"/>
            </a:xfrm>
            <a:prstGeom prst="bentConnector3">
              <a:avLst>
                <a:gd name="adj1" fmla="val -115"/>
              </a:avLst>
            </a:prstGeom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48E66E8-9BA9-441F-8E99-4F671764A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3484" y="4871284"/>
              <a:ext cx="0" cy="686402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2EC29DD6-FF32-44F4-BBD9-A31AC74103AD}"/>
              </a:ext>
            </a:extLst>
          </p:cNvPr>
          <p:cNvSpPr txBox="1"/>
          <p:nvPr/>
        </p:nvSpPr>
        <p:spPr>
          <a:xfrm rot="21165078">
            <a:off x="2851248" y="2324420"/>
            <a:ext cx="2328204" cy="111391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072586"/>
              </a:avLst>
            </a:prstTxWarp>
            <a:spAutoFit/>
          </a:bodyPr>
          <a:lstStyle/>
          <a:p>
            <a:r>
              <a:rPr lang="en-US" sz="1600" b="1" dirty="0">
                <a:solidFill>
                  <a:srgbClr val="00ACC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MÉDICO</a:t>
            </a:r>
            <a:endParaRPr lang="pt-PT" sz="1600" b="1" dirty="0">
              <a:solidFill>
                <a:srgbClr val="00AC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CA749FB-99AB-463A-9088-73611173C94A}"/>
              </a:ext>
            </a:extLst>
          </p:cNvPr>
          <p:cNvSpPr txBox="1"/>
          <p:nvPr/>
        </p:nvSpPr>
        <p:spPr>
          <a:xfrm rot="3330773">
            <a:off x="7758819" y="2919164"/>
            <a:ext cx="2328204" cy="1114987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698744"/>
              </a:avLst>
            </a:prstTxWarp>
            <a:spAutoFit/>
          </a:bodyPr>
          <a:lstStyle/>
          <a:p>
            <a:r>
              <a:rPr lang="en-US" sz="1600" b="1" dirty="0">
                <a:solidFill>
                  <a:srgbClr val="4FC3F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PACIENTE</a:t>
            </a:r>
            <a:endParaRPr lang="pt-PT" sz="1600" b="1" dirty="0">
              <a:solidFill>
                <a:srgbClr val="4FC3F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1F17FCC7-F71A-482E-A542-117875AE2C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317" y="2477121"/>
            <a:ext cx="812800" cy="812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723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9531F21-BB65-4CC4-9BD9-1470B43ABFDD}"/>
              </a:ext>
            </a:extLst>
          </p:cNvPr>
          <p:cNvSpPr txBox="1"/>
          <p:nvPr/>
        </p:nvSpPr>
        <p:spPr>
          <a:xfrm>
            <a:off x="2071577" y="245393"/>
            <a:ext cx="80488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sz="80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ducação</a:t>
            </a:r>
            <a:endParaRPr lang="pt-PT" sz="8000" b="1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1246ECF-EB3D-4FB5-8B9F-53E3BA4805C5}"/>
              </a:ext>
            </a:extLst>
          </p:cNvPr>
          <p:cNvGrpSpPr/>
          <p:nvPr/>
        </p:nvGrpSpPr>
        <p:grpSpPr>
          <a:xfrm>
            <a:off x="2913254" y="2852500"/>
            <a:ext cx="6170070" cy="1665743"/>
            <a:chOff x="2797477" y="2967179"/>
            <a:chExt cx="6170070" cy="166574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70DDE5F-3C83-4756-8834-A61D2CD132A9}"/>
                </a:ext>
              </a:extLst>
            </p:cNvPr>
            <p:cNvGrpSpPr/>
            <p:nvPr/>
          </p:nvGrpSpPr>
          <p:grpSpPr>
            <a:xfrm>
              <a:off x="2797477" y="2967179"/>
              <a:ext cx="6170070" cy="1665743"/>
              <a:chOff x="2533317" y="3293570"/>
              <a:chExt cx="6170070" cy="1665743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7043494A-8BFA-4245-9130-C1C7493A39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3317" y="3301695"/>
                <a:ext cx="1657618" cy="1657618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041FBF7E-2246-4B00-A089-6B8D749CE4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8370" y="3293570"/>
                <a:ext cx="1655017" cy="1655017"/>
              </a:xfrm>
              <a:prstGeom prst="rect">
                <a:avLst/>
              </a:prstGeom>
            </p:spPr>
          </p:pic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555CD9B5-CF2F-458A-8C92-EA84E65D2975}"/>
                  </a:ext>
                </a:extLst>
              </p:cNvPr>
              <p:cNvCxnSpPr/>
              <p:nvPr/>
            </p:nvCxnSpPr>
            <p:spPr>
              <a:xfrm>
                <a:off x="4198755" y="3881120"/>
                <a:ext cx="3068320" cy="0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FD9EEF6-3FF7-45F1-9117-504E8E5846C5}"/>
                </a:ext>
              </a:extLst>
            </p:cNvPr>
            <p:cNvSpPr txBox="1"/>
            <p:nvPr/>
          </p:nvSpPr>
          <p:spPr>
            <a:xfrm>
              <a:off x="4549403" y="3075464"/>
              <a:ext cx="28953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Interação eficaz no sentido de</a:t>
              </a:r>
              <a:endParaRPr lang="pt-PT" sz="1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8AF3562-E29A-4234-8B36-A3830ACB8248}"/>
              </a:ext>
            </a:extLst>
          </p:cNvPr>
          <p:cNvSpPr txBox="1"/>
          <p:nvPr/>
        </p:nvSpPr>
        <p:spPr>
          <a:xfrm rot="21165078">
            <a:off x="2879916" y="2573106"/>
            <a:ext cx="2328204" cy="111391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072586"/>
              </a:avLst>
            </a:prstTxWarp>
            <a:spAutoFit/>
          </a:bodyPr>
          <a:lstStyle/>
          <a:p>
            <a:r>
              <a:rPr lang="en-US" sz="1600" b="1" dirty="0">
                <a:solidFill>
                  <a:srgbClr val="1976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PROFESSOR</a:t>
            </a:r>
            <a:endParaRPr lang="pt-PT" sz="1600" b="1" dirty="0">
              <a:solidFill>
                <a:srgbClr val="1976D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17404A-07B5-485F-A4C2-F7E7336875E2}"/>
              </a:ext>
            </a:extLst>
          </p:cNvPr>
          <p:cNvSpPr txBox="1"/>
          <p:nvPr/>
        </p:nvSpPr>
        <p:spPr>
          <a:xfrm rot="3330773">
            <a:off x="7761025" y="3109452"/>
            <a:ext cx="2328204" cy="1114987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698744"/>
              </a:avLst>
            </a:prstTxWarp>
            <a:spAutoFit/>
          </a:bodyPr>
          <a:lstStyle/>
          <a:p>
            <a:r>
              <a:rPr lang="en-US" sz="1600" b="1" dirty="0">
                <a:solidFill>
                  <a:srgbClr val="2C80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ALUNO</a:t>
            </a:r>
            <a:endParaRPr lang="pt-PT" sz="1600" b="1" dirty="0">
              <a:solidFill>
                <a:srgbClr val="2C80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8D8BF2-7B97-4B38-A5A1-2FE245FF4355}"/>
              </a:ext>
            </a:extLst>
          </p:cNvPr>
          <p:cNvSpPr txBox="1"/>
          <p:nvPr/>
        </p:nvSpPr>
        <p:spPr>
          <a:xfrm>
            <a:off x="4669108" y="3567968"/>
            <a:ext cx="2891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melhorar substancialmente a aprendizagem.</a:t>
            </a:r>
            <a:endParaRPr lang="pt-PT" sz="16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EF377D-F8DD-46FD-8D6E-CFBB904067A8}"/>
              </a:ext>
            </a:extLst>
          </p:cNvPr>
          <p:cNvSpPr txBox="1"/>
          <p:nvPr/>
        </p:nvSpPr>
        <p:spPr>
          <a:xfrm>
            <a:off x="2071577" y="5598352"/>
            <a:ext cx="8334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Ensino remoto por um professor através da sobreposição háptica com o aluno permitindo ao professor auxiliar nos trabalhos educativos de forma instantânea.</a:t>
            </a:r>
            <a:endParaRPr lang="pt-PT" sz="16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A1D9EED-1F04-44AE-A700-420623EFC606}"/>
              </a:ext>
            </a:extLst>
          </p:cNvPr>
          <p:cNvSpPr/>
          <p:nvPr/>
        </p:nvSpPr>
        <p:spPr>
          <a:xfrm>
            <a:off x="1569298" y="3266770"/>
            <a:ext cx="1697576" cy="1642787"/>
          </a:xfrm>
          <a:prstGeom prst="ellipse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5">
                  <a:lumMod val="31000"/>
                </a:schemeClr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Correção ações incorretas do aluno</a:t>
            </a:r>
          </a:p>
          <a:p>
            <a:pPr algn="ctr"/>
            <a:endParaRPr lang="pt-PT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0E17C67-F649-4B43-BD23-20E6602E95E4}"/>
              </a:ext>
            </a:extLst>
          </p:cNvPr>
          <p:cNvSpPr/>
          <p:nvPr/>
        </p:nvSpPr>
        <p:spPr>
          <a:xfrm>
            <a:off x="8716205" y="3299339"/>
            <a:ext cx="1697576" cy="1642787"/>
          </a:xfrm>
          <a:prstGeom prst="ellipse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5">
                  <a:lumMod val="31000"/>
                </a:schemeClr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Aprendizagem mais precisa</a:t>
            </a:r>
          </a:p>
          <a:p>
            <a:pPr algn="ctr"/>
            <a:endParaRPr lang="pt-PT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C121B2-8021-4824-BF73-136C52628FF3}"/>
              </a:ext>
            </a:extLst>
          </p:cNvPr>
          <p:cNvCxnSpPr/>
          <p:nvPr/>
        </p:nvCxnSpPr>
        <p:spPr>
          <a:xfrm>
            <a:off x="6096000" y="4477757"/>
            <a:ext cx="0" cy="863600"/>
          </a:xfrm>
          <a:prstGeom prst="straightConnector1">
            <a:avLst/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452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9531F21-BB65-4CC4-9BD9-1470B43ABFDD}"/>
              </a:ext>
            </a:extLst>
          </p:cNvPr>
          <p:cNvSpPr txBox="1"/>
          <p:nvPr/>
        </p:nvSpPr>
        <p:spPr>
          <a:xfrm>
            <a:off x="1599669" y="245393"/>
            <a:ext cx="8992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80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ealidade Virtual</a:t>
            </a:r>
            <a:endParaRPr lang="pt-PT" sz="8000" b="1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3F0C42-351F-479F-9921-2A4E1734B13B}"/>
              </a:ext>
            </a:extLst>
          </p:cNvPr>
          <p:cNvGrpSpPr/>
          <p:nvPr/>
        </p:nvGrpSpPr>
        <p:grpSpPr>
          <a:xfrm>
            <a:off x="1363932" y="2608239"/>
            <a:ext cx="9464137" cy="1171277"/>
            <a:chOff x="1691947" y="2486319"/>
            <a:chExt cx="9464137" cy="117127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6B0A3CE-8F64-484E-80F7-2910CB6BD84D}"/>
                </a:ext>
              </a:extLst>
            </p:cNvPr>
            <p:cNvGrpSpPr/>
            <p:nvPr/>
          </p:nvGrpSpPr>
          <p:grpSpPr>
            <a:xfrm>
              <a:off x="1691947" y="2486319"/>
              <a:ext cx="9464137" cy="1171277"/>
              <a:chOff x="1900533" y="2445679"/>
              <a:chExt cx="9464137" cy="1171277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7500A18-9EA7-42AD-829E-8D1A2A48CA2D}"/>
                  </a:ext>
                </a:extLst>
              </p:cNvPr>
              <p:cNvGrpSpPr/>
              <p:nvPr/>
            </p:nvGrpSpPr>
            <p:grpSpPr>
              <a:xfrm>
                <a:off x="1900533" y="2445679"/>
                <a:ext cx="3466487" cy="1171277"/>
                <a:chOff x="2510335" y="2374563"/>
                <a:chExt cx="3466487" cy="1171277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65F6AE8C-FD4E-4B4C-853F-68D3151640B3}"/>
                    </a:ext>
                  </a:extLst>
                </p:cNvPr>
                <p:cNvSpPr/>
                <p:nvPr/>
              </p:nvSpPr>
              <p:spPr>
                <a:xfrm>
                  <a:off x="2510335" y="2374565"/>
                  <a:ext cx="1187905" cy="1171275"/>
                </a:xfrm>
                <a:prstGeom prst="ellipse">
                  <a:avLst/>
                </a:prstGeom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100000">
                      <a:schemeClr val="accent5">
                        <a:lumMod val="31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Áudio</a:t>
                  </a:r>
                  <a:endParaRPr lang="pt-PT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36E726A6-9298-4118-8EF9-BA6EFBAFDA56}"/>
                    </a:ext>
                  </a:extLst>
                </p:cNvPr>
                <p:cNvSpPr/>
                <p:nvPr/>
              </p:nvSpPr>
              <p:spPr>
                <a:xfrm>
                  <a:off x="4268014" y="2374563"/>
                  <a:ext cx="1187905" cy="1171275"/>
                </a:xfrm>
                <a:prstGeom prst="ellipse">
                  <a:avLst/>
                </a:prstGeom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100000">
                      <a:schemeClr val="accent5">
                        <a:lumMod val="31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Visão</a:t>
                  </a:r>
                  <a:endParaRPr lang="pt-PT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" name="Plus Sign 20">
                  <a:extLst>
                    <a:ext uri="{FF2B5EF4-FFF2-40B4-BE49-F238E27FC236}">
                      <a16:creationId xmlns:a16="http://schemas.microsoft.com/office/drawing/2014/main" id="{C71ADC9A-BAC8-41E7-ACE4-BDDB843269E8}"/>
                    </a:ext>
                  </a:extLst>
                </p:cNvPr>
                <p:cNvSpPr/>
                <p:nvPr/>
              </p:nvSpPr>
              <p:spPr>
                <a:xfrm>
                  <a:off x="3747111" y="2695572"/>
                  <a:ext cx="482600" cy="529253"/>
                </a:xfrm>
                <a:prstGeom prst="mathPlus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22" name="Plus Sign 21">
                  <a:extLst>
                    <a:ext uri="{FF2B5EF4-FFF2-40B4-BE49-F238E27FC236}">
                      <a16:creationId xmlns:a16="http://schemas.microsoft.com/office/drawing/2014/main" id="{E694DF73-3EE5-44FB-9143-15DD7A3BDE01}"/>
                    </a:ext>
                  </a:extLst>
                </p:cNvPr>
                <p:cNvSpPr/>
                <p:nvPr/>
              </p:nvSpPr>
              <p:spPr>
                <a:xfrm>
                  <a:off x="5494222" y="2695571"/>
                  <a:ext cx="482600" cy="529253"/>
                </a:xfrm>
                <a:prstGeom prst="mathPlus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</p:grpSp>
          <p:sp>
            <p:nvSpPr>
              <p:cNvPr id="3" name="Equals 2">
                <a:extLst>
                  <a:ext uri="{FF2B5EF4-FFF2-40B4-BE49-F238E27FC236}">
                    <a16:creationId xmlns:a16="http://schemas.microsoft.com/office/drawing/2014/main" id="{CA1C41C3-C036-4C40-9EC6-EDFB677173B4}"/>
                  </a:ext>
                </a:extLst>
              </p:cNvPr>
              <p:cNvSpPr/>
              <p:nvPr/>
            </p:nvSpPr>
            <p:spPr>
              <a:xfrm>
                <a:off x="7278851" y="2830166"/>
                <a:ext cx="548640" cy="416560"/>
              </a:xfrm>
              <a:prstGeom prst="mathEqual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ED5E76-89FB-495E-A9E0-6360ADA71447}"/>
                  </a:ext>
                </a:extLst>
              </p:cNvPr>
              <p:cNvSpPr txBox="1"/>
              <p:nvPr/>
            </p:nvSpPr>
            <p:spPr>
              <a:xfrm>
                <a:off x="8036964" y="2628186"/>
                <a:ext cx="332770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>
                    <a:solidFill>
                      <a:schemeClr val="accent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Conexão didática entre vários utilizadores no mesmo ambiente de RV.</a:t>
                </a:r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DB9B2FE-17E6-436F-8382-DC4EF4CD1CE1}"/>
                </a:ext>
              </a:extLst>
            </p:cNvPr>
            <p:cNvSpPr/>
            <p:nvPr/>
          </p:nvSpPr>
          <p:spPr>
            <a:xfrm>
              <a:off x="5207305" y="2500579"/>
              <a:ext cx="1187905" cy="1157015"/>
            </a:xfrm>
            <a:prstGeom prst="ellipse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100000">
                  <a:srgbClr val="255F9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Toque</a:t>
              </a:r>
              <a:endParaRPr lang="pt-PT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F17E1F-D050-42F7-A667-5CFACCE5FEA0}"/>
              </a:ext>
            </a:extLst>
          </p:cNvPr>
          <p:cNvSpPr txBox="1"/>
          <p:nvPr/>
        </p:nvSpPr>
        <p:spPr>
          <a:xfrm rot="6038943">
            <a:off x="5333043" y="3039940"/>
            <a:ext cx="1357257" cy="609364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400207"/>
              </a:avLst>
            </a:prstTxWarp>
            <a:spAutoFit/>
          </a:bodyPr>
          <a:lstStyle/>
          <a:p>
            <a:r>
              <a:rPr lang="en-US" sz="1100" b="1" dirty="0">
                <a:solidFill>
                  <a:srgbClr val="1976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NOVA INTERAÇÃO</a:t>
            </a:r>
            <a:endParaRPr lang="pt-PT" sz="1100" b="1" dirty="0">
              <a:solidFill>
                <a:srgbClr val="1976D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A60EF8-7C73-474D-B79B-6BF7D318D8B4}"/>
              </a:ext>
            </a:extLst>
          </p:cNvPr>
          <p:cNvSpPr txBox="1"/>
          <p:nvPr/>
        </p:nvSpPr>
        <p:spPr>
          <a:xfrm>
            <a:off x="1708962" y="5409593"/>
            <a:ext cx="3877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Coordenação estável entre os utilizadores que necessitam de habilidades motoras precisas.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D622A75-0706-43FF-A41A-1CAB02D6496B}"/>
              </a:ext>
            </a:extLst>
          </p:cNvPr>
          <p:cNvSpPr/>
          <p:nvPr/>
        </p:nvSpPr>
        <p:spPr>
          <a:xfrm rot="16200000">
            <a:off x="5979163" y="-307388"/>
            <a:ext cx="233680" cy="9464135"/>
          </a:xfrm>
          <a:prstGeom prst="leftBrac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0DF41D-D2CD-403A-BB74-D03643E1056A}"/>
              </a:ext>
            </a:extLst>
          </p:cNvPr>
          <p:cNvSpPr txBox="1"/>
          <p:nvPr/>
        </p:nvSpPr>
        <p:spPr>
          <a:xfrm>
            <a:off x="6949441" y="5399433"/>
            <a:ext cx="3215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Latência de round-trip de comunicação entre os utilizadores na ordem dos 1ms.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3C2CC0-A689-4A11-A476-477E1F43B41F}"/>
              </a:ext>
            </a:extLst>
          </p:cNvPr>
          <p:cNvSpPr txBox="1"/>
          <p:nvPr/>
        </p:nvSpPr>
        <p:spPr>
          <a:xfrm>
            <a:off x="2092350" y="4865461"/>
            <a:ext cx="332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Objetivo: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77141B-177A-45F2-B8F0-65EC6849EDB9}"/>
              </a:ext>
            </a:extLst>
          </p:cNvPr>
          <p:cNvSpPr txBox="1"/>
          <p:nvPr/>
        </p:nvSpPr>
        <p:spPr>
          <a:xfrm>
            <a:off x="6999542" y="4862481"/>
            <a:ext cx="332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Solução: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F42C7B-5409-4D62-AF83-B29E8F12A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99" y="4810203"/>
            <a:ext cx="494724" cy="4947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1524D3-9A0C-4C50-A815-A136E793DA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03" y="4810203"/>
            <a:ext cx="494724" cy="4947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745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0"/>
              </a:schemeClr>
            </a:gs>
            <a:gs pos="100000">
              <a:schemeClr val="accent5">
                <a:lumMod val="31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8A60C3-3469-4F44-9DE7-20E258A20C11}"/>
              </a:ext>
            </a:extLst>
          </p:cNvPr>
          <p:cNvSpPr txBox="1"/>
          <p:nvPr/>
        </p:nvSpPr>
        <p:spPr>
          <a:xfrm>
            <a:off x="2071576" y="1892063"/>
            <a:ext cx="8048847" cy="230832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Requisitos </a:t>
            </a:r>
          </a:p>
          <a:p>
            <a:pPr algn="ctr"/>
            <a:r>
              <a:rPr lang="en-US" sz="7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infraestruturais</a:t>
            </a:r>
            <a:endParaRPr lang="pt-PT" sz="7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EFE1F2-DB93-412A-B072-667CCE64F477}"/>
              </a:ext>
            </a:extLst>
          </p:cNvPr>
          <p:cNvSpPr txBox="1"/>
          <p:nvPr/>
        </p:nvSpPr>
        <p:spPr>
          <a:xfrm>
            <a:off x="3149599" y="4413041"/>
            <a:ext cx="589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Tactile </a:t>
            </a:r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Internet</a:t>
            </a:r>
            <a:endParaRPr lang="pt-PT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A5A0E0-2A84-4465-BFF3-6A784CA30810}"/>
              </a:ext>
            </a:extLst>
          </p:cNvPr>
          <p:cNvCxnSpPr>
            <a:cxnSpLocks/>
          </p:cNvCxnSpPr>
          <p:nvPr/>
        </p:nvCxnSpPr>
        <p:spPr>
          <a:xfrm flipV="1">
            <a:off x="3969489" y="4370509"/>
            <a:ext cx="4253023" cy="1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692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362</Words>
  <Application>Microsoft Office PowerPoint</Application>
  <PresentationFormat>Widescreen</PresentationFormat>
  <Paragraphs>88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Diogo Nogueira</dc:creator>
  <cp:lastModifiedBy>Diogo Nogueira</cp:lastModifiedBy>
  <cp:revision>108</cp:revision>
  <dcterms:created xsi:type="dcterms:W3CDTF">2017-09-30T12:12:59Z</dcterms:created>
  <dcterms:modified xsi:type="dcterms:W3CDTF">2017-10-01T19:10:55Z</dcterms:modified>
</cp:coreProperties>
</file>