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9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57623-93B3-E447-B996-180514CB689C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AD9EF-ADFA-9543-AB8F-E444B63E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656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B1707-6D71-FC46-9C83-16612AC180C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A00CF-A206-3A43-8B43-DDCB5AC2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38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8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7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1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9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0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6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3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0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767F4-31C7-8B4D-93CD-60E3CE45804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17638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27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497D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497D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497D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497D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497D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(G)AWK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</a:t>
            </a:r>
            <a:r>
              <a:rPr lang="pt-PT" dirty="0" smtClean="0"/>
              <a:t>é Carlos Ramalho</a:t>
            </a:r>
          </a:p>
          <a:p>
            <a:r>
              <a:rPr lang="pt-PT" dirty="0" smtClean="0"/>
              <a:t>Fevereiro de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match com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individuais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grupos</a:t>
            </a:r>
            <a:r>
              <a:rPr lang="en-US" dirty="0" smtClean="0"/>
              <a:t> de </a:t>
            </a:r>
            <a:r>
              <a:rPr lang="en-US" dirty="0" err="1" smtClean="0"/>
              <a:t>linhas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Padrões</a:t>
            </a:r>
            <a:r>
              <a:rPr lang="en-US" dirty="0" smtClean="0"/>
              <a:t> </a:t>
            </a:r>
            <a:r>
              <a:rPr lang="en-US" dirty="0" err="1" smtClean="0"/>
              <a:t>especificados</a:t>
            </a:r>
            <a:r>
              <a:rPr lang="en-US" dirty="0" smtClean="0"/>
              <a:t> com </a:t>
            </a:r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Padrões</a:t>
            </a:r>
            <a:r>
              <a:rPr lang="en-US" dirty="0" smtClean="0"/>
              <a:t> </a:t>
            </a:r>
            <a:r>
              <a:rPr lang="en-US" dirty="0" err="1" smtClean="0"/>
              <a:t>especificados</a:t>
            </a:r>
            <a:r>
              <a:rPr lang="en-US" dirty="0" smtClean="0"/>
              <a:t> com </a:t>
            </a:r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relacionais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Padrões</a:t>
            </a:r>
            <a:r>
              <a:rPr lang="en-US" dirty="0" smtClean="0"/>
              <a:t> </a:t>
            </a:r>
            <a:r>
              <a:rPr lang="en-US" dirty="0" err="1" smtClean="0"/>
              <a:t>especiais</a:t>
            </a:r>
            <a:r>
              <a:rPr lang="en-US" dirty="0" smtClean="0"/>
              <a:t>: BEGIN e END.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6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085937"/>
              </p:ext>
            </p:extLst>
          </p:nvPr>
        </p:nvGraphicFramePr>
        <p:xfrm>
          <a:off x="457200" y="1600195"/>
          <a:ext cx="8229600" cy="4307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282"/>
                <a:gridCol w="6647318"/>
              </a:tblGrid>
              <a:tr h="478627">
                <a:tc>
                  <a:txBody>
                    <a:bodyPr/>
                    <a:lstStyle/>
                    <a:p>
                      <a:r>
                        <a:rPr lang="en-US" dirty="0" smtClean="0"/>
                        <a:t>Meta </a:t>
                      </a:r>
                      <a:r>
                        <a:rPr lang="en-US" dirty="0" err="1" smtClean="0"/>
                        <a:t>carácter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478627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Qualquer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carácter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exceto</a:t>
                      </a:r>
                      <a:r>
                        <a:rPr lang="en-US" dirty="0" smtClean="0"/>
                        <a:t> o ‘\n’</a:t>
                      </a:r>
                      <a:endParaRPr lang="en-US" dirty="0"/>
                    </a:p>
                  </a:txBody>
                  <a:tcPr/>
                </a:tc>
              </a:tr>
              <a:tr h="478627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ocorrências</a:t>
                      </a:r>
                      <a:r>
                        <a:rPr lang="en-US" dirty="0" smtClean="0"/>
                        <a:t> do </a:t>
                      </a:r>
                      <a:r>
                        <a:rPr lang="en-US" dirty="0" err="1" smtClean="0"/>
                        <a:t>carácter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precedente</a:t>
                      </a:r>
                      <a:endParaRPr lang="en-US" dirty="0"/>
                    </a:p>
                  </a:txBody>
                  <a:tcPr/>
                </a:tc>
              </a:tr>
              <a:tr h="478627"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Início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linha</a:t>
                      </a:r>
                      <a:r>
                        <a:rPr lang="en-US" dirty="0" smtClean="0"/>
                        <a:t>: ^A – </a:t>
                      </a:r>
                      <a:r>
                        <a:rPr lang="en-US" dirty="0" err="1" smtClean="0"/>
                        <a:t>linhas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iniciadas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por</a:t>
                      </a:r>
                      <a:r>
                        <a:rPr lang="en-US" dirty="0" smtClean="0"/>
                        <a:t> A</a:t>
                      </a:r>
                      <a:endParaRPr lang="en-US" dirty="0"/>
                    </a:p>
                  </a:txBody>
                  <a:tcPr/>
                </a:tc>
              </a:tr>
              <a:tr h="478627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Fim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linha</a:t>
                      </a:r>
                      <a:r>
                        <a:rPr lang="en-US" dirty="0" smtClean="0"/>
                        <a:t>: :$ - </a:t>
                      </a:r>
                      <a:r>
                        <a:rPr lang="en-US" dirty="0" err="1" smtClean="0"/>
                        <a:t>linhas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terminadas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em</a:t>
                      </a:r>
                      <a:r>
                        <a:rPr lang="en-US" dirty="0" smtClean="0"/>
                        <a:t> :</a:t>
                      </a:r>
                      <a:endParaRPr lang="en-US" dirty="0"/>
                    </a:p>
                  </a:txBody>
                  <a:tcPr/>
                </a:tc>
              </a:tr>
              <a:tr h="478627">
                <a:tc>
                  <a:txBody>
                    <a:bodyPr/>
                    <a:lstStyle/>
                    <a:p>
                      <a:r>
                        <a:rPr lang="en-US" dirty="0" smtClean="0"/>
                        <a:t>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Carácter</a:t>
                      </a:r>
                      <a:r>
                        <a:rPr lang="en-US" dirty="0" smtClean="0"/>
                        <a:t> de escape: \., \*, \[, \\, </a:t>
                      </a:r>
                      <a:r>
                        <a:rPr lang="en-US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</a:tr>
              <a:tr h="478627">
                <a:tc>
                  <a:txBody>
                    <a:bodyPr/>
                    <a:lstStyle/>
                    <a:p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Classes de </a:t>
                      </a:r>
                      <a:r>
                        <a:rPr lang="en-US" dirty="0" err="1" smtClean="0"/>
                        <a:t>caracteres</a:t>
                      </a:r>
                      <a:r>
                        <a:rPr lang="en-US" dirty="0" smtClean="0"/>
                        <a:t>: [</a:t>
                      </a:r>
                      <a:r>
                        <a:rPr lang="en-US" dirty="0" err="1" smtClean="0"/>
                        <a:t>aeiou</a:t>
                      </a:r>
                      <a:r>
                        <a:rPr lang="en-US" dirty="0" smtClean="0"/>
                        <a:t>], [a-z], [a-</a:t>
                      </a:r>
                      <a:r>
                        <a:rPr lang="en-US" dirty="0" err="1" smtClean="0"/>
                        <a:t>zA</a:t>
                      </a:r>
                      <a:r>
                        <a:rPr lang="en-US" dirty="0" smtClean="0"/>
                        <a:t>-Z], [0-9], [a-z?,!]</a:t>
                      </a:r>
                      <a:endParaRPr lang="en-US" dirty="0"/>
                    </a:p>
                  </a:txBody>
                  <a:tcPr/>
                </a:tc>
              </a:tr>
              <a:tr h="478627">
                <a:tc>
                  <a:txBody>
                    <a:bodyPr/>
                    <a:lstStyle/>
                    <a:p>
                      <a:r>
                        <a:rPr lang="en-US" dirty="0" smtClean="0"/>
                        <a:t>[^]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Qualquer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carácter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excepto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especificados</a:t>
                      </a:r>
                      <a:r>
                        <a:rPr lang="en-US" dirty="0" smtClean="0"/>
                        <a:t>: [^13579] – </a:t>
                      </a:r>
                      <a:r>
                        <a:rPr lang="en-US" dirty="0" err="1" smtClean="0"/>
                        <a:t>digito</a:t>
                      </a:r>
                      <a:r>
                        <a:rPr lang="en-US" dirty="0" smtClean="0"/>
                        <a:t> par</a:t>
                      </a:r>
                      <a:endParaRPr lang="en-US" dirty="0"/>
                    </a:p>
                  </a:txBody>
                  <a:tcPr/>
                </a:tc>
              </a:tr>
              <a:tr h="478627">
                <a:tc>
                  <a:txBody>
                    <a:bodyPr/>
                    <a:lstStyle/>
                    <a:p>
                      <a:r>
                        <a:rPr lang="en-US" dirty="0" smtClean="0"/>
                        <a:t>\&lt;. \&gt;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Caracteres</a:t>
                      </a:r>
                      <a:r>
                        <a:rPr lang="en-US" dirty="0" smtClean="0"/>
                        <a:t> no </a:t>
                      </a:r>
                      <a:r>
                        <a:rPr lang="en-US" dirty="0" err="1" smtClean="0"/>
                        <a:t>início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fim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palavras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r>
              <a:rPr lang="en-US" dirty="0" smtClean="0"/>
              <a:t> (</a:t>
            </a:r>
            <a:r>
              <a:rPr lang="en-US" dirty="0" err="1" smtClean="0"/>
              <a:t>extensão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517605"/>
              </p:ext>
            </p:extLst>
          </p:nvPr>
        </p:nvGraphicFramePr>
        <p:xfrm>
          <a:off x="457200" y="1600200"/>
          <a:ext cx="8229600" cy="3999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648"/>
                <a:gridCol w="6377952"/>
              </a:tblGrid>
              <a:tr h="571391">
                <a:tc>
                  <a:txBody>
                    <a:bodyPr/>
                    <a:lstStyle/>
                    <a:p>
                      <a:r>
                        <a:rPr lang="en-US" dirty="0" smtClean="0"/>
                        <a:t>Meta </a:t>
                      </a:r>
                      <a:r>
                        <a:rPr lang="en-US" dirty="0" err="1" smtClean="0"/>
                        <a:t>carácter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571391"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Alternativa</a:t>
                      </a:r>
                      <a:r>
                        <a:rPr lang="en-US" dirty="0" smtClean="0"/>
                        <a:t>: ho(</a:t>
                      </a:r>
                      <a:r>
                        <a:rPr lang="en-US" dirty="0" err="1" smtClean="0"/>
                        <a:t>use|me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571391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ocorrências</a:t>
                      </a:r>
                      <a:r>
                        <a:rPr lang="en-US" dirty="0" smtClean="0"/>
                        <a:t> do </a:t>
                      </a:r>
                      <a:r>
                        <a:rPr lang="en-US" dirty="0" err="1" smtClean="0"/>
                        <a:t>carácter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precedente</a:t>
                      </a:r>
                      <a:endParaRPr lang="en-US" dirty="0"/>
                    </a:p>
                  </a:txBody>
                  <a:tcPr/>
                </a:tc>
              </a:tr>
              <a:tr h="571391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1 </a:t>
                      </a:r>
                      <a:r>
                        <a:rPr lang="en-US" dirty="0" err="1" smtClean="0"/>
                        <a:t>ocorrência</a:t>
                      </a:r>
                      <a:r>
                        <a:rPr lang="en-US" dirty="0" smtClean="0"/>
                        <a:t> do </a:t>
                      </a:r>
                      <a:r>
                        <a:rPr lang="en-US" dirty="0" err="1" smtClean="0"/>
                        <a:t>carácter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precedente</a:t>
                      </a:r>
                      <a:endParaRPr lang="en-US" dirty="0"/>
                    </a:p>
                  </a:txBody>
                  <a:tcPr/>
                </a:tc>
              </a:tr>
              <a:tr h="571391">
                <a:tc>
                  <a:txBody>
                    <a:bodyPr/>
                    <a:lstStyle/>
                    <a:p>
                      <a:r>
                        <a:rPr lang="en-US" dirty="0" smtClean="0"/>
                        <a:t>{n}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repetições</a:t>
                      </a:r>
                      <a:r>
                        <a:rPr lang="en-US" baseline="0" dirty="0" smtClean="0"/>
                        <a:t> do </a:t>
                      </a:r>
                      <a:r>
                        <a:rPr lang="en-US" baseline="0" dirty="0" err="1" smtClean="0"/>
                        <a:t>carácter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precedente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grupo</a:t>
                      </a:r>
                      <a:endParaRPr lang="en-US" dirty="0"/>
                    </a:p>
                  </a:txBody>
                  <a:tcPr/>
                </a:tc>
              </a:tr>
              <a:tr h="571391">
                <a:tc>
                  <a:txBody>
                    <a:bodyPr/>
                    <a:lstStyle/>
                    <a:p>
                      <a:r>
                        <a:rPr lang="en-US" dirty="0" smtClean="0"/>
                        <a:t>{ n, m 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a m </a:t>
                      </a:r>
                      <a:r>
                        <a:rPr lang="en-US" baseline="0" dirty="0" err="1" smtClean="0"/>
                        <a:t>repetições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571391">
                <a:tc>
                  <a:txBody>
                    <a:bodyPr/>
                    <a:lstStyle/>
                    <a:p>
                      <a:r>
                        <a:rPr lang="en-US" dirty="0" smtClean="0"/>
                        <a:t>( …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Agrupamento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6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r>
              <a:rPr lang="en-US" dirty="0" smtClean="0"/>
              <a:t> (</a:t>
            </a:r>
            <a:r>
              <a:rPr lang="en-US" dirty="0" err="1" smtClean="0"/>
              <a:t>exemplos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799349"/>
              </p:ext>
            </p:extLst>
          </p:nvPr>
        </p:nvGraphicFramePr>
        <p:xfrm>
          <a:off x="457200" y="1600200"/>
          <a:ext cx="8229600" cy="3229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139"/>
                <a:gridCol w="5858461"/>
              </a:tblGrid>
              <a:tr h="5383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Exemplo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538331">
                <a:tc>
                  <a:txBody>
                    <a:bodyPr/>
                    <a:lstStyle/>
                    <a:p>
                      <a:r>
                        <a:rPr lang="en-US" dirty="0" smtClean="0"/>
                        <a:t>.{10,}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caracteres</a:t>
                      </a:r>
                      <a:endParaRPr lang="en-US" dirty="0"/>
                    </a:p>
                  </a:txBody>
                  <a:tcPr/>
                </a:tc>
              </a:tr>
              <a:tr h="538331">
                <a:tc>
                  <a:txBody>
                    <a:bodyPr/>
                    <a:lstStyle/>
                    <a:p>
                      <a:r>
                        <a:rPr lang="en-US" dirty="0" smtClean="0"/>
                        <a:t>[0-9]{4}\-[0-9]{3}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Código</a:t>
                      </a:r>
                      <a:r>
                        <a:rPr lang="en-US" dirty="0" smtClean="0"/>
                        <a:t> postal </a:t>
                      </a:r>
                      <a:r>
                        <a:rPr lang="en-US" dirty="0" err="1" smtClean="0"/>
                        <a:t>português</a:t>
                      </a:r>
                      <a:endParaRPr lang="en-US" dirty="0"/>
                    </a:p>
                  </a:txBody>
                  <a:tcPr/>
                </a:tc>
              </a:tr>
              <a:tr h="538331">
                <a:tc>
                  <a:txBody>
                    <a:bodyPr/>
                    <a:lstStyle/>
                    <a:p>
                      <a:r>
                        <a:rPr lang="en-US" dirty="0" smtClean="0"/>
                        <a:t>[0-9]{3}[ ]*[0-9]{3}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Código</a:t>
                      </a:r>
                      <a:r>
                        <a:rPr lang="en-US" dirty="0" smtClean="0"/>
                        <a:t> postal </a:t>
                      </a:r>
                      <a:r>
                        <a:rPr lang="en-US" dirty="0" err="1" smtClean="0"/>
                        <a:t>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Índia</a:t>
                      </a:r>
                      <a:endParaRPr lang="en-US" dirty="0"/>
                    </a:p>
                  </a:txBody>
                  <a:tcPr/>
                </a:tc>
              </a:tr>
              <a:tr h="538331">
                <a:tc>
                  <a:txBody>
                    <a:bodyPr/>
                    <a:lstStyle/>
                    <a:p>
                      <a:r>
                        <a:rPr lang="en-US" dirty="0" smtClean="0"/>
                        <a:t>[0-9]{9}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Número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telefone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nacional</a:t>
                      </a:r>
                      <a:endParaRPr lang="en-US" dirty="0"/>
                    </a:p>
                  </a:txBody>
                  <a:tcPr/>
                </a:tc>
              </a:tr>
              <a:tr h="538331">
                <a:tc>
                  <a:txBody>
                    <a:bodyPr/>
                    <a:lstStyle/>
                    <a:p>
                      <a:r>
                        <a:rPr lang="en-US" dirty="0" smtClean="0"/>
                        <a:t>[a-</a:t>
                      </a:r>
                      <a:r>
                        <a:rPr lang="en-US" dirty="0" err="1" smtClean="0"/>
                        <a:t>zA</a:t>
                      </a:r>
                      <a:r>
                        <a:rPr lang="en-US" dirty="0" smtClean="0"/>
                        <a:t>-Z][a-zA-Z0-9_.]*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Identificador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numa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linguagem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programação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Padrões</a:t>
            </a:r>
            <a:r>
              <a:rPr lang="en-US" dirty="0" smtClean="0"/>
              <a:t> com </a:t>
            </a:r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36828"/>
              </p:ext>
            </p:extLst>
          </p:nvPr>
        </p:nvGraphicFramePr>
        <p:xfrm>
          <a:off x="457200" y="1600200"/>
          <a:ext cx="8229600" cy="2787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466"/>
                <a:gridCol w="5512134"/>
              </a:tblGrid>
              <a:tr h="48679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Exemplo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48679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 ‘/pat1/’ </a:t>
                      </a:r>
                      <a:r>
                        <a:rPr lang="en-US" dirty="0" err="1" smtClean="0"/>
                        <a:t>infile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Igual</a:t>
                      </a:r>
                      <a:r>
                        <a:rPr lang="en-US" dirty="0" smtClean="0"/>
                        <a:t> a: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grep</a:t>
                      </a:r>
                      <a:r>
                        <a:rPr lang="en-US" baseline="0" dirty="0" smtClean="0"/>
                        <a:t> ‘pat1’ </a:t>
                      </a:r>
                      <a:r>
                        <a:rPr lang="en-US" baseline="0" dirty="0" err="1" smtClean="0"/>
                        <a:t>infile</a:t>
                      </a:r>
                      <a:endParaRPr lang="en-US" dirty="0"/>
                    </a:p>
                  </a:txBody>
                  <a:tcPr/>
                </a:tc>
              </a:tr>
              <a:tr h="48679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‘/pat1/,/pat2/’ </a:t>
                      </a:r>
                      <a:r>
                        <a:rPr lang="en-US" dirty="0" err="1" smtClean="0"/>
                        <a:t>infile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Imprime</a:t>
                      </a:r>
                      <a:r>
                        <a:rPr lang="en-US" dirty="0" smtClean="0"/>
                        <a:t> as </a:t>
                      </a:r>
                      <a:r>
                        <a:rPr lang="en-US" dirty="0" err="1" smtClean="0"/>
                        <a:t>linhas</a:t>
                      </a:r>
                      <a:r>
                        <a:rPr lang="en-US" dirty="0" smtClean="0"/>
                        <a:t> entre pat1 e pat2 </a:t>
                      </a:r>
                      <a:r>
                        <a:rPr lang="en-US" dirty="0" err="1" smtClean="0"/>
                        <a:t>ciclicamente</a:t>
                      </a:r>
                      <a:endParaRPr lang="en-US" dirty="0"/>
                    </a:p>
                  </a:txBody>
                  <a:tcPr/>
                </a:tc>
              </a:tr>
              <a:tr h="48679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‘/pat1/|/pat2/’ </a:t>
                      </a:r>
                      <a:r>
                        <a:rPr lang="en-US" dirty="0" err="1" smtClean="0"/>
                        <a:t>infile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Imprime</a:t>
                      </a:r>
                      <a:r>
                        <a:rPr lang="en-US" dirty="0" smtClean="0"/>
                        <a:t> as </a:t>
                      </a:r>
                      <a:r>
                        <a:rPr lang="en-US" dirty="0" err="1" smtClean="0"/>
                        <a:t>linhas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contêm</a:t>
                      </a:r>
                      <a:r>
                        <a:rPr lang="en-US" dirty="0" smtClean="0"/>
                        <a:t> pat1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pat2</a:t>
                      </a:r>
                      <a:endParaRPr lang="en-US" dirty="0"/>
                    </a:p>
                  </a:txBody>
                  <a:tcPr/>
                </a:tc>
              </a:tr>
              <a:tr h="84021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‘/pat1/.*/pat2/’ </a:t>
                      </a:r>
                      <a:r>
                        <a:rPr lang="en-US" dirty="0" err="1" smtClean="0"/>
                        <a:t>infile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Imprime</a:t>
                      </a:r>
                      <a:r>
                        <a:rPr lang="en-US" dirty="0" smtClean="0"/>
                        <a:t> as </a:t>
                      </a:r>
                      <a:r>
                        <a:rPr lang="en-US" dirty="0" err="1" smtClean="0"/>
                        <a:t>linhas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têm</a:t>
                      </a:r>
                      <a:r>
                        <a:rPr lang="en-US" dirty="0" smtClean="0"/>
                        <a:t> pat1 </a:t>
                      </a:r>
                      <a:r>
                        <a:rPr lang="en-US" dirty="0" err="1" smtClean="0"/>
                        <a:t>seguido</a:t>
                      </a:r>
                      <a:r>
                        <a:rPr lang="en-US" dirty="0" smtClean="0"/>
                        <a:t> de pat2 </a:t>
                      </a:r>
                      <a:r>
                        <a:rPr lang="en-US" dirty="0" err="1" smtClean="0"/>
                        <a:t>podendo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não</a:t>
                      </a:r>
                      <a:r>
                        <a:rPr lang="en-US" baseline="0" dirty="0" smtClean="0"/>
                        <a:t> outros </a:t>
                      </a:r>
                      <a:r>
                        <a:rPr lang="en-US" baseline="0" dirty="0" err="1" smtClean="0"/>
                        <a:t>caracteres</a:t>
                      </a:r>
                      <a:r>
                        <a:rPr lang="en-US" baseline="0" dirty="0" smtClean="0"/>
                        <a:t> entre </a:t>
                      </a:r>
                      <a:r>
                        <a:rPr lang="en-US" baseline="0" dirty="0" err="1" smtClean="0"/>
                        <a:t>eles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Padrões</a:t>
            </a:r>
            <a:r>
              <a:rPr lang="en-US" dirty="0" smtClean="0"/>
              <a:t> com </a:t>
            </a:r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relacionais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888857"/>
              </p:ext>
            </p:extLst>
          </p:nvPr>
        </p:nvGraphicFramePr>
        <p:xfrm>
          <a:off x="457200" y="1600200"/>
          <a:ext cx="82296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504"/>
                <a:gridCol w="5589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Exemplo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 ‘$1==“USA”’ </a:t>
                      </a:r>
                      <a:r>
                        <a:rPr lang="en-US" dirty="0" err="1" smtClean="0"/>
                        <a:t>infile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Imprime</a:t>
                      </a:r>
                      <a:r>
                        <a:rPr lang="en-US" dirty="0" smtClean="0"/>
                        <a:t> as </a:t>
                      </a:r>
                      <a:r>
                        <a:rPr lang="en-US" dirty="0" err="1" smtClean="0"/>
                        <a:t>linhas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têm</a:t>
                      </a:r>
                      <a:r>
                        <a:rPr lang="en-US" dirty="0" smtClean="0"/>
                        <a:t> “USA” no 1º campo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 ‘$2!=“xyz”’ </a:t>
                      </a:r>
                      <a:r>
                        <a:rPr lang="en-US" dirty="0" err="1" smtClean="0"/>
                        <a:t>infile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Imprime</a:t>
                      </a:r>
                      <a:r>
                        <a:rPr lang="en-US" dirty="0" smtClean="0"/>
                        <a:t> as </a:t>
                      </a:r>
                      <a:r>
                        <a:rPr lang="en-US" dirty="0" err="1" smtClean="0"/>
                        <a:t>linhas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não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contêm</a:t>
                      </a:r>
                      <a:r>
                        <a:rPr lang="en-US" dirty="0" smtClean="0"/>
                        <a:t> “xyz” no 2º campo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 ‘$2</a:t>
                      </a:r>
                      <a:r>
                        <a:rPr lang="en-US" baseline="0" dirty="0" smtClean="0"/>
                        <a:t> &lt; $3</a:t>
                      </a:r>
                      <a:r>
                        <a:rPr lang="en-US" dirty="0" smtClean="0"/>
                        <a:t>’ </a:t>
                      </a:r>
                      <a:r>
                        <a:rPr lang="en-US" dirty="0" err="1" smtClean="0"/>
                        <a:t>infile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Imprime</a:t>
                      </a:r>
                      <a:r>
                        <a:rPr lang="en-US" dirty="0" smtClean="0"/>
                        <a:t> as </a:t>
                      </a:r>
                      <a:r>
                        <a:rPr lang="en-US" dirty="0" err="1" smtClean="0"/>
                        <a:t>linhas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que</a:t>
                      </a:r>
                      <a:r>
                        <a:rPr lang="en-US" dirty="0" smtClean="0"/>
                        <a:t> o 3º campo </a:t>
                      </a:r>
                      <a:r>
                        <a:rPr lang="en-US" dirty="0" err="1" smtClean="0"/>
                        <a:t>é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maior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que</a:t>
                      </a:r>
                      <a:r>
                        <a:rPr lang="en-US" dirty="0" smtClean="0"/>
                        <a:t> o 2º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 ‘$5</a:t>
                      </a:r>
                      <a:r>
                        <a:rPr lang="en-US" baseline="0" dirty="0" smtClean="0"/>
                        <a:t> ~ /USA/</a:t>
                      </a:r>
                      <a:r>
                        <a:rPr lang="en-US" dirty="0" smtClean="0"/>
                        <a:t>’ </a:t>
                      </a:r>
                      <a:r>
                        <a:rPr lang="en-US" dirty="0" err="1" smtClean="0"/>
                        <a:t>infile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Imprime</a:t>
                      </a:r>
                      <a:r>
                        <a:rPr lang="en-US" dirty="0" smtClean="0"/>
                        <a:t> as </a:t>
                      </a:r>
                      <a:r>
                        <a:rPr lang="en-US" dirty="0" err="1" smtClean="0"/>
                        <a:t>linhas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que</a:t>
                      </a:r>
                      <a:r>
                        <a:rPr lang="en-US" dirty="0" smtClean="0"/>
                        <a:t> o 5º campo </a:t>
                      </a:r>
                      <a:r>
                        <a:rPr lang="en-US" dirty="0" err="1" smtClean="0"/>
                        <a:t>contem</a:t>
                      </a:r>
                      <a:r>
                        <a:rPr lang="en-US" dirty="0" smtClean="0"/>
                        <a:t> “USA”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 ‘$5</a:t>
                      </a:r>
                      <a:r>
                        <a:rPr lang="en-US" baseline="0" dirty="0" smtClean="0"/>
                        <a:t> !~ /USA/</a:t>
                      </a:r>
                      <a:r>
                        <a:rPr lang="en-US" dirty="0" smtClean="0"/>
                        <a:t>’ </a:t>
                      </a:r>
                      <a:r>
                        <a:rPr lang="en-US" dirty="0" err="1" smtClean="0"/>
                        <a:t>infile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Faz</a:t>
                      </a:r>
                      <a:r>
                        <a:rPr lang="en-US" dirty="0" smtClean="0"/>
                        <a:t> o </a:t>
                      </a:r>
                      <a:r>
                        <a:rPr lang="en-US" dirty="0" err="1" smtClean="0"/>
                        <a:t>inverso</a:t>
                      </a:r>
                      <a:r>
                        <a:rPr lang="en-US" dirty="0" smtClean="0"/>
                        <a:t> do anterior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 ‘NF</a:t>
                      </a:r>
                      <a:r>
                        <a:rPr lang="en-US" baseline="0" dirty="0" smtClean="0"/>
                        <a:t> == 5</a:t>
                      </a:r>
                      <a:r>
                        <a:rPr lang="en-US" dirty="0" smtClean="0"/>
                        <a:t>’ </a:t>
                      </a:r>
                      <a:r>
                        <a:rPr lang="en-US" dirty="0" err="1" smtClean="0"/>
                        <a:t>infile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Imprime</a:t>
                      </a:r>
                      <a:r>
                        <a:rPr lang="en-US" dirty="0" smtClean="0"/>
                        <a:t> as </a:t>
                      </a:r>
                      <a:r>
                        <a:rPr lang="en-US" dirty="0" err="1" smtClean="0"/>
                        <a:t>linhas</a:t>
                      </a:r>
                      <a:r>
                        <a:rPr lang="en-US" dirty="0" smtClean="0"/>
                        <a:t> com 5 </a:t>
                      </a:r>
                      <a:r>
                        <a:rPr lang="en-US" dirty="0" err="1" smtClean="0"/>
                        <a:t>campos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 ‘NR</a:t>
                      </a:r>
                      <a:r>
                        <a:rPr lang="en-US" baseline="0" dirty="0" smtClean="0"/>
                        <a:t> == 5, NR == 10</a:t>
                      </a:r>
                      <a:r>
                        <a:rPr lang="en-US" dirty="0" smtClean="0"/>
                        <a:t>’ </a:t>
                      </a:r>
                      <a:r>
                        <a:rPr lang="en-US" dirty="0" err="1" smtClean="0"/>
                        <a:t>infile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Imprime</a:t>
                      </a:r>
                      <a:r>
                        <a:rPr lang="en-US" dirty="0" smtClean="0"/>
                        <a:t> as </a:t>
                      </a:r>
                      <a:r>
                        <a:rPr lang="en-US" dirty="0" err="1" smtClean="0"/>
                        <a:t>linhas</a:t>
                      </a:r>
                      <a:r>
                        <a:rPr lang="en-US" dirty="0" smtClean="0"/>
                        <a:t> da 5 </a:t>
                      </a:r>
                      <a:r>
                        <a:rPr lang="en-US" dirty="0" err="1" smtClean="0"/>
                        <a:t>à</a:t>
                      </a:r>
                      <a:r>
                        <a:rPr lang="en-US" dirty="0" smtClean="0"/>
                        <a:t> 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 ‘NR%5</a:t>
                      </a:r>
                      <a:r>
                        <a:rPr lang="en-US" baseline="0" dirty="0" smtClean="0"/>
                        <a:t> == 0</a:t>
                      </a:r>
                      <a:r>
                        <a:rPr lang="en-US" dirty="0" smtClean="0"/>
                        <a:t>’ </a:t>
                      </a:r>
                      <a:r>
                        <a:rPr lang="en-US" dirty="0" err="1" smtClean="0"/>
                        <a:t>infile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Imprime</a:t>
                      </a:r>
                      <a:r>
                        <a:rPr lang="en-US" dirty="0" smtClean="0"/>
                        <a:t> as </a:t>
                      </a:r>
                      <a:r>
                        <a:rPr lang="en-US" dirty="0" err="1" smtClean="0"/>
                        <a:t>linhas</a:t>
                      </a:r>
                      <a:r>
                        <a:rPr lang="en-US" dirty="0" smtClean="0"/>
                        <a:t> de 5 </a:t>
                      </a:r>
                      <a:r>
                        <a:rPr lang="en-US" dirty="0" err="1" smtClean="0"/>
                        <a:t>em</a:t>
                      </a:r>
                      <a:r>
                        <a:rPr lang="en-US" dirty="0" smtClean="0"/>
                        <a:t>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 ‘NR%5’ </a:t>
                      </a:r>
                      <a:r>
                        <a:rPr lang="en-US" dirty="0" err="1" smtClean="0"/>
                        <a:t>infile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Faz</a:t>
                      </a:r>
                      <a:r>
                        <a:rPr lang="en-US" dirty="0" smtClean="0"/>
                        <a:t> o </a:t>
                      </a:r>
                      <a:r>
                        <a:rPr lang="en-US" dirty="0" err="1" smtClean="0"/>
                        <a:t>inverso</a:t>
                      </a:r>
                      <a:r>
                        <a:rPr lang="en-US" dirty="0" smtClean="0"/>
                        <a:t> do anterior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 ‘NF</a:t>
                      </a:r>
                      <a:r>
                        <a:rPr lang="en-US" baseline="0" dirty="0" smtClean="0"/>
                        <a:t> ~ /pat1/</a:t>
                      </a:r>
                      <a:r>
                        <a:rPr lang="en-US" dirty="0" smtClean="0"/>
                        <a:t>’ </a:t>
                      </a:r>
                      <a:r>
                        <a:rPr lang="en-US" dirty="0" err="1" smtClean="0"/>
                        <a:t>infile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Imprime</a:t>
                      </a:r>
                      <a:r>
                        <a:rPr lang="en-US" dirty="0" smtClean="0"/>
                        <a:t> a </a:t>
                      </a:r>
                      <a:r>
                        <a:rPr lang="en-US" dirty="0" err="1" smtClean="0"/>
                        <a:t>linha</a:t>
                      </a:r>
                      <a:r>
                        <a:rPr lang="en-US" baseline="0" dirty="0" smtClean="0"/>
                        <a:t> se o </a:t>
                      </a:r>
                      <a:r>
                        <a:rPr lang="en-US" baseline="0" dirty="0" err="1" smtClean="0"/>
                        <a:t>último</a:t>
                      </a:r>
                      <a:r>
                        <a:rPr lang="en-US" baseline="0" dirty="0" smtClean="0"/>
                        <a:t> campo </a:t>
                      </a:r>
                      <a:r>
                        <a:rPr lang="en-US" baseline="0" dirty="0" err="1" smtClean="0"/>
                        <a:t>contiver</a:t>
                      </a:r>
                      <a:r>
                        <a:rPr lang="en-US" baseline="0" dirty="0" smtClean="0"/>
                        <a:t> pat1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25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Padrões</a:t>
            </a:r>
            <a:r>
              <a:rPr lang="en-US" dirty="0" smtClean="0"/>
              <a:t> </a:t>
            </a:r>
            <a:r>
              <a:rPr lang="en-US" dirty="0" err="1" smtClean="0"/>
              <a:t>compostos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padrões</a:t>
            </a:r>
            <a:r>
              <a:rPr lang="en-US" dirty="0" smtClean="0"/>
              <a:t> </a:t>
            </a:r>
            <a:r>
              <a:rPr lang="en-US" dirty="0" err="1" smtClean="0"/>
              <a:t>compostos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formados</a:t>
            </a:r>
            <a:r>
              <a:rPr lang="en-US" dirty="0" smtClean="0"/>
              <a:t> com </a:t>
            </a:r>
            <a:r>
              <a:rPr lang="en-US" dirty="0" err="1" smtClean="0"/>
              <a:t>operações</a:t>
            </a:r>
            <a:r>
              <a:rPr lang="en-US" dirty="0" smtClean="0"/>
              <a:t> </a:t>
            </a:r>
            <a:r>
              <a:rPr lang="en-US" dirty="0" err="1" smtClean="0"/>
              <a:t>booleanas</a:t>
            </a:r>
            <a:r>
              <a:rPr lang="en-US" dirty="0" smtClean="0"/>
              <a:t> e de </a:t>
            </a:r>
            <a:r>
              <a:rPr lang="en-US" dirty="0" err="1" smtClean="0"/>
              <a:t>domínio</a:t>
            </a:r>
            <a:r>
              <a:rPr lang="en-US" dirty="0" smtClean="0"/>
              <a:t>;</a:t>
            </a:r>
          </a:p>
          <a:p>
            <a:r>
              <a:rPr lang="en-US" dirty="0"/>
              <a:t>p</a:t>
            </a:r>
            <a:r>
              <a:rPr lang="en-US" dirty="0" smtClean="0"/>
              <a:t>at1 &amp;&amp; pat2 (AND – </a:t>
            </a:r>
            <a:r>
              <a:rPr lang="en-US" dirty="0" err="1" smtClean="0"/>
              <a:t>composto</a:t>
            </a:r>
            <a:r>
              <a:rPr lang="en-US" dirty="0" smtClean="0"/>
              <a:t>)</a:t>
            </a:r>
          </a:p>
          <a:p>
            <a:r>
              <a:rPr lang="en-US" dirty="0"/>
              <a:t>p</a:t>
            </a:r>
            <a:r>
              <a:rPr lang="en-US" dirty="0" smtClean="0"/>
              <a:t>at1 || pat2 (OR – </a:t>
            </a:r>
            <a:r>
              <a:rPr lang="en-US" dirty="0" err="1" smtClean="0"/>
              <a:t>composto</a:t>
            </a:r>
            <a:r>
              <a:rPr lang="en-US" dirty="0" smtClean="0"/>
              <a:t>)</a:t>
            </a:r>
          </a:p>
          <a:p>
            <a:r>
              <a:rPr lang="en-US" dirty="0" smtClean="0"/>
              <a:t>!pat1 (</a:t>
            </a:r>
            <a:r>
              <a:rPr lang="en-US" dirty="0" err="1" smtClean="0"/>
              <a:t>Negação</a:t>
            </a:r>
            <a:r>
              <a:rPr lang="en-US" dirty="0" smtClean="0"/>
              <a:t>)</a:t>
            </a:r>
          </a:p>
          <a:p>
            <a:r>
              <a:rPr lang="en-US" dirty="0"/>
              <a:t>p</a:t>
            </a:r>
            <a:r>
              <a:rPr lang="en-US" dirty="0" smtClean="0"/>
              <a:t>at1, pat2 (</a:t>
            </a:r>
            <a:r>
              <a:rPr lang="en-US" dirty="0" err="1" smtClean="0"/>
              <a:t>domínio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4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Padrões</a:t>
            </a:r>
            <a:r>
              <a:rPr lang="en-US" dirty="0" smtClean="0"/>
              <a:t> </a:t>
            </a:r>
            <a:r>
              <a:rPr lang="en-US" dirty="0" err="1" smtClean="0"/>
              <a:t>compostos</a:t>
            </a:r>
            <a:r>
              <a:rPr lang="en-US" dirty="0" smtClean="0"/>
              <a:t>: </a:t>
            </a:r>
            <a:r>
              <a:rPr lang="en-US" dirty="0" err="1" smtClean="0"/>
              <a:t>exemplos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241387"/>
              </p:ext>
            </p:extLst>
          </p:nvPr>
        </p:nvGraphicFramePr>
        <p:xfrm>
          <a:off x="457200" y="1459087"/>
          <a:ext cx="8229600" cy="4583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5179"/>
                <a:gridCol w="3934421"/>
              </a:tblGrid>
              <a:tr h="5092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Exemplo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5092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 ‘/pat1/ &amp;&amp; $1==“str1”’ </a:t>
                      </a:r>
                      <a:r>
                        <a:rPr lang="en-US" dirty="0" err="1" smtClean="0"/>
                        <a:t>infile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092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 ‘/pat1/ || $2&gt;=10’ </a:t>
                      </a:r>
                      <a:r>
                        <a:rPr lang="en-US" dirty="0" err="1" smtClean="0"/>
                        <a:t>infile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92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 ‘!/pat1/’ </a:t>
                      </a:r>
                      <a:r>
                        <a:rPr lang="en-US" dirty="0" err="1" smtClean="0"/>
                        <a:t>infile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92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 ‘NF &gt;= 3 &amp;&amp; NF &lt;=</a:t>
                      </a:r>
                      <a:r>
                        <a:rPr lang="en-US" baseline="0" dirty="0" smtClean="0"/>
                        <a:t> 6</a:t>
                      </a:r>
                      <a:r>
                        <a:rPr lang="en-US" dirty="0" smtClean="0"/>
                        <a:t>’ </a:t>
                      </a:r>
                      <a:r>
                        <a:rPr lang="en-US" dirty="0" err="1" smtClean="0"/>
                        <a:t>infile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092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 ‘/pat1/ ||</a:t>
                      </a:r>
                      <a:r>
                        <a:rPr lang="en-US" baseline="0" dirty="0" smtClean="0"/>
                        <a:t> /pat2/</a:t>
                      </a:r>
                      <a:r>
                        <a:rPr lang="en-US" dirty="0" smtClean="0"/>
                        <a:t>’ </a:t>
                      </a:r>
                      <a:r>
                        <a:rPr lang="en-US" dirty="0" err="1" smtClean="0"/>
                        <a:t>infile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92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 ‘/pat1/ ,</a:t>
                      </a:r>
                      <a:r>
                        <a:rPr lang="en-US" baseline="0" dirty="0" smtClean="0"/>
                        <a:t> /pat2/</a:t>
                      </a:r>
                      <a:r>
                        <a:rPr lang="en-US" dirty="0" smtClean="0"/>
                        <a:t>’ </a:t>
                      </a:r>
                      <a:r>
                        <a:rPr lang="en-US" dirty="0" err="1" smtClean="0"/>
                        <a:t>infile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92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 ‘!/pat1|</a:t>
                      </a:r>
                      <a:r>
                        <a:rPr lang="en-US" baseline="0" dirty="0" smtClean="0"/>
                        <a:t>pat2/</a:t>
                      </a:r>
                      <a:r>
                        <a:rPr lang="en-US" dirty="0" smtClean="0"/>
                        <a:t>’ </a:t>
                      </a:r>
                      <a:r>
                        <a:rPr lang="en-US" dirty="0" err="1" smtClean="0"/>
                        <a:t>infile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092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 ‘NR</a:t>
                      </a:r>
                      <a:r>
                        <a:rPr lang="en-US" baseline="0" dirty="0" smtClean="0"/>
                        <a:t> &gt; 30 &amp;&amp; $1 ~ /pat1|pat2/</a:t>
                      </a:r>
                      <a:r>
                        <a:rPr lang="en-US" dirty="0" smtClean="0"/>
                        <a:t>’ </a:t>
                      </a:r>
                      <a:r>
                        <a:rPr lang="en-US" dirty="0" err="1" smtClean="0"/>
                        <a:t>infile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Padrões</a:t>
            </a:r>
            <a:r>
              <a:rPr lang="en-US" dirty="0" smtClean="0"/>
              <a:t> </a:t>
            </a:r>
            <a:r>
              <a:rPr lang="en-US" dirty="0" err="1" smtClean="0"/>
              <a:t>compostos</a:t>
            </a:r>
            <a:r>
              <a:rPr lang="en-US" dirty="0" smtClean="0"/>
              <a:t>: </a:t>
            </a:r>
            <a:r>
              <a:rPr lang="en-US" dirty="0" err="1" smtClean="0"/>
              <a:t>exemplos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757973"/>
              </p:ext>
            </p:extLst>
          </p:nvPr>
        </p:nvGraphicFramePr>
        <p:xfrm>
          <a:off x="457200" y="1459087"/>
          <a:ext cx="8229600" cy="3055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5179"/>
                <a:gridCol w="3934421"/>
              </a:tblGrid>
              <a:tr h="5092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Exemplo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5092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 ‘/pat1/ &amp;&amp; /pat2/’ </a:t>
                      </a:r>
                      <a:r>
                        <a:rPr lang="en-US" dirty="0" err="1" smtClean="0"/>
                        <a:t>infile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092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 ‘/pat1.*pat2/’ </a:t>
                      </a:r>
                      <a:r>
                        <a:rPr lang="en-US" dirty="0" err="1" smtClean="0"/>
                        <a:t>infile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92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 ‘NR</a:t>
                      </a:r>
                      <a:r>
                        <a:rPr lang="en-US" baseline="0" dirty="0" smtClean="0"/>
                        <a:t> &lt; 10 || NR &gt; 20</a:t>
                      </a:r>
                      <a:r>
                        <a:rPr lang="en-US" dirty="0" smtClean="0"/>
                        <a:t>’ </a:t>
                      </a:r>
                      <a:r>
                        <a:rPr lang="en-US" dirty="0" err="1" smtClean="0"/>
                        <a:t>infile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92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 ‘!(NR</a:t>
                      </a:r>
                      <a:r>
                        <a:rPr lang="en-US" baseline="0" dirty="0" smtClean="0"/>
                        <a:t> &gt;= 10 &amp;&amp; NR &lt;= 20</a:t>
                      </a:r>
                      <a:r>
                        <a:rPr lang="en-US" dirty="0" smtClean="0"/>
                        <a:t>’ </a:t>
                      </a:r>
                      <a:r>
                        <a:rPr lang="en-US" dirty="0" err="1" smtClean="0"/>
                        <a:t>infile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092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 ‘NR</a:t>
                      </a:r>
                      <a:r>
                        <a:rPr lang="en-US" baseline="0" dirty="0" smtClean="0"/>
                        <a:t> == 10 , NR == 20</a:t>
                      </a:r>
                      <a:r>
                        <a:rPr lang="en-US" dirty="0" smtClean="0"/>
                        <a:t>’ </a:t>
                      </a:r>
                      <a:r>
                        <a:rPr lang="en-US" dirty="0" err="1" smtClean="0"/>
                        <a:t>infile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Padrões</a:t>
            </a:r>
            <a:r>
              <a:rPr lang="en-US" dirty="0" smtClean="0"/>
              <a:t> BEGIN 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padrão</a:t>
            </a:r>
            <a:r>
              <a:rPr lang="en-US" dirty="0" smtClean="0"/>
              <a:t> BEGIN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especificar</a:t>
            </a:r>
            <a:r>
              <a:rPr lang="en-US" dirty="0" smtClean="0"/>
              <a:t> </a:t>
            </a:r>
            <a:r>
              <a:rPr lang="en-US" dirty="0" err="1" smtClean="0"/>
              <a:t>ações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executadas</a:t>
            </a:r>
            <a:r>
              <a:rPr lang="en-US" dirty="0" smtClean="0"/>
              <a:t> antes do </a:t>
            </a:r>
            <a:r>
              <a:rPr lang="en-US" dirty="0" err="1" smtClean="0"/>
              <a:t>processamento</a:t>
            </a:r>
            <a:r>
              <a:rPr lang="en-US" dirty="0" smtClean="0"/>
              <a:t> da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;</a:t>
            </a:r>
          </a:p>
          <a:p>
            <a:r>
              <a:rPr lang="en-US" dirty="0" smtClean="0"/>
              <a:t>O END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especificar</a:t>
            </a:r>
            <a:r>
              <a:rPr lang="en-US" dirty="0" smtClean="0"/>
              <a:t> </a:t>
            </a:r>
            <a:r>
              <a:rPr lang="en-US" dirty="0" err="1" smtClean="0"/>
              <a:t>ações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executadas</a:t>
            </a:r>
            <a:r>
              <a:rPr lang="en-US" dirty="0" smtClean="0"/>
              <a:t> </a:t>
            </a:r>
            <a:r>
              <a:rPr lang="en-US" dirty="0" err="1" smtClean="0"/>
              <a:t>após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terem</a:t>
            </a:r>
            <a:r>
              <a:rPr lang="en-US" dirty="0" smtClean="0"/>
              <a:t>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executadas</a:t>
            </a:r>
            <a:r>
              <a:rPr lang="en-US" dirty="0" smtClean="0"/>
              <a:t>;</a:t>
            </a:r>
          </a:p>
          <a:p>
            <a:r>
              <a:rPr lang="en-US" dirty="0" smtClean="0"/>
              <a:t>São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opcionais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 </a:t>
            </a:r>
            <a:r>
              <a:rPr lang="en-US" dirty="0" err="1" smtClean="0"/>
              <a:t>acrónimo</a:t>
            </a:r>
            <a:r>
              <a:rPr lang="en-US" dirty="0" smtClean="0"/>
              <a:t> dos </a:t>
            </a:r>
            <a:r>
              <a:rPr lang="en-US" dirty="0" err="1" smtClean="0"/>
              <a:t>últimos</a:t>
            </a:r>
            <a:r>
              <a:rPr lang="en-US" dirty="0" smtClean="0"/>
              <a:t> </a:t>
            </a:r>
            <a:r>
              <a:rPr lang="en-US" dirty="0" err="1" smtClean="0"/>
              <a:t>nomes</a:t>
            </a:r>
            <a:r>
              <a:rPr lang="en-US" dirty="0" smtClean="0"/>
              <a:t> dos 3 </a:t>
            </a:r>
            <a:r>
              <a:rPr lang="en-US" dirty="0" err="1" smtClean="0"/>
              <a:t>autores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Linguagem</a:t>
            </a:r>
            <a:r>
              <a:rPr lang="en-US" dirty="0" smtClean="0"/>
              <a:t> e </a:t>
            </a:r>
            <a:r>
              <a:rPr lang="en-US" dirty="0" err="1" smtClean="0"/>
              <a:t>processador</a:t>
            </a:r>
            <a:r>
              <a:rPr lang="en-US" dirty="0" smtClean="0"/>
              <a:t> de </a:t>
            </a:r>
            <a:r>
              <a:rPr lang="en-US" dirty="0" err="1" smtClean="0"/>
              <a:t>padrões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avançado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sed</a:t>
            </a:r>
            <a:r>
              <a:rPr lang="en-US" dirty="0" smtClean="0"/>
              <a:t>,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complicado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C,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críptico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Perl;</a:t>
            </a:r>
          </a:p>
          <a:p>
            <a:r>
              <a:rPr lang="en-US" dirty="0" smtClean="0"/>
              <a:t>Gawk, </a:t>
            </a:r>
            <a:r>
              <a:rPr lang="en-US" dirty="0" err="1" smtClean="0"/>
              <a:t>nawk</a:t>
            </a:r>
            <a:r>
              <a:rPr lang="en-US" dirty="0" smtClean="0"/>
              <a:t>, </a:t>
            </a:r>
            <a:r>
              <a:rPr lang="en-US" dirty="0" err="1" smtClean="0"/>
              <a:t>awk</a:t>
            </a:r>
            <a:r>
              <a:rPr lang="en-US" dirty="0" smtClean="0"/>
              <a:t>;</a:t>
            </a:r>
          </a:p>
          <a:p>
            <a:r>
              <a:rPr lang="pt-PT" dirty="0" smtClean="0"/>
              <a:t>Permite programar filtros e relatórios sobre informação tabular de forma muito acessível.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0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Inicializar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Imprimir</a:t>
            </a:r>
            <a:r>
              <a:rPr lang="en-US" dirty="0" smtClean="0"/>
              <a:t> </a:t>
            </a:r>
            <a:r>
              <a:rPr lang="en-US" dirty="0" err="1" smtClean="0"/>
              <a:t>cabeçalhos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Mudar</a:t>
            </a:r>
            <a:r>
              <a:rPr lang="en-US" dirty="0" smtClean="0"/>
              <a:t> o valor do </a:t>
            </a:r>
            <a:r>
              <a:rPr lang="en-US" dirty="0" err="1" smtClean="0"/>
              <a:t>separador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campos</a:t>
            </a:r>
            <a:r>
              <a:rPr lang="en-US" dirty="0" smtClean="0"/>
              <a:t>:</a:t>
            </a:r>
          </a:p>
          <a:p>
            <a:pPr lvl="2"/>
            <a:r>
              <a:rPr lang="en-US" sz="2000" dirty="0" err="1"/>
              <a:t>a</a:t>
            </a:r>
            <a:r>
              <a:rPr lang="en-US" sz="2000" dirty="0" err="1" smtClean="0"/>
              <a:t>wk</a:t>
            </a:r>
            <a:r>
              <a:rPr lang="en-US" sz="2000" dirty="0" smtClean="0"/>
              <a:t>  ‘BEGIN {FS = “:”; print  “File name: “, FILENAME} </a:t>
            </a:r>
            <a:r>
              <a:rPr lang="en-US" sz="2000" dirty="0" err="1" smtClean="0"/>
              <a:t>infile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cálculos</a:t>
            </a:r>
            <a:r>
              <a:rPr lang="en-US" dirty="0" smtClean="0"/>
              <a:t> </a:t>
            </a:r>
            <a:r>
              <a:rPr lang="en-US" dirty="0" err="1" smtClean="0"/>
              <a:t>finais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Imprimir</a:t>
            </a:r>
            <a:r>
              <a:rPr lang="en-US" dirty="0" smtClean="0"/>
              <a:t> </a:t>
            </a:r>
            <a:r>
              <a:rPr lang="en-US" dirty="0" err="1" smtClean="0"/>
              <a:t>rodapés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Fazer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preciso</a:t>
            </a:r>
            <a:r>
              <a:rPr lang="en-US" dirty="0" smtClean="0"/>
              <a:t> </a:t>
            </a:r>
            <a:r>
              <a:rPr lang="en-US" dirty="0" err="1" smtClean="0"/>
              <a:t>após</a:t>
            </a:r>
            <a:r>
              <a:rPr lang="en-US" dirty="0" smtClean="0"/>
              <a:t> as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terem</a:t>
            </a:r>
            <a:r>
              <a:rPr lang="en-US" dirty="0" smtClean="0"/>
              <a:t>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processadas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a</a:t>
            </a:r>
            <a:r>
              <a:rPr lang="en-US" dirty="0" err="1" smtClean="0"/>
              <a:t>wk</a:t>
            </a:r>
            <a:r>
              <a:rPr lang="en-US" dirty="0" smtClean="0"/>
              <a:t>  ‘END {print NR}’  </a:t>
            </a:r>
            <a:r>
              <a:rPr lang="en-US" dirty="0" err="1" smtClean="0"/>
              <a:t>infile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Uma </a:t>
            </a:r>
            <a:r>
              <a:rPr lang="en-US" dirty="0" err="1" smtClean="0"/>
              <a:t>ação</a:t>
            </a:r>
            <a:r>
              <a:rPr lang="en-US" dirty="0" smtClean="0"/>
              <a:t> </a:t>
            </a:r>
            <a:r>
              <a:rPr lang="en-US" dirty="0" err="1" smtClean="0"/>
              <a:t>consiste</a:t>
            </a:r>
            <a:r>
              <a:rPr lang="en-US" dirty="0" smtClean="0"/>
              <a:t> </a:t>
            </a:r>
            <a:r>
              <a:rPr lang="en-US" dirty="0" err="1" smtClean="0"/>
              <a:t>numa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 </a:t>
            </a:r>
            <a:r>
              <a:rPr lang="en-US" dirty="0" err="1" smtClean="0"/>
              <a:t>separadas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‘;’, ‘\n’ </a:t>
            </a:r>
            <a:r>
              <a:rPr lang="en-US" dirty="0" err="1" smtClean="0"/>
              <a:t>ou</a:t>
            </a:r>
            <a:r>
              <a:rPr lang="en-US" dirty="0" smtClean="0"/>
              <a:t> ‘}’;</a:t>
            </a:r>
          </a:p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instruções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Atribuição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Control;</a:t>
            </a:r>
          </a:p>
          <a:p>
            <a:pPr lvl="1"/>
            <a:r>
              <a:rPr lang="en-US" dirty="0" err="1" smtClean="0"/>
              <a:t>Escrita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0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Instruções</a:t>
            </a:r>
            <a:r>
              <a:rPr lang="en-US" dirty="0" smtClean="0"/>
              <a:t> de </a:t>
            </a:r>
            <a:r>
              <a:rPr lang="en-US" dirty="0" err="1" smtClean="0"/>
              <a:t>Controlo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426729"/>
              </p:ext>
            </p:extLst>
          </p:nvPr>
        </p:nvGraphicFramePr>
        <p:xfrm>
          <a:off x="457200" y="1600200"/>
          <a:ext cx="822960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3150"/>
                <a:gridCol w="3376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Instrução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 ( </a:t>
                      </a:r>
                      <a:r>
                        <a:rPr lang="en-US" dirty="0" err="1" smtClean="0"/>
                        <a:t>cond</a:t>
                      </a:r>
                      <a:r>
                        <a:rPr lang="en-US" dirty="0" smtClean="0"/>
                        <a:t> ) { statlist1 } [ else { statlist2 }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while ( </a:t>
                      </a:r>
                      <a:r>
                        <a:rPr lang="en-US" dirty="0" err="1" smtClean="0"/>
                        <a:t>cond</a:t>
                      </a:r>
                      <a:r>
                        <a:rPr lang="en-US" dirty="0" smtClean="0"/>
                        <a:t> ) { </a:t>
                      </a:r>
                      <a:r>
                        <a:rPr lang="en-US" dirty="0" err="1" smtClean="0"/>
                        <a:t>statlist</a:t>
                      </a:r>
                      <a:r>
                        <a:rPr lang="en-US" dirty="0" smtClean="0"/>
                        <a:t> 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 ( </a:t>
                      </a:r>
                      <a:r>
                        <a:rPr lang="en-US" dirty="0" err="1" smtClean="0"/>
                        <a:t>int_exp</a:t>
                      </a:r>
                      <a:r>
                        <a:rPr lang="en-US" dirty="0" smtClean="0"/>
                        <a:t>; </a:t>
                      </a:r>
                      <a:r>
                        <a:rPr lang="en-US" dirty="0" err="1" smtClean="0"/>
                        <a:t>cond_exp</a:t>
                      </a:r>
                      <a:r>
                        <a:rPr lang="en-US" dirty="0" smtClean="0"/>
                        <a:t>; </a:t>
                      </a:r>
                      <a:r>
                        <a:rPr lang="en-US" dirty="0" err="1" smtClean="0"/>
                        <a:t>ctrl_exp</a:t>
                      </a:r>
                      <a:r>
                        <a:rPr lang="en-US" dirty="0" smtClean="0"/>
                        <a:t> ) { </a:t>
                      </a:r>
                      <a:r>
                        <a:rPr lang="en-US" dirty="0" err="1" smtClean="0"/>
                        <a:t>statlist</a:t>
                      </a:r>
                      <a:r>
                        <a:rPr lang="en-US" dirty="0" smtClean="0"/>
                        <a:t> }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Sai</a:t>
                      </a:r>
                      <a:r>
                        <a:rPr lang="en-US" dirty="0" smtClean="0"/>
                        <a:t> do </a:t>
                      </a:r>
                      <a:r>
                        <a:rPr lang="en-US" dirty="0" err="1" smtClean="0"/>
                        <a:t>ciclo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corrente</a:t>
                      </a:r>
                      <a:r>
                        <a:rPr lang="en-US" dirty="0" smtClean="0"/>
                        <a:t> e continua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continue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Passa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à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iteração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seguinte</a:t>
                      </a:r>
                      <a:r>
                        <a:rPr lang="en-US" dirty="0" smtClean="0"/>
                        <a:t> do </a:t>
                      </a:r>
                      <a:r>
                        <a:rPr lang="en-US" dirty="0" err="1" smtClean="0"/>
                        <a:t>ciclo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corrente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Não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aplica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padrões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seguintes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à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linha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corrente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Esquece</a:t>
                      </a:r>
                      <a:r>
                        <a:rPr lang="en-US" dirty="0" smtClean="0"/>
                        <a:t> o </a:t>
                      </a:r>
                      <a:r>
                        <a:rPr lang="en-US" dirty="0" err="1" smtClean="0"/>
                        <a:t>resto</a:t>
                      </a:r>
                      <a:r>
                        <a:rPr lang="en-US" dirty="0" smtClean="0"/>
                        <a:t> do input</a:t>
                      </a:r>
                      <a:r>
                        <a:rPr lang="en-US" baseline="0" dirty="0" smtClean="0"/>
                        <a:t> e </a:t>
                      </a:r>
                      <a:r>
                        <a:rPr lang="en-US" baseline="0" dirty="0" err="1" smtClean="0"/>
                        <a:t>passa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para</a:t>
                      </a:r>
                      <a:r>
                        <a:rPr lang="en-US" baseline="0" dirty="0" smtClean="0"/>
                        <a:t> o END se </a:t>
                      </a:r>
                      <a:r>
                        <a:rPr lang="en-US" baseline="0" dirty="0" err="1" smtClean="0"/>
                        <a:t>este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existir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print</a:t>
                      </a:r>
                      <a:r>
                        <a:rPr lang="en-US" baseline="0" dirty="0" smtClean="0"/>
                        <a:t>  [</a:t>
                      </a:r>
                      <a:r>
                        <a:rPr lang="en-US" baseline="0" dirty="0" err="1" smtClean="0"/>
                        <a:t>exp_list</a:t>
                      </a:r>
                      <a:r>
                        <a:rPr lang="en-US" baseline="0" dirty="0" smtClean="0"/>
                        <a:t> ] [ &gt; filename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Print f  format  </a:t>
                      </a:r>
                      <a:r>
                        <a:rPr lang="en-US" baseline="0" dirty="0" smtClean="0"/>
                        <a:t>[</a:t>
                      </a:r>
                      <a:r>
                        <a:rPr lang="en-US" baseline="0" dirty="0" err="1" smtClean="0"/>
                        <a:t>exp_list</a:t>
                      </a:r>
                      <a:r>
                        <a:rPr lang="en-US" baseline="0" dirty="0" smtClean="0"/>
                        <a:t> ] [ &gt; filename ]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Como o </a:t>
                      </a:r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em</a:t>
                      </a:r>
                      <a:r>
                        <a:rPr lang="en-US" dirty="0" smtClean="0"/>
                        <a:t> 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Variáveis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formado</a:t>
            </a:r>
            <a:r>
              <a:rPr lang="en-US" dirty="0" smtClean="0"/>
              <a:t> com </a:t>
            </a:r>
            <a:r>
              <a:rPr lang="en-US" dirty="0" err="1" smtClean="0"/>
              <a:t>letras</a:t>
            </a:r>
            <a:r>
              <a:rPr lang="en-US" dirty="0" smtClean="0"/>
              <a:t>, </a:t>
            </a:r>
            <a:r>
              <a:rPr lang="en-US" dirty="0" err="1" smtClean="0"/>
              <a:t>digitos</a:t>
            </a:r>
            <a:r>
              <a:rPr lang="en-US" dirty="0" smtClean="0"/>
              <a:t> e o </a:t>
            </a:r>
            <a:r>
              <a:rPr lang="en-US" dirty="0" err="1" smtClean="0"/>
              <a:t>carácter</a:t>
            </a:r>
            <a:r>
              <a:rPr lang="en-US" dirty="0" smtClean="0"/>
              <a:t> ‘_’;</a:t>
            </a:r>
          </a:p>
          <a:p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string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numérico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declará-las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inicializá-las</a:t>
            </a:r>
            <a:r>
              <a:rPr lang="en-US" dirty="0" smtClean="0"/>
              <a:t>;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inferido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atribuição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nomes</a:t>
            </a:r>
            <a:r>
              <a:rPr lang="en-US" dirty="0" smtClean="0"/>
              <a:t> dos </a:t>
            </a:r>
            <a:r>
              <a:rPr lang="en-US" dirty="0" err="1" smtClean="0"/>
              <a:t>campos</a:t>
            </a:r>
            <a:r>
              <a:rPr lang="en-US" dirty="0" smtClean="0"/>
              <a:t> ($1, $2, …, $n)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Arrays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dimensão</a:t>
            </a:r>
            <a:r>
              <a:rPr lang="en-US" dirty="0" smtClean="0"/>
              <a:t>: </a:t>
            </a:r>
            <a:r>
              <a:rPr lang="en-US" dirty="0" err="1" smtClean="0"/>
              <a:t>array_name</a:t>
            </a:r>
            <a:r>
              <a:rPr lang="en-US" dirty="0" smtClean="0"/>
              <a:t>[index];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índice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numérico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string;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índice</a:t>
            </a:r>
            <a:r>
              <a:rPr lang="en-US" dirty="0" smtClean="0"/>
              <a:t> </a:t>
            </a:r>
            <a:r>
              <a:rPr lang="en-US" dirty="0" err="1" smtClean="0"/>
              <a:t>começa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 se for </a:t>
            </a:r>
            <a:r>
              <a:rPr lang="en-US" dirty="0" err="1" smtClean="0"/>
              <a:t>numérico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declaração</a:t>
            </a:r>
            <a:r>
              <a:rPr lang="en-US" dirty="0" smtClean="0"/>
              <a:t>, </a:t>
            </a:r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começar</a:t>
            </a:r>
            <a:r>
              <a:rPr lang="en-US" dirty="0" smtClean="0"/>
              <a:t> a </a:t>
            </a:r>
            <a:r>
              <a:rPr lang="en-US" dirty="0" err="1" smtClean="0"/>
              <a:t>atribuir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têm</a:t>
            </a:r>
            <a:r>
              <a:rPr lang="en-US" dirty="0" smtClean="0"/>
              <a:t> </a:t>
            </a:r>
            <a:r>
              <a:rPr lang="en-US" dirty="0" err="1" smtClean="0"/>
              <a:t>limite</a:t>
            </a:r>
            <a:r>
              <a:rPr lang="en-US" dirty="0" smtClean="0"/>
              <a:t>.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limitados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disponível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Exemplos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eses</a:t>
            </a:r>
            <a:r>
              <a:rPr lang="en-US" dirty="0" smtClean="0"/>
              <a:t>[“Janeiro”], </a:t>
            </a:r>
            <a:r>
              <a:rPr lang="en-US" dirty="0" err="1" smtClean="0"/>
              <a:t>grelha</a:t>
            </a:r>
            <a:r>
              <a:rPr lang="en-US" dirty="0" smtClean="0"/>
              <a:t>[1], </a:t>
            </a:r>
            <a:r>
              <a:rPr lang="en-US" dirty="0" err="1" smtClean="0"/>
              <a:t>cursos</a:t>
            </a:r>
            <a:r>
              <a:rPr lang="en-US" dirty="0" smtClean="0"/>
              <a:t>[“LEI”], 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3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multi-</a:t>
            </a:r>
            <a:r>
              <a:rPr lang="en-US" dirty="0" err="1" smtClean="0"/>
              <a:t>dimensionais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awk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r>
              <a:rPr lang="en-US" dirty="0" smtClean="0"/>
              <a:t> arrays </a:t>
            </a:r>
            <a:r>
              <a:rPr lang="en-US" dirty="0" err="1" smtClean="0"/>
              <a:t>têm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dimensão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Array_nome</a:t>
            </a:r>
            <a:r>
              <a:rPr lang="en-US" dirty="0" smtClean="0"/>
              <a:t>[1,2] –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suportado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Pode</a:t>
            </a:r>
            <a:r>
              <a:rPr lang="en-US" dirty="0" smtClean="0"/>
              <a:t>-se </a:t>
            </a:r>
            <a:r>
              <a:rPr lang="en-US" dirty="0" err="1" smtClean="0"/>
              <a:t>concatenar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índices</a:t>
            </a:r>
            <a:r>
              <a:rPr lang="en-US" dirty="0" smtClean="0"/>
              <a:t> </a:t>
            </a:r>
            <a:r>
              <a:rPr lang="en-US" dirty="0" err="1" smtClean="0"/>
              <a:t>numa</a:t>
            </a:r>
            <a:r>
              <a:rPr lang="en-US" dirty="0" smtClean="0"/>
              <a:t> string e </a:t>
            </a:r>
            <a:r>
              <a:rPr lang="en-US" dirty="0" err="1" smtClean="0"/>
              <a:t>usá</a:t>
            </a:r>
            <a:r>
              <a:rPr lang="en-US" dirty="0" smtClean="0"/>
              <a:t>-la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índice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Array_nome</a:t>
            </a:r>
            <a:r>
              <a:rPr lang="en-US" dirty="0" smtClean="0"/>
              <a:t>[1 ”,” 2] – o </a:t>
            </a:r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operador</a:t>
            </a:r>
            <a:r>
              <a:rPr lang="en-US" dirty="0" smtClean="0"/>
              <a:t> de </a:t>
            </a:r>
            <a:r>
              <a:rPr lang="en-US" dirty="0" err="1" smtClean="0"/>
              <a:t>concatenação</a:t>
            </a:r>
            <a:r>
              <a:rPr lang="en-US" dirty="0" smtClean="0"/>
              <a:t>, </a:t>
            </a:r>
            <a:r>
              <a:rPr lang="en-US" dirty="0" err="1" smtClean="0"/>
              <a:t>neste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, o </a:t>
            </a:r>
            <a:r>
              <a:rPr lang="en-US" dirty="0" err="1" smtClean="0"/>
              <a:t>índice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“1,2”;</a:t>
            </a:r>
          </a:p>
          <a:p>
            <a:r>
              <a:rPr lang="en-US" dirty="0" err="1" smtClean="0"/>
              <a:t>Pode</a:t>
            </a:r>
            <a:r>
              <a:rPr lang="en-US" dirty="0" smtClean="0"/>
              <a:t>-se </a:t>
            </a:r>
            <a:r>
              <a:rPr lang="en-US" dirty="0" err="1" smtClean="0"/>
              <a:t>usar</a:t>
            </a:r>
            <a:r>
              <a:rPr lang="en-US" dirty="0" smtClean="0"/>
              <a:t> a </a:t>
            </a:r>
            <a:r>
              <a:rPr lang="en-US" dirty="0" err="1" smtClean="0"/>
              <a:t>variável</a:t>
            </a:r>
            <a:r>
              <a:rPr lang="en-US" dirty="0" smtClean="0"/>
              <a:t> SUBSEP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eliminar</a:t>
            </a:r>
            <a:r>
              <a:rPr lang="en-US" dirty="0" smtClean="0"/>
              <a:t> a </a:t>
            </a:r>
            <a:r>
              <a:rPr lang="en-US" dirty="0" err="1" smtClean="0"/>
              <a:t>necessidade</a:t>
            </a:r>
            <a:r>
              <a:rPr lang="en-US" dirty="0" smtClean="0"/>
              <a:t> das </a:t>
            </a:r>
            <a:r>
              <a:rPr lang="en-US" dirty="0" err="1" smtClean="0"/>
              <a:t>aspas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r>
              <a:rPr lang="en-US" dirty="0" smtClean="0"/>
              <a:t> da </a:t>
            </a:r>
            <a:r>
              <a:rPr lang="en-US" dirty="0" err="1" smtClean="0"/>
              <a:t>vírgula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Funções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071361"/>
              </p:ext>
            </p:extLst>
          </p:nvPr>
        </p:nvGraphicFramePr>
        <p:xfrm>
          <a:off x="457200" y="16002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149"/>
                <a:gridCol w="53774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cos</a:t>
                      </a:r>
                      <a:r>
                        <a:rPr lang="en-US" dirty="0" smtClean="0"/>
                        <a:t>( </a:t>
                      </a:r>
                      <a:r>
                        <a:rPr lang="en-US" dirty="0" err="1" smtClean="0"/>
                        <a:t>awk_exp</a:t>
                      </a:r>
                      <a:r>
                        <a:rPr lang="en-US" dirty="0" smtClean="0"/>
                        <a:t>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Cosseno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</a:t>
                      </a:r>
                      <a:r>
                        <a:rPr lang="en-US" dirty="0" smtClean="0"/>
                        <a:t>( </a:t>
                      </a:r>
                      <a:r>
                        <a:rPr lang="en-US" dirty="0" err="1" smtClean="0"/>
                        <a:t>awk_exp</a:t>
                      </a:r>
                      <a:r>
                        <a:rPr lang="en-US" dirty="0" smtClean="0"/>
                        <a:t>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e</a:t>
                      </a:r>
                      <a:r>
                        <a:rPr lang="en-US" baseline="30000" dirty="0" err="1" smtClean="0"/>
                        <a:t>awk_exp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index( str1,</a:t>
                      </a:r>
                      <a:r>
                        <a:rPr lang="en-US" baseline="0" dirty="0" smtClean="0"/>
                        <a:t> str2</a:t>
                      </a:r>
                      <a:r>
                        <a:rPr lang="en-US" dirty="0" smtClean="0"/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Posição</a:t>
                      </a:r>
                      <a:r>
                        <a:rPr lang="en-US" dirty="0" smtClean="0"/>
                        <a:t> de str2 </a:t>
                      </a:r>
                      <a:r>
                        <a:rPr lang="en-US" dirty="0" err="1" smtClean="0"/>
                        <a:t>em</a:t>
                      </a:r>
                      <a:r>
                        <a:rPr lang="en-US" dirty="0" smtClean="0"/>
                        <a:t> str1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length( </a:t>
                      </a: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Comprimento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str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log( </a:t>
                      </a:r>
                      <a:r>
                        <a:rPr lang="en-US" dirty="0" err="1" smtClean="0"/>
                        <a:t>awk_exp</a:t>
                      </a:r>
                      <a:r>
                        <a:rPr lang="en-US" dirty="0" smtClean="0"/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</a:t>
                      </a:r>
                      <a:r>
                        <a:rPr lang="en-US" baseline="-25000" dirty="0" err="1" smtClean="0"/>
                        <a:t>e</a:t>
                      </a:r>
                      <a:r>
                        <a:rPr lang="en-US" baseline="0" dirty="0" err="1" smtClean="0"/>
                        <a:t>awk_exp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sin( </a:t>
                      </a:r>
                      <a:r>
                        <a:rPr lang="en-US" dirty="0" err="1" smtClean="0"/>
                        <a:t>awk_exp</a:t>
                      </a:r>
                      <a:r>
                        <a:rPr lang="en-US" dirty="0" smtClean="0"/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sprintf</a:t>
                      </a:r>
                      <a:r>
                        <a:rPr lang="en-US" dirty="0" smtClean="0"/>
                        <a:t>( </a:t>
                      </a:r>
                      <a:r>
                        <a:rPr lang="en-US" dirty="0" err="1" smtClean="0"/>
                        <a:t>frmt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awk_exp</a:t>
                      </a:r>
                      <a:r>
                        <a:rPr lang="en-US" dirty="0" smtClean="0"/>
                        <a:t>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Valor de </a:t>
                      </a:r>
                      <a:r>
                        <a:rPr lang="en-US" dirty="0" err="1" smtClean="0"/>
                        <a:t>awk_exp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formatado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acordo</a:t>
                      </a:r>
                      <a:r>
                        <a:rPr lang="en-US" dirty="0" smtClean="0"/>
                        <a:t> com </a:t>
                      </a:r>
                      <a:r>
                        <a:rPr lang="en-US" dirty="0" err="1" smtClean="0"/>
                        <a:t>frmt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( </a:t>
                      </a:r>
                      <a:r>
                        <a:rPr lang="en-US" dirty="0" err="1" smtClean="0"/>
                        <a:t>awk_exp</a:t>
                      </a:r>
                      <a:r>
                        <a:rPr lang="en-US" dirty="0" smtClean="0"/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Raíz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quadrada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split( </a:t>
                      </a: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array, [</a:t>
                      </a:r>
                      <a:r>
                        <a:rPr lang="en-US" baseline="0" dirty="0" err="1" smtClean="0"/>
                        <a:t>field_sep</a:t>
                      </a:r>
                      <a:r>
                        <a:rPr lang="en-US" baseline="0" dirty="0" smtClean="0"/>
                        <a:t>]</a:t>
                      </a:r>
                      <a:r>
                        <a:rPr lang="en-US" dirty="0" smtClean="0"/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Parte um string e </a:t>
                      </a:r>
                      <a:r>
                        <a:rPr lang="en-US" dirty="0" err="1" smtClean="0"/>
                        <a:t>armazena</a:t>
                      </a:r>
                      <a:r>
                        <a:rPr lang="en-US" dirty="0" smtClean="0"/>
                        <a:t>-a no array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substr</a:t>
                      </a:r>
                      <a:r>
                        <a:rPr lang="en-US" dirty="0" smtClean="0"/>
                        <a:t>( </a:t>
                      </a: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start, length</a:t>
                      </a:r>
                      <a:r>
                        <a:rPr lang="en-US" dirty="0" smtClean="0"/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toupper</a:t>
                      </a:r>
                      <a:r>
                        <a:rPr lang="en-US" dirty="0" smtClean="0"/>
                        <a:t>( ), </a:t>
                      </a:r>
                      <a:r>
                        <a:rPr lang="en-US" dirty="0" err="1" smtClean="0"/>
                        <a:t>tolower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Funções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915679"/>
              </p:ext>
            </p:extLst>
          </p:nvPr>
        </p:nvGraphicFramePr>
        <p:xfrm>
          <a:off x="457200" y="1600200"/>
          <a:ext cx="82296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908"/>
                <a:gridCol w="53966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sub( pat1,</a:t>
                      </a:r>
                      <a:r>
                        <a:rPr lang="en-US" baseline="0" dirty="0" smtClean="0"/>
                        <a:t> “pat2”, [string]</a:t>
                      </a:r>
                      <a:r>
                        <a:rPr lang="en-US" dirty="0" smtClean="0"/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Substitui</a:t>
                      </a:r>
                      <a:r>
                        <a:rPr lang="en-US" dirty="0" smtClean="0"/>
                        <a:t> a </a:t>
                      </a:r>
                      <a:r>
                        <a:rPr lang="en-US" dirty="0" err="1" smtClean="0"/>
                        <a:t>primeira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ocorrência</a:t>
                      </a:r>
                      <a:r>
                        <a:rPr lang="en-US" baseline="0" dirty="0" smtClean="0"/>
                        <a:t> de pat1 </a:t>
                      </a:r>
                      <a:r>
                        <a:rPr lang="en-US" baseline="0" dirty="0" err="1" smtClean="0"/>
                        <a:t>por</a:t>
                      </a:r>
                      <a:r>
                        <a:rPr lang="en-US" baseline="0" dirty="0" smtClean="0"/>
                        <a:t> pat2 </a:t>
                      </a:r>
                      <a:r>
                        <a:rPr lang="en-US" baseline="0" dirty="0" err="1" smtClean="0"/>
                        <a:t>na</a:t>
                      </a:r>
                      <a:r>
                        <a:rPr lang="en-US" baseline="0" dirty="0" smtClean="0"/>
                        <a:t> string; </a:t>
                      </a:r>
                      <a:r>
                        <a:rPr lang="en-US" baseline="0" dirty="0" err="1" smtClean="0"/>
                        <a:t>por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omissão</a:t>
                      </a:r>
                      <a:r>
                        <a:rPr lang="en-US" baseline="0" dirty="0" smtClean="0"/>
                        <a:t> string </a:t>
                      </a:r>
                      <a:r>
                        <a:rPr lang="en-US" baseline="0" dirty="0" err="1" smtClean="0"/>
                        <a:t>é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linha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inteira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gsub</a:t>
                      </a:r>
                      <a:r>
                        <a:rPr lang="en-US" dirty="0" smtClean="0"/>
                        <a:t>( pat1,</a:t>
                      </a:r>
                      <a:r>
                        <a:rPr lang="en-US" baseline="0" dirty="0" smtClean="0"/>
                        <a:t> “pat2”, [string]</a:t>
                      </a:r>
                      <a:r>
                        <a:rPr lang="en-US" dirty="0" smtClean="0"/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Igual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à</a:t>
                      </a:r>
                      <a:r>
                        <a:rPr lang="en-US" dirty="0" smtClean="0"/>
                        <a:t> anterior </a:t>
                      </a:r>
                      <a:r>
                        <a:rPr lang="en-US" dirty="0" err="1" smtClean="0"/>
                        <a:t>só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substitui</a:t>
                      </a:r>
                      <a:r>
                        <a:rPr lang="en-US" dirty="0" smtClean="0"/>
                        <a:t> as </a:t>
                      </a:r>
                      <a:r>
                        <a:rPr lang="en-US" dirty="0" err="1" smtClean="0"/>
                        <a:t>ocorrências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todas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match( string, pat1 )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Procura</a:t>
                      </a:r>
                      <a:r>
                        <a:rPr lang="en-US" dirty="0" smtClean="0"/>
                        <a:t> a </a:t>
                      </a:r>
                      <a:r>
                        <a:rPr lang="en-US" dirty="0" err="1" smtClean="0"/>
                        <a:t>expreg</a:t>
                      </a:r>
                      <a:r>
                        <a:rPr lang="en-US" baseline="0" dirty="0" smtClean="0"/>
                        <a:t> pat1 e </a:t>
                      </a:r>
                      <a:r>
                        <a:rPr lang="en-US" baseline="0" dirty="0" err="1" smtClean="0"/>
                        <a:t>inicializa</a:t>
                      </a:r>
                      <a:r>
                        <a:rPr lang="en-US" baseline="0" dirty="0" smtClean="0"/>
                        <a:t> as </a:t>
                      </a:r>
                      <a:r>
                        <a:rPr lang="en-US" baseline="0" dirty="0" err="1" smtClean="0"/>
                        <a:t>variáveis</a:t>
                      </a:r>
                      <a:r>
                        <a:rPr lang="en-US" baseline="0" dirty="0" smtClean="0"/>
                        <a:t> RSTART e RLENGTH </a:t>
                      </a:r>
                      <a:r>
                        <a:rPr lang="en-US" baseline="0" dirty="0" err="1" smtClean="0"/>
                        <a:t>que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indicam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onde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expressão</a:t>
                      </a:r>
                      <a:r>
                        <a:rPr lang="en-US" baseline="0" dirty="0" smtClean="0"/>
                        <a:t> regular </a:t>
                      </a:r>
                      <a:r>
                        <a:rPr lang="en-US" baseline="0" dirty="0" err="1" smtClean="0"/>
                        <a:t>começa</a:t>
                      </a:r>
                      <a:r>
                        <a:rPr lang="en-US" baseline="0" dirty="0" smtClean="0"/>
                        <a:t> e </a:t>
                      </a:r>
                      <a:r>
                        <a:rPr lang="en-US" baseline="0" dirty="0" err="1" smtClean="0"/>
                        <a:t>termina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systime</a:t>
                      </a:r>
                      <a:r>
                        <a:rPr lang="en-US" dirty="0" smtClean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Retorna</a:t>
                      </a:r>
                      <a:r>
                        <a:rPr lang="en-US" dirty="0" smtClean="0"/>
                        <a:t> o </a:t>
                      </a:r>
                      <a:r>
                        <a:rPr lang="en-US" dirty="0" err="1" smtClean="0"/>
                        <a:t>número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segundos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desde</a:t>
                      </a:r>
                      <a:r>
                        <a:rPr lang="en-US" dirty="0" smtClean="0"/>
                        <a:t> 1 de Janeiro de 1970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8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“with case insensitive”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wk</a:t>
            </a:r>
            <a:r>
              <a:rPr lang="en-US" dirty="0" smtClean="0"/>
              <a:t>  ‘BEGIN  { </a:t>
            </a:r>
            <a:r>
              <a:rPr lang="en-US" dirty="0" err="1" smtClean="0"/>
              <a:t>ignorecase</a:t>
            </a:r>
            <a:r>
              <a:rPr lang="en-US" dirty="0" smtClean="0"/>
              <a:t>=1 }  /PAT1/’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wk</a:t>
            </a:r>
            <a:r>
              <a:rPr lang="en-US" dirty="0" smtClean="0"/>
              <a:t>  ‘</a:t>
            </a:r>
            <a:r>
              <a:rPr lang="en-US" dirty="0" err="1" smtClean="0"/>
              <a:t>tolower</a:t>
            </a:r>
            <a:r>
              <a:rPr lang="en-US" dirty="0" smtClean="0"/>
              <a:t>($0) ~ /pat1/ …’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attern {action}</a:t>
            </a: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O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elemento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pattern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especifica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quando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a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aç</a:t>
            </a:r>
            <a:r>
              <a:rPr lang="pt-PT" dirty="0" err="1" smtClean="0">
                <a:latin typeface="Times New Roman" charset="0"/>
                <a:ea typeface="Times New Roman" charset="0"/>
                <a:cs typeface="Times New Roman" charset="0"/>
              </a:rPr>
              <a:t>ão</a:t>
            </a:r>
            <a:r>
              <a:rPr lang="pt-PT" dirty="0" smtClean="0">
                <a:latin typeface="Times New Roman" charset="0"/>
                <a:ea typeface="Times New Roman" charset="0"/>
                <a:cs typeface="Times New Roman" charset="0"/>
              </a:rPr>
              <a:t> deve ser executada;</a:t>
            </a:r>
          </a:p>
          <a:p>
            <a:r>
              <a:rPr lang="pt-PT" dirty="0" smtClean="0">
                <a:latin typeface="Times New Roman" charset="0"/>
                <a:ea typeface="Times New Roman" charset="0"/>
                <a:cs typeface="Times New Roman" charset="0"/>
              </a:rPr>
              <a:t>O </a:t>
            </a:r>
            <a:r>
              <a:rPr lang="pt-PT" dirty="0" err="1" smtClean="0">
                <a:latin typeface="Times New Roman" charset="0"/>
                <a:ea typeface="Times New Roman" charset="0"/>
                <a:cs typeface="Times New Roman" charset="0"/>
              </a:rPr>
              <a:t>awk</a:t>
            </a:r>
            <a:r>
              <a:rPr lang="pt-PT" dirty="0" smtClean="0">
                <a:latin typeface="Times New Roman" charset="0"/>
                <a:ea typeface="Times New Roman" charset="0"/>
                <a:cs typeface="Times New Roman" charset="0"/>
              </a:rPr>
              <a:t> é orientado à linha;</a:t>
            </a:r>
          </a:p>
          <a:p>
            <a:r>
              <a:rPr lang="pt-PT" dirty="0" smtClean="0">
                <a:latin typeface="Times New Roman" charset="0"/>
                <a:ea typeface="Times New Roman" charset="0"/>
                <a:cs typeface="Times New Roman" charset="0"/>
              </a:rPr>
              <a:t>O </a:t>
            </a:r>
            <a:r>
              <a:rPr lang="pt-PT" dirty="0" err="1" smtClean="0">
                <a:latin typeface="Times New Roman" charset="0"/>
                <a:ea typeface="Times New Roman" charset="0"/>
                <a:cs typeface="Times New Roman" charset="0"/>
              </a:rPr>
              <a:t>pattern</a:t>
            </a:r>
            <a:r>
              <a:rPr lang="pt-PT" dirty="0" smtClean="0">
                <a:latin typeface="Times New Roman" charset="0"/>
                <a:ea typeface="Times New Roman" charset="0"/>
                <a:cs typeface="Times New Roman" charset="0"/>
              </a:rPr>
              <a:t> é especificação de um teste que é avaliado em cada linha, quando é verdadeiro a ação é executada.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7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Gawk: </a:t>
            </a:r>
            <a:r>
              <a:rPr lang="en-US" dirty="0" err="1" smtClean="0"/>
              <a:t>funções</a:t>
            </a:r>
            <a:r>
              <a:rPr lang="en-US" dirty="0" smtClean="0"/>
              <a:t> def.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utilizador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#!/</a:t>
            </a:r>
            <a:r>
              <a:rPr lang="en-US" sz="1800" dirty="0" err="1" smtClean="0">
                <a:latin typeface="Courier New"/>
                <a:cs typeface="Courier New"/>
              </a:rPr>
              <a:t>usr</a:t>
            </a:r>
            <a:r>
              <a:rPr lang="en-US" sz="1800" dirty="0" smtClean="0">
                <a:latin typeface="Courier New"/>
                <a:cs typeface="Courier New"/>
              </a:rPr>
              <a:t>/bin/gawk –f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if(NF != 4)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{ </a:t>
            </a:r>
            <a:r>
              <a:rPr lang="en-US" sz="1800" dirty="0" err="1" smtClean="0">
                <a:latin typeface="Courier New"/>
                <a:cs typeface="Courier New"/>
              </a:rPr>
              <a:t>erro</a:t>
            </a:r>
            <a:r>
              <a:rPr lang="en-US" sz="1800" dirty="0" smtClean="0">
                <a:latin typeface="Courier New"/>
                <a:cs typeface="Courier New"/>
              </a:rPr>
              <a:t>(“</a:t>
            </a:r>
            <a:r>
              <a:rPr lang="en-US" sz="1800" dirty="0" err="1" smtClean="0">
                <a:latin typeface="Courier New"/>
                <a:cs typeface="Courier New"/>
              </a:rPr>
              <a:t>Eram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esperados</a:t>
            </a:r>
            <a:r>
              <a:rPr lang="en-US" sz="1800" dirty="0" smtClean="0">
                <a:latin typeface="Courier New"/>
                <a:cs typeface="Courier New"/>
              </a:rPr>
              <a:t> 4 </a:t>
            </a:r>
            <a:r>
              <a:rPr lang="en-US" sz="1800" dirty="0" err="1" smtClean="0">
                <a:latin typeface="Courier New"/>
                <a:cs typeface="Courier New"/>
              </a:rPr>
              <a:t>campos</a:t>
            </a:r>
            <a:r>
              <a:rPr lang="en-US" sz="1800" dirty="0" smtClean="0">
                <a:latin typeface="Courier New"/>
                <a:cs typeface="Courier New"/>
              </a:rPr>
              <a:t>”); }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else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{ print; 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</a:t>
            </a:r>
            <a:r>
              <a:rPr lang="en-US" sz="1800" dirty="0" smtClean="0">
                <a:latin typeface="Courier New"/>
                <a:cs typeface="Courier New"/>
              </a:rPr>
              <a:t>unction </a:t>
            </a:r>
            <a:r>
              <a:rPr lang="en-US" sz="1800" dirty="0" err="1" smtClean="0">
                <a:latin typeface="Courier New"/>
                <a:cs typeface="Courier New"/>
              </a:rPr>
              <a:t>erro</a:t>
            </a:r>
            <a:r>
              <a:rPr lang="en-US" sz="1800" dirty="0" smtClean="0">
                <a:latin typeface="Courier New"/>
                <a:cs typeface="Courier New"/>
              </a:rPr>
              <a:t> (</a:t>
            </a:r>
            <a:r>
              <a:rPr lang="en-US" sz="1800" dirty="0" err="1" smtClean="0">
                <a:latin typeface="Courier New"/>
                <a:cs typeface="Courier New"/>
              </a:rPr>
              <a:t>mensagem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if(FILENAME != “-”)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{ </a:t>
            </a:r>
            <a:r>
              <a:rPr lang="en-US" sz="1800" dirty="0" err="1" smtClean="0">
                <a:latin typeface="Courier New"/>
                <a:cs typeface="Courier New"/>
              </a:rPr>
              <a:t>printf</a:t>
            </a:r>
            <a:r>
              <a:rPr lang="en-US" sz="1800" dirty="0" smtClean="0">
                <a:latin typeface="Courier New"/>
                <a:cs typeface="Courier New"/>
              </a:rPr>
              <a:t>(“%s: “, FILENAME); }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printf</a:t>
            </a:r>
            <a:r>
              <a:rPr lang="en-US" sz="1800" dirty="0" smtClean="0">
                <a:latin typeface="Courier New"/>
                <a:cs typeface="Courier New"/>
              </a:rPr>
              <a:t>(“</a:t>
            </a:r>
            <a:r>
              <a:rPr lang="en-US" sz="1800" dirty="0" err="1" smtClean="0">
                <a:latin typeface="Courier New"/>
                <a:cs typeface="Courier New"/>
              </a:rPr>
              <a:t>linha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n%d</a:t>
            </a:r>
            <a:r>
              <a:rPr lang="en-US" sz="1800" dirty="0" smtClean="0">
                <a:latin typeface="Courier New"/>
                <a:cs typeface="Courier New"/>
              </a:rPr>
              <a:t>, %s, </a:t>
            </a:r>
            <a:r>
              <a:rPr lang="en-US" sz="1800" dirty="0" err="1" smtClean="0">
                <a:latin typeface="Courier New"/>
                <a:cs typeface="Courier New"/>
              </a:rPr>
              <a:t>linha</a:t>
            </a:r>
            <a:r>
              <a:rPr lang="en-US" sz="1800" dirty="0" smtClean="0">
                <a:latin typeface="Courier New"/>
                <a:cs typeface="Courier New"/>
              </a:rPr>
              <a:t>: %s\n”, NR, </a:t>
            </a:r>
            <a:r>
              <a:rPr lang="en-US" sz="1800" dirty="0" err="1" smtClean="0">
                <a:latin typeface="Courier New"/>
                <a:cs typeface="Courier New"/>
              </a:rPr>
              <a:t>mensagem</a:t>
            </a:r>
            <a:r>
              <a:rPr lang="en-US" sz="1800" dirty="0" smtClean="0">
                <a:latin typeface="Courier New"/>
                <a:cs typeface="Courier New"/>
              </a:rPr>
              <a:t>, $0);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}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Exemplos</a:t>
            </a:r>
            <a:r>
              <a:rPr lang="en-US" dirty="0" smtClean="0"/>
              <a:t> de 1 </a:t>
            </a:r>
            <a:r>
              <a:rPr lang="en-US" dirty="0" err="1" smtClean="0"/>
              <a:t>linha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765552"/>
              </p:ext>
            </p:extLst>
          </p:nvPr>
        </p:nvGraphicFramePr>
        <p:xfrm>
          <a:off x="457200" y="1600200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2266"/>
                <a:gridCol w="36073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Exemplo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‘{print $NF}’ </a:t>
                      </a:r>
                      <a:r>
                        <a:rPr lang="en-US" dirty="0" err="1" smtClean="0"/>
                        <a:t>infile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‘{print $(NF-1)}’ </a:t>
                      </a:r>
                      <a:r>
                        <a:rPr lang="en-US" dirty="0" err="1" smtClean="0"/>
                        <a:t>infile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 se </a:t>
                      </a:r>
                      <a:r>
                        <a:rPr lang="en-US" dirty="0" err="1" smtClean="0"/>
                        <a:t>os</a:t>
                      </a:r>
                      <a:r>
                        <a:rPr lang="en-US" dirty="0" smtClean="0"/>
                        <a:t> () </a:t>
                      </a:r>
                      <a:r>
                        <a:rPr lang="en-US" dirty="0" err="1" smtClean="0"/>
                        <a:t>forem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retirados</a:t>
                      </a:r>
                      <a:r>
                        <a:rPr lang="en-US" dirty="0" smtClean="0"/>
                        <a:t>? E se 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linha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tiver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apenas</a:t>
                      </a:r>
                      <a:r>
                        <a:rPr lang="en-US" baseline="0" dirty="0" smtClean="0"/>
                        <a:t> 1 campo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‘NF’ </a:t>
                      </a:r>
                      <a:r>
                        <a:rPr lang="en-US" dirty="0" err="1" smtClean="0"/>
                        <a:t>infile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‘{print length, $0}’ </a:t>
                      </a:r>
                      <a:r>
                        <a:rPr lang="en-US" dirty="0" err="1" smtClean="0"/>
                        <a:t>infile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‘BEGIN {while(++x&lt;11) print x}’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‘BEGIN {for(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=10;i&lt;=50;i+=4)</a:t>
                      </a:r>
                      <a:r>
                        <a:rPr lang="en-US" baseline="0" dirty="0" smtClean="0"/>
                        <a:t> print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dirty="0" smtClean="0"/>
                        <a:t>}’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‘{print;</a:t>
                      </a:r>
                      <a:r>
                        <a:rPr lang="en-US" baseline="0" dirty="0" smtClean="0"/>
                        <a:t> print “”</a:t>
                      </a:r>
                      <a:r>
                        <a:rPr lang="en-US" dirty="0" smtClean="0"/>
                        <a:t>}’  </a:t>
                      </a:r>
                      <a:r>
                        <a:rPr lang="en-US" dirty="0" err="1" smtClean="0"/>
                        <a:t>infile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‘{print;</a:t>
                      </a:r>
                      <a:r>
                        <a:rPr lang="en-US" baseline="0" dirty="0" smtClean="0"/>
                        <a:t> if(NF&gt;0) print “”</a:t>
                      </a:r>
                      <a:r>
                        <a:rPr lang="en-US" dirty="0" smtClean="0"/>
                        <a:t>}’  </a:t>
                      </a:r>
                      <a:r>
                        <a:rPr lang="en-US" dirty="0" err="1" smtClean="0"/>
                        <a:t>infile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‘NF!=0 {++</a:t>
                      </a:r>
                      <a:r>
                        <a:rPr lang="en-US" dirty="0" err="1" smtClean="0"/>
                        <a:t>conta</a:t>
                      </a:r>
                      <a:r>
                        <a:rPr lang="en-US" dirty="0" smtClean="0"/>
                        <a:t>} END {print </a:t>
                      </a:r>
                      <a:r>
                        <a:rPr lang="en-US" dirty="0" err="1" smtClean="0"/>
                        <a:t>conta</a:t>
                      </a:r>
                      <a:r>
                        <a:rPr lang="en-US" dirty="0" smtClean="0"/>
                        <a:t>}’  </a:t>
                      </a:r>
                      <a:r>
                        <a:rPr lang="en-US" dirty="0" err="1" smtClean="0"/>
                        <a:t>infile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Exemplos</a:t>
            </a:r>
            <a:r>
              <a:rPr lang="en-US" dirty="0" smtClean="0"/>
              <a:t> de 1 </a:t>
            </a:r>
            <a:r>
              <a:rPr lang="en-US" dirty="0" err="1" smtClean="0"/>
              <a:t>linha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047941"/>
              </p:ext>
            </p:extLst>
          </p:nvPr>
        </p:nvGraphicFramePr>
        <p:xfrm>
          <a:off x="457200" y="16002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439"/>
                <a:gridCol w="29531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Exemplo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ls</a:t>
                      </a:r>
                      <a:r>
                        <a:rPr lang="en-US" dirty="0" smtClean="0"/>
                        <a:t> –l | </a:t>
                      </a:r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‘NR&gt;1 {s+=$5} END {print “TM: s/NR-1“}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‘/pat1/?/pat2/:/pat3/’ </a:t>
                      </a:r>
                      <a:r>
                        <a:rPr lang="en-US" dirty="0" err="1" smtClean="0"/>
                        <a:t>infile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‘NF&lt;10?/pat2/:/pat3/’ </a:t>
                      </a:r>
                      <a:r>
                        <a:rPr lang="en-US" dirty="0" err="1" smtClean="0"/>
                        <a:t>infile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‘ORS=NR%3?” “:”\n”’  </a:t>
                      </a:r>
                      <a:r>
                        <a:rPr lang="en-US" dirty="0" err="1" smtClean="0"/>
                        <a:t>infile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‘ORS=NR%3?”\t“:”\n” {print $1}’  </a:t>
                      </a:r>
                      <a:r>
                        <a:rPr lang="en-US" dirty="0" err="1" smtClean="0"/>
                        <a:t>infile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 ‘FNR&lt;11’  f1, f2, f3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 ‘length &lt; 81’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 ‘/pat1/, 0’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condição</a:t>
                      </a:r>
                      <a:r>
                        <a:rPr lang="en-US" dirty="0" smtClean="0"/>
                        <a:t> 0 </a:t>
                      </a:r>
                      <a:r>
                        <a:rPr lang="en-US" dirty="0" err="1" smtClean="0"/>
                        <a:t>é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falsa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 ‘NR==10, 0’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 ‘{sub(/[ \t]+$/, “”); print }’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 ‘{</a:t>
                      </a:r>
                      <a:r>
                        <a:rPr lang="en-US" dirty="0" err="1" smtClean="0"/>
                        <a:t>gsub</a:t>
                      </a:r>
                      <a:r>
                        <a:rPr lang="en-US" dirty="0" smtClean="0"/>
                        <a:t>(/^[ \t]+|[ \t]+$/, “”); print }’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32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24140" y="3244334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awk</a:t>
            </a:r>
            <a:r>
              <a:rPr lang="en-US" dirty="0" smtClean="0"/>
              <a:t>  ‘{sub(/[ \t]+$/, “”); print }’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6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Exemplos</a:t>
            </a:r>
            <a:r>
              <a:rPr lang="en-US" dirty="0" smtClean="0"/>
              <a:t> de 1 </a:t>
            </a:r>
            <a:r>
              <a:rPr lang="en-US" dirty="0" err="1" smtClean="0"/>
              <a:t>linha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18346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439"/>
                <a:gridCol w="29531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Exemplo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 ‘/pat1/ {</a:t>
                      </a:r>
                      <a:r>
                        <a:rPr lang="en-US" dirty="0" err="1" smtClean="0"/>
                        <a:t>gsub</a:t>
                      </a:r>
                      <a:r>
                        <a:rPr lang="en-US" dirty="0" smtClean="0"/>
                        <a:t>(/pat2/, </a:t>
                      </a: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); print }’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 ‘{$NF</a:t>
                      </a:r>
                      <a:r>
                        <a:rPr lang="en-US" baseline="0" dirty="0" smtClean="0"/>
                        <a:t> = “”</a:t>
                      </a:r>
                      <a:r>
                        <a:rPr lang="en-US" dirty="0" smtClean="0"/>
                        <a:t>; print }’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r>
                        <a:rPr lang="en-US" dirty="0" smtClean="0"/>
                        <a:t> '{ print } { print "" }'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awk</a:t>
                      </a:r>
                      <a:r>
                        <a:rPr lang="pl-PL" dirty="0" smtClean="0"/>
                        <a:t> 'BEGIN { ORS="\n\n" }; 1'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8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espaço</a:t>
            </a:r>
            <a:r>
              <a:rPr lang="en-US" dirty="0" smtClean="0"/>
              <a:t> entre as </a:t>
            </a:r>
            <a:r>
              <a:rPr lang="en-US" dirty="0" err="1" smtClean="0"/>
              <a:t>linhas</a:t>
            </a:r>
            <a:r>
              <a:rPr lang="en-US" dirty="0" smtClean="0"/>
              <a:t> da </a:t>
            </a:r>
            <a:r>
              <a:rPr lang="en-US" dirty="0" err="1" smtClean="0"/>
              <a:t>entrada</a:t>
            </a:r>
            <a:r>
              <a:rPr lang="en-US" dirty="0" smtClean="0"/>
              <a:t> (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duplicar</a:t>
            </a:r>
            <a:r>
              <a:rPr lang="en-US" dirty="0" smtClean="0"/>
              <a:t>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branco</a:t>
            </a:r>
            <a:r>
              <a:rPr lang="en-US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Numera</a:t>
            </a:r>
            <a:r>
              <a:rPr lang="en-US" dirty="0" smtClean="0"/>
              <a:t> as </a:t>
            </a:r>
            <a:r>
              <a:rPr lang="en-US" dirty="0" err="1" smtClean="0"/>
              <a:t>linhas</a:t>
            </a:r>
            <a:r>
              <a:rPr lang="en-US" dirty="0" smtClean="0"/>
              <a:t> de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ficheiros</a:t>
            </a:r>
            <a:r>
              <a:rPr lang="en-US" dirty="0" smtClean="0"/>
              <a:t> </a:t>
            </a:r>
            <a:r>
              <a:rPr lang="en-US" dirty="0" err="1" smtClean="0"/>
              <a:t>independentemente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Numera</a:t>
            </a:r>
            <a:r>
              <a:rPr lang="en-US" dirty="0" smtClean="0"/>
              <a:t> as </a:t>
            </a:r>
            <a:r>
              <a:rPr lang="en-US" dirty="0" err="1" smtClean="0"/>
              <a:t>linhas</a:t>
            </a:r>
            <a:r>
              <a:rPr lang="en-US" dirty="0" smtClean="0"/>
              <a:t> de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ficheiros</a:t>
            </a:r>
            <a:r>
              <a:rPr lang="en-US" dirty="0" smtClean="0"/>
              <a:t> </a:t>
            </a:r>
            <a:r>
              <a:rPr lang="en-US" dirty="0" err="1" smtClean="0"/>
              <a:t>consecutivamente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Conta</a:t>
            </a:r>
            <a:r>
              <a:rPr lang="en-US" dirty="0" smtClean="0"/>
              <a:t> as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dum</a:t>
            </a:r>
            <a:r>
              <a:rPr lang="en-US" dirty="0" smtClean="0"/>
              <a:t> </a:t>
            </a:r>
            <a:r>
              <a:rPr lang="en-US" dirty="0" err="1" smtClean="0"/>
              <a:t>ficheiro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Imprime</a:t>
            </a:r>
            <a:r>
              <a:rPr lang="en-US" dirty="0" smtClean="0"/>
              <a:t> a soma de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 de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linhas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Quantos</a:t>
            </a:r>
            <a:r>
              <a:rPr lang="en-US" dirty="0" smtClean="0"/>
              <a:t> “</a:t>
            </a:r>
            <a:r>
              <a:rPr lang="en-US" dirty="0" err="1" smtClean="0"/>
              <a:t>Alfredos</a:t>
            </a:r>
            <a:r>
              <a:rPr lang="en-US" dirty="0" smtClean="0"/>
              <a:t>” </a:t>
            </a:r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referenciados</a:t>
            </a:r>
            <a:r>
              <a:rPr lang="en-US" dirty="0" smtClean="0"/>
              <a:t> no </a:t>
            </a:r>
            <a:r>
              <a:rPr lang="en-US" dirty="0" err="1" smtClean="0"/>
              <a:t>ficheiro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Qual</a:t>
            </a:r>
            <a:r>
              <a:rPr lang="en-US" dirty="0" smtClean="0"/>
              <a:t> o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ficheiro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diretoria</a:t>
            </a:r>
            <a:r>
              <a:rPr lang="en-US" dirty="0" smtClean="0"/>
              <a:t> </a:t>
            </a:r>
            <a:r>
              <a:rPr lang="en-US" dirty="0" err="1" smtClean="0"/>
              <a:t>corrente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3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xercícios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dirty="0" err="1" smtClean="0"/>
              <a:t>Elimina</a:t>
            </a:r>
            <a:r>
              <a:rPr lang="en-US" dirty="0" smtClean="0"/>
              <a:t> o </a:t>
            </a:r>
            <a:r>
              <a:rPr lang="en-US" dirty="0" err="1" smtClean="0"/>
              <a:t>espaço</a:t>
            </a:r>
            <a:r>
              <a:rPr lang="en-US" dirty="0" smtClean="0"/>
              <a:t> extra entre </a:t>
            </a:r>
            <a:r>
              <a:rPr lang="en-US" dirty="0" err="1" smtClean="0"/>
              <a:t>campos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 err="1" smtClean="0"/>
              <a:t>Adiciona</a:t>
            </a:r>
            <a:r>
              <a:rPr lang="en-US" dirty="0" smtClean="0"/>
              <a:t> 5 </a:t>
            </a:r>
            <a:r>
              <a:rPr lang="en-US" dirty="0" err="1" smtClean="0"/>
              <a:t>espaços</a:t>
            </a:r>
            <a:r>
              <a:rPr lang="en-US" dirty="0" smtClean="0"/>
              <a:t> no </a:t>
            </a:r>
            <a:r>
              <a:rPr lang="en-US" dirty="0" err="1" smtClean="0"/>
              <a:t>início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 err="1" smtClean="0"/>
              <a:t>Mudar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nomes</a:t>
            </a:r>
            <a:r>
              <a:rPr lang="en-US" dirty="0" smtClean="0"/>
              <a:t> “</a:t>
            </a:r>
            <a:r>
              <a:rPr lang="en-US" dirty="0" err="1" smtClean="0"/>
              <a:t>Zeferino</a:t>
            </a:r>
            <a:r>
              <a:rPr lang="en-US" dirty="0" smtClean="0"/>
              <a:t> Pereira” </a:t>
            </a:r>
            <a:r>
              <a:rPr lang="en-US" dirty="0" err="1" smtClean="0"/>
              <a:t>para</a:t>
            </a:r>
            <a:r>
              <a:rPr lang="en-US" dirty="0" smtClean="0"/>
              <a:t> “</a:t>
            </a:r>
            <a:r>
              <a:rPr lang="en-US" dirty="0" err="1" smtClean="0"/>
              <a:t>Zeferino</a:t>
            </a:r>
            <a:r>
              <a:rPr lang="en-US" dirty="0" smtClean="0"/>
              <a:t> Martins”;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 err="1" smtClean="0"/>
              <a:t>Inverte</a:t>
            </a:r>
            <a:r>
              <a:rPr lang="en-US" dirty="0" smtClean="0"/>
              <a:t> a </a:t>
            </a:r>
            <a:r>
              <a:rPr lang="en-US" dirty="0" err="1" smtClean="0"/>
              <a:t>ordem</a:t>
            </a:r>
            <a:r>
              <a:rPr lang="en-US" dirty="0" smtClean="0"/>
              <a:t> das </a:t>
            </a:r>
            <a:r>
              <a:rPr lang="en-US" dirty="0" err="1" smtClean="0"/>
              <a:t>linhas</a:t>
            </a:r>
            <a:r>
              <a:rPr lang="en-US" dirty="0" smtClean="0"/>
              <a:t> da </a:t>
            </a:r>
            <a:r>
              <a:rPr lang="en-US" dirty="0" err="1" smtClean="0"/>
              <a:t>entrada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 err="1" smtClean="0"/>
              <a:t>Produz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ordenada</a:t>
            </a:r>
            <a:r>
              <a:rPr lang="en-US" dirty="0" smtClean="0"/>
              <a:t> </a:t>
            </a:r>
            <a:r>
              <a:rPr lang="en-US" dirty="0" err="1" smtClean="0"/>
              <a:t>alfabeticamente</a:t>
            </a:r>
            <a:r>
              <a:rPr lang="en-US" dirty="0" smtClean="0"/>
              <a:t> dos </a:t>
            </a:r>
            <a:r>
              <a:rPr lang="en-US" dirty="0" err="1" smtClean="0"/>
              <a:t>nomes</a:t>
            </a:r>
            <a:r>
              <a:rPr lang="en-US" dirty="0" smtClean="0"/>
              <a:t> dos </a:t>
            </a:r>
            <a:r>
              <a:rPr lang="en-US" dirty="0" err="1" smtClean="0"/>
              <a:t>inquiridos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processos.txt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 err="1" smtClean="0"/>
              <a:t>Imprime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 2 e 3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ordem</a:t>
            </a:r>
            <a:r>
              <a:rPr lang="en-US" dirty="0" smtClean="0"/>
              <a:t> </a:t>
            </a:r>
            <a:r>
              <a:rPr lang="en-US" dirty="0" err="1" smtClean="0"/>
              <a:t>inversa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Remove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duplicadas</a:t>
            </a:r>
            <a:r>
              <a:rPr lang="en-US" dirty="0" smtClean="0"/>
              <a:t> </a:t>
            </a:r>
            <a:r>
              <a:rPr lang="en-US" dirty="0" err="1" smtClean="0"/>
              <a:t>consecutivas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Remove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duplicadas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consecutivas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 startAt="8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1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exercícios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16"/>
            </a:pPr>
            <a:r>
              <a:rPr lang="en-US" dirty="0" smtClean="0"/>
              <a:t> </a:t>
            </a:r>
            <a:r>
              <a:rPr lang="en-US" dirty="0" err="1" smtClean="0"/>
              <a:t>Concatena</a:t>
            </a:r>
            <a:r>
              <a:rPr lang="en-US" dirty="0" smtClean="0"/>
              <a:t> </a:t>
            </a:r>
            <a:r>
              <a:rPr lang="en-US" dirty="0" err="1" smtClean="0"/>
              <a:t>grupos</a:t>
            </a:r>
            <a:r>
              <a:rPr lang="en-US" dirty="0" smtClean="0"/>
              <a:t> de 5 </a:t>
            </a:r>
            <a:r>
              <a:rPr lang="en-US" dirty="0" err="1" smtClean="0"/>
              <a:t>linhas</a:t>
            </a:r>
            <a:r>
              <a:rPr lang="en-US" dirty="0" smtClean="0"/>
              <a:t> e </a:t>
            </a:r>
            <a:r>
              <a:rPr lang="en-US" dirty="0" err="1" smtClean="0"/>
              <a:t>separa</a:t>
            </a:r>
            <a:r>
              <a:rPr lang="en-US" dirty="0" smtClean="0"/>
              <a:t>-as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vírgula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dirty="0" smtClean="0"/>
              <a:t> </a:t>
            </a:r>
            <a:r>
              <a:rPr lang="en-US" dirty="0" err="1" smtClean="0"/>
              <a:t>Imprime</a:t>
            </a:r>
            <a:r>
              <a:rPr lang="en-US" dirty="0" smtClean="0"/>
              <a:t> a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da </a:t>
            </a:r>
            <a:r>
              <a:rPr lang="en-US" dirty="0" err="1" smtClean="0"/>
              <a:t>entrada</a:t>
            </a:r>
            <a:r>
              <a:rPr lang="en-US" dirty="0" smtClean="0"/>
              <a:t> (head -1);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dirty="0" smtClean="0"/>
              <a:t> </a:t>
            </a:r>
            <a:r>
              <a:rPr lang="en-US" dirty="0" err="1" smtClean="0"/>
              <a:t>Imprime</a:t>
            </a:r>
            <a:r>
              <a:rPr lang="en-US" dirty="0" smtClean="0"/>
              <a:t> a </a:t>
            </a:r>
            <a:r>
              <a:rPr lang="en-US" dirty="0" err="1" smtClean="0"/>
              <a:t>linha</a:t>
            </a:r>
            <a:r>
              <a:rPr lang="en-US" dirty="0" smtClean="0"/>
              <a:t> anterior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match com /regex/;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dirty="0" err="1" smtClean="0"/>
              <a:t>Imprime</a:t>
            </a:r>
            <a:r>
              <a:rPr lang="en-US" dirty="0" smtClean="0"/>
              <a:t> a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match com /regex/;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dirty="0" smtClean="0"/>
              <a:t> </a:t>
            </a:r>
            <a:r>
              <a:rPr lang="en-US" dirty="0" err="1" smtClean="0"/>
              <a:t>Apaga</a:t>
            </a:r>
            <a:r>
              <a:rPr lang="en-US" dirty="0" smtClean="0"/>
              <a:t> as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brancas</a:t>
            </a:r>
            <a:r>
              <a:rPr lang="en-US" dirty="0" smtClean="0"/>
              <a:t> da </a:t>
            </a:r>
            <a:r>
              <a:rPr lang="en-US" dirty="0" err="1" smtClean="0"/>
              <a:t>entrada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dirty="0"/>
              <a:t> </a:t>
            </a:r>
            <a:r>
              <a:rPr lang="en-US" dirty="0" smtClean="0"/>
              <a:t>No </a:t>
            </a:r>
            <a:r>
              <a:rPr lang="en-US" dirty="0" err="1" smtClean="0"/>
              <a:t>documento</a:t>
            </a:r>
            <a:r>
              <a:rPr lang="en-US" dirty="0" smtClean="0"/>
              <a:t> dos </a:t>
            </a:r>
            <a:r>
              <a:rPr lang="en-US" dirty="0" err="1" smtClean="0"/>
              <a:t>processos</a:t>
            </a:r>
            <a:r>
              <a:rPr lang="en-US" dirty="0" smtClean="0"/>
              <a:t>, </a:t>
            </a:r>
            <a:r>
              <a:rPr lang="en-US" dirty="0" err="1" smtClean="0"/>
              <a:t>quero</a:t>
            </a:r>
            <a:r>
              <a:rPr lang="en-US" dirty="0" smtClean="0"/>
              <a:t> saber </a:t>
            </a:r>
            <a:r>
              <a:rPr lang="en-US" dirty="0" err="1" smtClean="0"/>
              <a:t>quantas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r>
              <a:rPr lang="en-US" dirty="0" smtClean="0"/>
              <a:t> se </a:t>
            </a:r>
            <a:r>
              <a:rPr lang="en-US" dirty="0" err="1" smtClean="0"/>
              <a:t>repete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($5);</a:t>
            </a:r>
          </a:p>
          <a:p>
            <a:pPr marL="514350" indent="-514350">
              <a:buFont typeface="+mj-lt"/>
              <a:buAutoNum type="arabicPeriod" startAt="16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wk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wk</a:t>
            </a:r>
            <a:r>
              <a:rPr lang="en-US" dirty="0" smtClean="0"/>
              <a:t> [-</a:t>
            </a:r>
            <a:r>
              <a:rPr lang="en-US" dirty="0" err="1" smtClean="0"/>
              <a:t>Ffield_sep</a:t>
            </a:r>
            <a:r>
              <a:rPr lang="en-US" dirty="0" smtClean="0"/>
              <a:t>] ‘</a:t>
            </a:r>
            <a:r>
              <a:rPr lang="en-US" dirty="0" err="1" smtClean="0"/>
              <a:t>cmd</a:t>
            </a:r>
            <a:r>
              <a:rPr lang="en-US" dirty="0" smtClean="0"/>
              <a:t>’ </a:t>
            </a:r>
            <a:r>
              <a:rPr lang="en-US" dirty="0" err="1" smtClean="0"/>
              <a:t>infile</a:t>
            </a:r>
            <a:r>
              <a:rPr lang="en-US" dirty="0" smtClean="0"/>
              <a:t>(s)</a:t>
            </a:r>
          </a:p>
          <a:p>
            <a:r>
              <a:rPr lang="en-US" dirty="0" err="1" smtClean="0"/>
              <a:t>awk</a:t>
            </a:r>
            <a:r>
              <a:rPr lang="en-US" dirty="0" smtClean="0"/>
              <a:t> [-</a:t>
            </a:r>
            <a:r>
              <a:rPr lang="en-US" dirty="0" err="1" smtClean="0"/>
              <a:t>Ffield_sep</a:t>
            </a:r>
            <a:r>
              <a:rPr lang="en-US" dirty="0" smtClean="0"/>
              <a:t>] –f </a:t>
            </a:r>
            <a:r>
              <a:rPr lang="en-US" dirty="0" err="1" smtClean="0"/>
              <a:t>cmd_file</a:t>
            </a:r>
            <a:r>
              <a:rPr lang="en-US" dirty="0" smtClean="0"/>
              <a:t> </a:t>
            </a:r>
            <a:r>
              <a:rPr lang="en-US" dirty="0" err="1" smtClean="0"/>
              <a:t>infile</a:t>
            </a:r>
            <a:r>
              <a:rPr lang="en-US" dirty="0" smtClean="0"/>
              <a:t>(s)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infile</a:t>
            </a:r>
            <a:r>
              <a:rPr lang="en-US" dirty="0" smtClean="0"/>
              <a:t>&gt;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a </a:t>
            </a:r>
            <a:r>
              <a:rPr lang="en-US" dirty="0" err="1" smtClean="0"/>
              <a:t>saída</a:t>
            </a:r>
            <a:r>
              <a:rPr lang="en-US" dirty="0" smtClean="0"/>
              <a:t> de um </a:t>
            </a:r>
            <a:r>
              <a:rPr lang="en-US" i="1" dirty="0" smtClean="0"/>
              <a:t>pipe: |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field_sep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omissão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funciona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[pattern] [{action} …]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ficheiros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processados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a </a:t>
            </a:r>
            <a:r>
              <a:rPr lang="en-US" dirty="0" err="1" smtClean="0"/>
              <a:t>linha</a:t>
            </a:r>
            <a:r>
              <a:rPr lang="en-US" dirty="0" smtClean="0"/>
              <a:t>;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nenhum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for </a:t>
            </a:r>
            <a:r>
              <a:rPr lang="en-US" dirty="0" err="1" smtClean="0"/>
              <a:t>especificado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processadas</a:t>
            </a:r>
            <a:r>
              <a:rPr lang="en-US" dirty="0" smtClean="0"/>
              <a:t>;</a:t>
            </a:r>
          </a:p>
          <a:p>
            <a:r>
              <a:rPr lang="en-US" dirty="0" smtClean="0"/>
              <a:t>As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separadas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 </a:t>
            </a:r>
            <a:r>
              <a:rPr lang="en-US" dirty="0" err="1" smtClean="0"/>
              <a:t>atendendo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valor de </a:t>
            </a:r>
            <a:r>
              <a:rPr lang="en-US" dirty="0" err="1" smtClean="0"/>
              <a:t>field_sep</a:t>
            </a:r>
            <a:r>
              <a:rPr lang="en-US" dirty="0" smtClean="0"/>
              <a:t>;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ação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omissão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ficheiros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afetados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processamento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9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Nomes</a:t>
            </a:r>
            <a:r>
              <a:rPr lang="en-US" dirty="0" smtClean="0"/>
              <a:t> dos </a:t>
            </a:r>
            <a:r>
              <a:rPr lang="en-US" dirty="0" err="1" smtClean="0"/>
              <a:t>campos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partidas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valor de </a:t>
            </a:r>
            <a:r>
              <a:rPr lang="en-US" dirty="0" err="1" smtClean="0"/>
              <a:t>field_sep</a:t>
            </a:r>
            <a:r>
              <a:rPr lang="en-US" dirty="0" smtClean="0"/>
              <a:t>;</a:t>
            </a:r>
          </a:p>
          <a:p>
            <a:r>
              <a:rPr lang="en-US" dirty="0" smtClean="0"/>
              <a:t>$0 </a:t>
            </a:r>
            <a:r>
              <a:rPr lang="en-US" dirty="0" err="1" smtClean="0"/>
              <a:t>representa</a:t>
            </a:r>
            <a:r>
              <a:rPr lang="en-US" dirty="0" smtClean="0"/>
              <a:t> a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inteira</a:t>
            </a:r>
            <a:r>
              <a:rPr lang="en-US" dirty="0" smtClean="0"/>
              <a:t>;</a:t>
            </a:r>
          </a:p>
          <a:p>
            <a:r>
              <a:rPr lang="en-US" dirty="0" smtClean="0"/>
              <a:t>$1, $2, …, $n </a:t>
            </a:r>
            <a:r>
              <a:rPr lang="en-US" dirty="0" err="1" smtClean="0"/>
              <a:t>representam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nomes</a:t>
            </a:r>
            <a:r>
              <a:rPr lang="en-US" dirty="0" smtClean="0"/>
              <a:t> dos </a:t>
            </a:r>
            <a:r>
              <a:rPr lang="en-US" dirty="0" err="1" smtClean="0"/>
              <a:t>campos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expressões</a:t>
            </a:r>
            <a:r>
              <a:rPr lang="en-US" dirty="0" smtClean="0"/>
              <a:t>, testes, 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1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internas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717445"/>
              </p:ext>
            </p:extLst>
          </p:nvPr>
        </p:nvGraphicFramePr>
        <p:xfrm>
          <a:off x="457200" y="1600200"/>
          <a:ext cx="8229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74"/>
                <a:gridCol w="70321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Variável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Separador</a:t>
                      </a:r>
                      <a:r>
                        <a:rPr lang="en-US" dirty="0" smtClean="0"/>
                        <a:t> de campo; ‘ ‘ </a:t>
                      </a:r>
                      <a:r>
                        <a:rPr lang="en-US" dirty="0" err="1" smtClean="0"/>
                        <a:t>como</a:t>
                      </a:r>
                      <a:r>
                        <a:rPr lang="en-US" dirty="0" smtClean="0"/>
                        <a:t> valor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omissão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Número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linhas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processadas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até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momento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Número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campos</a:t>
                      </a:r>
                      <a:r>
                        <a:rPr lang="en-US" dirty="0" smtClean="0"/>
                        <a:t> da </a:t>
                      </a:r>
                      <a:r>
                        <a:rPr lang="en-US" dirty="0" err="1" smtClean="0"/>
                        <a:t>linha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corrente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Nome do </a:t>
                      </a:r>
                      <a:r>
                        <a:rPr lang="en-US" dirty="0" err="1" smtClean="0"/>
                        <a:t>ficheiro</a:t>
                      </a:r>
                      <a:r>
                        <a:rPr lang="en-US" dirty="0" smtClean="0"/>
                        <a:t> de input </a:t>
                      </a:r>
                      <a:r>
                        <a:rPr lang="en-US" dirty="0" err="1" smtClean="0"/>
                        <a:t>corrente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OFMT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Formato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omissão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para</a:t>
                      </a:r>
                      <a:r>
                        <a:rPr lang="en-US" dirty="0" smtClean="0"/>
                        <a:t> output de </a:t>
                      </a:r>
                      <a:r>
                        <a:rPr lang="en-US" dirty="0" err="1" smtClean="0"/>
                        <a:t>números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Separador</a:t>
                      </a:r>
                      <a:r>
                        <a:rPr lang="en-US" baseline="0" dirty="0" smtClean="0"/>
                        <a:t> de campo </a:t>
                      </a:r>
                      <a:r>
                        <a:rPr lang="en-US" baseline="0" dirty="0" err="1" smtClean="0"/>
                        <a:t>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saída</a:t>
                      </a:r>
                      <a:r>
                        <a:rPr lang="en-US" baseline="0" dirty="0" smtClean="0"/>
                        <a:t>; ‘ ‘ </a:t>
                      </a:r>
                      <a:r>
                        <a:rPr lang="en-US" baseline="0" dirty="0" err="1" smtClean="0"/>
                        <a:t>como</a:t>
                      </a:r>
                      <a:r>
                        <a:rPr lang="en-US" baseline="0" dirty="0" smtClean="0"/>
                        <a:t> valor </a:t>
                      </a:r>
                      <a:r>
                        <a:rPr lang="en-US" baseline="0" dirty="0" err="1" smtClean="0"/>
                        <a:t>por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omissão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Separador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registo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saída</a:t>
                      </a:r>
                      <a:r>
                        <a:rPr lang="en-US" dirty="0" smtClean="0"/>
                        <a:t>; ‘\n’ </a:t>
                      </a:r>
                      <a:r>
                        <a:rPr lang="en-US" dirty="0" err="1" smtClean="0"/>
                        <a:t>como</a:t>
                      </a:r>
                      <a:r>
                        <a:rPr lang="en-US" dirty="0" smtClean="0"/>
                        <a:t> valor </a:t>
                      </a:r>
                      <a:r>
                        <a:rPr lang="en-US" dirty="0" err="1" smtClean="0"/>
                        <a:t>por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omissão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Separador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registo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entrada</a:t>
                      </a:r>
                      <a:r>
                        <a:rPr lang="en-US" dirty="0" smtClean="0"/>
                        <a:t>; ‘\n’ </a:t>
                      </a:r>
                      <a:r>
                        <a:rPr lang="en-US" dirty="0" err="1" smtClean="0"/>
                        <a:t>como</a:t>
                      </a:r>
                      <a:r>
                        <a:rPr lang="en-US" dirty="0" smtClean="0"/>
                        <a:t> valor </a:t>
                      </a:r>
                      <a:r>
                        <a:rPr lang="en-US" dirty="0" err="1" smtClean="0"/>
                        <a:t>por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omissão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Igual</a:t>
                      </a:r>
                      <a:r>
                        <a:rPr lang="en-US" dirty="0" smtClean="0"/>
                        <a:t> a NR </a:t>
                      </a:r>
                      <a:r>
                        <a:rPr lang="en-US" dirty="0" err="1" smtClean="0"/>
                        <a:t>só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é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colocado</a:t>
                      </a:r>
                      <a:r>
                        <a:rPr lang="en-US" dirty="0" smtClean="0"/>
                        <a:t> a 0 </a:t>
                      </a:r>
                      <a:r>
                        <a:rPr lang="en-US" dirty="0" err="1" smtClean="0"/>
                        <a:t>sempre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que</a:t>
                      </a:r>
                      <a:r>
                        <a:rPr lang="en-US" dirty="0" smtClean="0"/>
                        <a:t> o </a:t>
                      </a:r>
                      <a:r>
                        <a:rPr lang="en-US" dirty="0" err="1" smtClean="0"/>
                        <a:t>ficheiro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entrada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muda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RSTART, RLENGTH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Variáveis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atualizadas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função</a:t>
                      </a:r>
                      <a:r>
                        <a:rPr lang="en-US" dirty="0" smtClean="0"/>
                        <a:t> match() e </a:t>
                      </a:r>
                      <a:r>
                        <a:rPr lang="en-US" dirty="0" err="1" smtClean="0"/>
                        <a:t>que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indicam</a:t>
                      </a:r>
                      <a:r>
                        <a:rPr lang="en-US" dirty="0" smtClean="0"/>
                        <a:t> a </a:t>
                      </a:r>
                      <a:r>
                        <a:rPr lang="en-US" dirty="0" err="1" smtClean="0"/>
                        <a:t>posição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onde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começou</a:t>
                      </a:r>
                      <a:r>
                        <a:rPr lang="en-US" dirty="0" smtClean="0"/>
                        <a:t> o match e </a:t>
                      </a:r>
                      <a:r>
                        <a:rPr lang="en-US" dirty="0" err="1" smtClean="0"/>
                        <a:t>qual</a:t>
                      </a:r>
                      <a:r>
                        <a:rPr lang="en-US" dirty="0" smtClean="0"/>
                        <a:t> o </a:t>
                      </a:r>
                      <a:r>
                        <a:rPr lang="en-US" dirty="0" err="1" smtClean="0"/>
                        <a:t>seu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comprimento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caracteres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SUBSEP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Separador</a:t>
                      </a:r>
                      <a:r>
                        <a:rPr lang="en-US" dirty="0" smtClean="0"/>
                        <a:t> subscript,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usado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em</a:t>
                      </a:r>
                      <a:r>
                        <a:rPr lang="en-US" baseline="0" dirty="0" smtClean="0"/>
                        <a:t> arrays multi-</a:t>
                      </a:r>
                      <a:r>
                        <a:rPr lang="en-US" baseline="0" dirty="0" err="1" smtClean="0"/>
                        <a:t>dimensionais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Operadores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145223"/>
              </p:ext>
            </p:extLst>
          </p:nvPr>
        </p:nvGraphicFramePr>
        <p:xfrm>
          <a:off x="457200" y="1600202"/>
          <a:ext cx="8229600" cy="428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60"/>
                <a:gridCol w="5800740"/>
              </a:tblGrid>
              <a:tr h="47648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476488">
                <a:tc>
                  <a:txBody>
                    <a:bodyPr/>
                    <a:lstStyle/>
                    <a:p>
                      <a:r>
                        <a:rPr lang="en-US" dirty="0" smtClean="0"/>
                        <a:t>+, -, *, 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Adição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subtração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multiplicação</a:t>
                      </a:r>
                      <a:r>
                        <a:rPr lang="en-US" dirty="0" smtClean="0"/>
                        <a:t> e </a:t>
                      </a:r>
                      <a:r>
                        <a:rPr lang="en-US" dirty="0" err="1" smtClean="0"/>
                        <a:t>divisão</a:t>
                      </a:r>
                      <a:endParaRPr lang="en-US" dirty="0"/>
                    </a:p>
                  </a:txBody>
                  <a:tcPr/>
                </a:tc>
              </a:tr>
              <a:tr h="476488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Resto</a:t>
                      </a:r>
                      <a:r>
                        <a:rPr lang="en-US" dirty="0" smtClean="0"/>
                        <a:t> da </a:t>
                      </a:r>
                      <a:r>
                        <a:rPr lang="en-US" dirty="0" err="1" smtClean="0"/>
                        <a:t>divisão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inteira</a:t>
                      </a:r>
                      <a:endParaRPr lang="en-US" dirty="0"/>
                    </a:p>
                  </a:txBody>
                  <a:tcPr/>
                </a:tc>
              </a:tr>
              <a:tr h="476488"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Incremento</a:t>
                      </a:r>
                      <a:endParaRPr lang="en-US" dirty="0"/>
                    </a:p>
                  </a:txBody>
                  <a:tcPr/>
                </a:tc>
              </a:tr>
              <a:tr h="476488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Decremento</a:t>
                      </a:r>
                      <a:endParaRPr lang="en-US" dirty="0"/>
                    </a:p>
                  </a:txBody>
                  <a:tcPr/>
                </a:tc>
              </a:tr>
              <a:tr h="476488">
                <a:tc>
                  <a:txBody>
                    <a:bodyPr/>
                    <a:lstStyle/>
                    <a:p>
                      <a:r>
                        <a:rPr lang="en-US" dirty="0" smtClean="0"/>
                        <a:t>^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Exponenciação</a:t>
                      </a:r>
                      <a:endParaRPr lang="en-US" dirty="0"/>
                    </a:p>
                  </a:txBody>
                  <a:tcPr/>
                </a:tc>
              </a:tr>
              <a:tr h="476488">
                <a:tc>
                  <a:txBody>
                    <a:bodyPr/>
                    <a:lstStyle/>
                    <a:p>
                      <a:r>
                        <a:rPr lang="en-US" dirty="0" smtClean="0"/>
                        <a:t>+=, -=, *=, /=, %=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Atribuição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precedida</a:t>
                      </a:r>
                      <a:r>
                        <a:rPr lang="en-US" dirty="0" smtClean="0"/>
                        <a:t> da </a:t>
                      </a:r>
                      <a:r>
                        <a:rPr lang="en-US" dirty="0" err="1" smtClean="0"/>
                        <a:t>operação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indicada</a:t>
                      </a:r>
                      <a:endParaRPr lang="en-US" dirty="0"/>
                    </a:p>
                  </a:txBody>
                  <a:tcPr/>
                </a:tc>
              </a:tr>
              <a:tr h="47648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operador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Concatenação</a:t>
                      </a:r>
                      <a:r>
                        <a:rPr lang="en-US" dirty="0" smtClean="0"/>
                        <a:t> de strings: nova = “</a:t>
                      </a:r>
                      <a:r>
                        <a:rPr lang="en-US" dirty="0" err="1" smtClean="0"/>
                        <a:t>teste</a:t>
                      </a:r>
                      <a:r>
                        <a:rPr lang="en-US" dirty="0" smtClean="0"/>
                        <a:t>” $3 “de” $5</a:t>
                      </a:r>
                      <a:endParaRPr lang="en-US" dirty="0"/>
                    </a:p>
                  </a:txBody>
                  <a:tcPr/>
                </a:tc>
              </a:tr>
              <a:tr h="476488">
                <a:tc>
                  <a:txBody>
                    <a:bodyPr/>
                    <a:lstStyle/>
                    <a:p>
                      <a:r>
                        <a:rPr lang="en-US" dirty="0" smtClean="0"/>
                        <a:t>?: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Operador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ternário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condicional</a:t>
                      </a:r>
                      <a:r>
                        <a:rPr lang="en-US" dirty="0" smtClean="0"/>
                        <a:t>: expr1? expr2</a:t>
                      </a:r>
                      <a:r>
                        <a:rPr lang="en-US" baseline="0" dirty="0" smtClean="0"/>
                        <a:t> : expr3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relacionais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998918"/>
              </p:ext>
            </p:extLst>
          </p:nvPr>
        </p:nvGraphicFramePr>
        <p:xfrm>
          <a:off x="457200" y="1600202"/>
          <a:ext cx="8229600" cy="428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965"/>
                <a:gridCol w="6512635"/>
              </a:tblGrid>
              <a:tr h="47648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476488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Igualdade</a:t>
                      </a:r>
                      <a:endParaRPr lang="en-US" dirty="0"/>
                    </a:p>
                  </a:txBody>
                  <a:tcPr/>
                </a:tc>
              </a:tr>
              <a:tr h="476488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Desigualdade</a:t>
                      </a:r>
                      <a:endParaRPr lang="en-US" dirty="0"/>
                    </a:p>
                  </a:txBody>
                  <a:tcPr/>
                </a:tc>
              </a:tr>
              <a:tr h="476488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Menor</a:t>
                      </a:r>
                      <a:endParaRPr lang="en-US" dirty="0"/>
                    </a:p>
                  </a:txBody>
                  <a:tcPr/>
                </a:tc>
              </a:tr>
              <a:tr h="476488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igual</a:t>
                      </a:r>
                      <a:endParaRPr lang="en-US" dirty="0"/>
                    </a:p>
                  </a:txBody>
                  <a:tcPr/>
                </a:tc>
              </a:tr>
              <a:tr h="476488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Maior</a:t>
                      </a:r>
                      <a:endParaRPr lang="en-US" dirty="0"/>
                    </a:p>
                  </a:txBody>
                  <a:tcPr/>
                </a:tc>
              </a:tr>
              <a:tr h="476488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Maior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igual</a:t>
                      </a:r>
                      <a:endParaRPr lang="en-US" dirty="0"/>
                    </a:p>
                  </a:txBody>
                  <a:tcPr/>
                </a:tc>
              </a:tr>
              <a:tr h="476488">
                <a:tc>
                  <a:txBody>
                    <a:bodyPr/>
                    <a:lstStyle/>
                    <a:p>
                      <a:r>
                        <a:rPr lang="en-US" dirty="0" smtClean="0"/>
                        <a:t>~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expressão</a:t>
                      </a:r>
                      <a:r>
                        <a:rPr lang="en-US" dirty="0" smtClean="0"/>
                        <a:t> regular</a:t>
                      </a:r>
                      <a:endParaRPr lang="en-US" dirty="0"/>
                    </a:p>
                  </a:txBody>
                  <a:tcPr/>
                </a:tc>
              </a:tr>
              <a:tr h="476488">
                <a:tc>
                  <a:txBody>
                    <a:bodyPr/>
                    <a:lstStyle/>
                    <a:p>
                      <a:r>
                        <a:rPr lang="en-US" dirty="0" smtClean="0"/>
                        <a:t>!~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Não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contem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expressão</a:t>
                      </a:r>
                      <a:r>
                        <a:rPr lang="en-US" dirty="0" smtClean="0"/>
                        <a:t> regular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28/02/2013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PL2013 - jcr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67F4-31C7-8B4D-93CD-60E3CE4580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7302</TotalTime>
  <Words>2530</Words>
  <Application>Microsoft Macintosh PowerPoint</Application>
  <PresentationFormat>On-screen Show (4:3)</PresentationFormat>
  <Paragraphs>491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Courier New</vt:lpstr>
      <vt:lpstr>Times New Roman</vt:lpstr>
      <vt:lpstr>Arial</vt:lpstr>
      <vt:lpstr>Office Theme</vt:lpstr>
      <vt:lpstr>(G)AWK</vt:lpstr>
      <vt:lpstr>O Que é?</vt:lpstr>
      <vt:lpstr>Estrutura</vt:lpstr>
      <vt:lpstr>awk syntax</vt:lpstr>
      <vt:lpstr>Como funciona</vt:lpstr>
      <vt:lpstr>Nomes dos campos</vt:lpstr>
      <vt:lpstr>Variáveis internas</vt:lpstr>
      <vt:lpstr>Operadores</vt:lpstr>
      <vt:lpstr>Operadores relacionais</vt:lpstr>
      <vt:lpstr>Padrões</vt:lpstr>
      <vt:lpstr>Expressões Regulares</vt:lpstr>
      <vt:lpstr>Expressões regulares (extensão)</vt:lpstr>
      <vt:lpstr>Expressões regulares (exemplos)</vt:lpstr>
      <vt:lpstr>Padrões com expressões regulares</vt:lpstr>
      <vt:lpstr>Padrões com expressões relacionais</vt:lpstr>
      <vt:lpstr>Padrões compostos</vt:lpstr>
      <vt:lpstr>Padrões compostos: exemplos</vt:lpstr>
      <vt:lpstr>Padrões compostos: exemplos</vt:lpstr>
      <vt:lpstr>Padrões BEGIN e END</vt:lpstr>
      <vt:lpstr>BEGIN</vt:lpstr>
      <vt:lpstr>END</vt:lpstr>
      <vt:lpstr>Ações</vt:lpstr>
      <vt:lpstr>Instruções de Controlo</vt:lpstr>
      <vt:lpstr>Variáveis</vt:lpstr>
      <vt:lpstr>Arrays</vt:lpstr>
      <vt:lpstr>Arrays multi-dimensionais</vt:lpstr>
      <vt:lpstr>Funções</vt:lpstr>
      <vt:lpstr>Funções</vt:lpstr>
      <vt:lpstr>Match “with case insensitive”</vt:lpstr>
      <vt:lpstr>Gawk: funções def. pelo utilizador</vt:lpstr>
      <vt:lpstr>Exemplos de 1 linha</vt:lpstr>
      <vt:lpstr>Exemplos de 1 linha</vt:lpstr>
      <vt:lpstr>Exemplos de 1 linha</vt:lpstr>
      <vt:lpstr>Exercícios</vt:lpstr>
      <vt:lpstr>Mais exercícios</vt:lpstr>
      <vt:lpstr>Mais exercícios(2)</vt:lpstr>
    </vt:vector>
  </TitlesOfParts>
  <Company>KEEP Solutions Lda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(G)AWK</dc:title>
  <dc:creator>Office 2004 Test Drive User</dc:creator>
  <cp:lastModifiedBy>Microsoft Office User</cp:lastModifiedBy>
  <cp:revision>47</cp:revision>
  <dcterms:created xsi:type="dcterms:W3CDTF">2013-02-28T15:55:32Z</dcterms:created>
  <dcterms:modified xsi:type="dcterms:W3CDTF">2018-02-25T22:18:05Z</dcterms:modified>
</cp:coreProperties>
</file>