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6"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Figtree" panose="020B0604020202020204" charset="0"/>
      <p:regular r:id="rId31"/>
      <p:bold r:id="rId32"/>
      <p:italic r:id="rId33"/>
      <p:boldItalic r:id="rId34"/>
    </p:embeddedFont>
    <p:embeddedFont>
      <p:font typeface="Figtree Black" panose="020B0604020202020204" charset="0"/>
      <p:bold r:id="rId35"/>
      <p:boldItalic r:id="rId36"/>
    </p:embeddedFont>
    <p:embeddedFont>
      <p:font typeface="Hanken Grotesk" panose="020B0604020202020204" charset="0"/>
      <p:regular r:id="rId37"/>
      <p:bold r:id="rId38"/>
      <p:italic r:id="rId39"/>
      <p:boldItalic r:id="rId40"/>
    </p:embeddedFont>
    <p:embeddedFont>
      <p:font typeface="Lato" panose="020F0502020204030203" pitchFamily="34" charset="0"/>
      <p:regular r:id="rId41"/>
      <p:bold r:id="rId42"/>
      <p:italic r:id="rId43"/>
      <p:boldItalic r:id="rId44"/>
    </p:embeddedFont>
    <p:embeddedFont>
      <p:font typeface="Nunito Light" pitchFamily="2"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34" autoAdjust="0"/>
  </p:normalViewPr>
  <p:slideViewPr>
    <p:cSldViewPr snapToGrid="0">
      <p:cViewPr varScale="1">
        <p:scale>
          <a:sx n="84" d="100"/>
          <a:sy n="84" d="100"/>
        </p:scale>
        <p:origin x="1770" y="52"/>
      </p:cViewPr>
      <p:guideLst>
        <p:guide orient="horz" pos="1620"/>
        <p:guide pos="2880"/>
      </p:guideLst>
    </p:cSldViewPr>
  </p:slideViewPr>
  <p:notesTextViewPr>
    <p:cViewPr>
      <p:scale>
        <a:sx n="1" d="1"/>
        <a:sy n="1" d="1"/>
      </p:scale>
      <p:origin x="0" y="-545"/>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768ca7ef4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eb1876f6f9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eb1876f6f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(Acabar 6:30 máx)</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Por último, analizamos diferentes métodos de recomendar refactorings, sendo dividos em 2 grupos: analisar o código fonte, ou uso de métricas de qualidade.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Quanto ao código fonte, tendem a analisar a estrutura do código, como a AST, e encontrando certos padrões na mesma que podem indicar algum problema conseguem recomendar refactorings que o podem resolver.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Em termos de métricas de qualidade, as ferramentas definem um número de métricas, como as que podem ser vistas na figura 7, e, quando estas chegam a certos valores que indicam que existe algum tipo de problema especifico, podem recomendar refactorings para o resolver.</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1575f7f86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1575f7f8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Tendo analisado o estado de arto currente, nós desenvolvemos um plano para criar e testar a nossa knowledge base dividido em 3 fases:</a:t>
            </a:r>
            <a:endParaRPr/>
          </a:p>
          <a:p>
            <a:pPr marL="457200" lvl="0" indent="-298450" algn="l" rtl="0">
              <a:spcBef>
                <a:spcPts val="0"/>
              </a:spcBef>
              <a:spcAft>
                <a:spcPts val="0"/>
              </a:spcAft>
              <a:buSzPts val="1100"/>
              <a:buChar char="-"/>
            </a:pPr>
            <a:r>
              <a:rPr lang="en"/>
              <a:t>Começamos por obter os dados, guardando numa base de dados, e utilizando esses dados e a ferramenta de recomendação de refactorings mencionada anteriormente, LiveRef, para comparar developers com o método de limites, tendo em conta a nossa 1ª questão de pesquisa.</a:t>
            </a:r>
            <a:endParaRPr/>
          </a:p>
          <a:p>
            <a:pPr marL="457200" lvl="0" indent="-298450" algn="l" rtl="0">
              <a:spcBef>
                <a:spcPts val="0"/>
              </a:spcBef>
              <a:spcAft>
                <a:spcPts val="0"/>
              </a:spcAft>
              <a:buSzPts val="1100"/>
              <a:buChar char="-"/>
            </a:pPr>
            <a:r>
              <a:rPr lang="en"/>
              <a:t>A seguir, criamos e treinamos os modelos de classificação.</a:t>
            </a:r>
            <a:endParaRPr/>
          </a:p>
          <a:p>
            <a:pPr marL="457200" lvl="0" indent="-298450" algn="l" rtl="0">
              <a:spcBef>
                <a:spcPts val="0"/>
              </a:spcBef>
              <a:spcAft>
                <a:spcPts val="0"/>
              </a:spcAft>
              <a:buSzPts val="1100"/>
              <a:buChar char="-"/>
            </a:pPr>
            <a:r>
              <a:rPr lang="en"/>
              <a:t>Por fim, integramos os modelos com o plugin, tendo em conta a atualização do modelo ao longo do tempo, e adicionamos umas funcionalidades adicionais que vão ser descritas mais tarde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1575f7f86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1575f7f86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Os dados que queriamos obter eram métricas de qualidade de quando operações de refactoring de Extract Method e Extract Class aconteceram. Para isto, nós tínhamos 2 opções:</a:t>
            </a:r>
            <a:endParaRPr/>
          </a:p>
          <a:p>
            <a:pPr marL="457200" lvl="0" indent="-298450" algn="l" rtl="0">
              <a:spcBef>
                <a:spcPts val="0"/>
              </a:spcBef>
              <a:spcAft>
                <a:spcPts val="0"/>
              </a:spcAft>
              <a:buSzPts val="1100"/>
              <a:buChar char="-"/>
            </a:pPr>
            <a:r>
              <a:rPr lang="en"/>
              <a:t>Encontrar repositórios de software relevantes, sendo que teriam de ser de código Java, visto que o Plugin é para Java, e terem sido atualizados recentemente, e identificavamos os refactorings e extraímos as métricas de qualidade.</a:t>
            </a:r>
            <a:endParaRPr/>
          </a:p>
          <a:p>
            <a:pPr marL="457200" lvl="0" indent="-298450" algn="l" rtl="0">
              <a:spcBef>
                <a:spcPts val="0"/>
              </a:spcBef>
              <a:spcAft>
                <a:spcPts val="0"/>
              </a:spcAft>
              <a:buSzPts val="1100"/>
              <a:buChar char="-"/>
            </a:pPr>
            <a:r>
              <a:rPr lang="en"/>
              <a:t>Ou encontrar uma coleção de dados já existente, tendo as mesmas restrições, em que apenas fosse necessário ou a identificação de refactorings e extração de métricas, ou mesmo só a extração.</a:t>
            </a:r>
            <a:endParaRPr/>
          </a:p>
          <a:p>
            <a:pPr marL="0" lvl="0" indent="0" algn="l" rtl="0">
              <a:spcBef>
                <a:spcPts val="0"/>
              </a:spcBef>
              <a:spcAft>
                <a:spcPts val="0"/>
              </a:spcAft>
              <a:buNone/>
            </a:pPr>
            <a:endParaRPr/>
          </a:p>
          <a:p>
            <a:pPr marL="0" lvl="0" indent="0" algn="l" rtl="0">
              <a:spcBef>
                <a:spcPts val="0"/>
              </a:spcBef>
              <a:spcAft>
                <a:spcPts val="0"/>
              </a:spcAft>
              <a:buNone/>
            </a:pPr>
            <a:r>
              <a:rPr lang="en"/>
              <a:t>Acabamos por encontrar uma coleção de dados, SmartShark atualizada em dezembro de 2021 e que contém dados de quase 100 repositórios Java, tendo já identificado refactorings nos commits.</a:t>
            </a:r>
            <a:endParaRPr/>
          </a:p>
          <a:p>
            <a:pPr marL="0" lvl="0" indent="0" algn="l" rtl="0">
              <a:spcBef>
                <a:spcPts val="0"/>
              </a:spcBef>
              <a:spcAft>
                <a:spcPts val="0"/>
              </a:spcAft>
              <a:buNone/>
            </a:pPr>
            <a:endParaRPr/>
          </a:p>
          <a:p>
            <a:pPr marL="0" lvl="0" indent="0" algn="l" rtl="0">
              <a:spcBef>
                <a:spcPts val="0"/>
              </a:spcBef>
              <a:spcAft>
                <a:spcPts val="0"/>
              </a:spcAft>
              <a:buNone/>
            </a:pPr>
            <a:r>
              <a:rPr lang="en"/>
              <a:t>Assim, nós criamos um script que analisava os dados e recolhia as métricas de qualidade descritas na figura 9, guardando-as numa base de dados. Estas métricas recolhidas são as métricas do código antes de ter acontecido um refactoring, ou seja, métricas de um método ou classe que necessita de sofrer um refactoring.</a:t>
            </a:r>
            <a:endParaRPr/>
          </a:p>
          <a:p>
            <a:pPr marL="0" lvl="0" indent="0" algn="l" rtl="0">
              <a:spcBef>
                <a:spcPts val="0"/>
              </a:spcBef>
              <a:spcAft>
                <a:spcPts val="0"/>
              </a:spcAft>
              <a:buNone/>
            </a:pPr>
            <a:endParaRPr/>
          </a:p>
          <a:p>
            <a:pPr marL="0" lvl="0" indent="0" algn="l" rtl="0">
              <a:spcBef>
                <a:spcPts val="0"/>
              </a:spcBef>
              <a:spcAft>
                <a:spcPts val="0"/>
              </a:spcAft>
              <a:buNone/>
            </a:pPr>
            <a:r>
              <a:rPr lang="en"/>
              <a:t>Para o Extract Method, conseguimos um total de cerca de 25 mil diferentes instâncias de refactorings com 18 métricas cada uma, enquanto que para Extract Class só obtivemos cerca de 2500 e 20 métricas.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1575f7f86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1575f7f86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 o Extract Method refactoring, nós obtivemos não só as métricas antes de um refactoring ter ocurrido, mas as métricas no código depois de ter sido alterado.</a:t>
            </a:r>
            <a:endParaRPr/>
          </a:p>
          <a:p>
            <a:pPr marL="0" lvl="0" indent="0" algn="l" rtl="0">
              <a:spcBef>
                <a:spcPts val="0"/>
              </a:spcBef>
              <a:spcAft>
                <a:spcPts val="0"/>
              </a:spcAft>
              <a:buNone/>
            </a:pPr>
            <a:r>
              <a:rPr lang="en"/>
              <a:t>Utilizando o código inicial, antes de um refactoring ter sido realizado, testou-se o plugin original, que usa método de limites, e realizou-se o refactoring da solução melhor oferecida pelo plugin,  guardando também as métricas de qualidade do código resultante.</a:t>
            </a:r>
            <a:endParaRPr/>
          </a:p>
          <a:p>
            <a:pPr marL="0" lvl="0" indent="0" algn="l" rtl="0">
              <a:spcBef>
                <a:spcPts val="0"/>
              </a:spcBef>
              <a:spcAft>
                <a:spcPts val="0"/>
              </a:spcAft>
              <a:buNone/>
            </a:pPr>
            <a:endParaRPr/>
          </a:p>
          <a:p>
            <a:pPr marL="0" lvl="0" indent="0" algn="l" rtl="0">
              <a:spcBef>
                <a:spcPts val="0"/>
              </a:spcBef>
              <a:spcAft>
                <a:spcPts val="0"/>
              </a:spcAft>
              <a:buNone/>
            </a:pPr>
            <a:r>
              <a:rPr lang="en"/>
              <a:t>Tendo estes dados, comparou-se, não só a diferença entre as métricas de antes e depois de refactorings nos dados de developers e usando a plugin, mas também quando o plugin detetava se existia necessidade de um Extract Method refactoring ou não:</a:t>
            </a:r>
            <a:endParaRPr/>
          </a:p>
          <a:p>
            <a:pPr marL="0" lvl="0" indent="0" algn="l" rtl="0">
              <a:spcBef>
                <a:spcPts val="0"/>
              </a:spcBef>
              <a:spcAft>
                <a:spcPts val="0"/>
              </a:spcAft>
              <a:buNone/>
            </a:pPr>
            <a:r>
              <a:rPr lang="en"/>
              <a:t>-	Podemos ver que apenas 56% das vezes em que developers realizaram refactorings é que o plugin também recomendou, sendo que quase metade das vezes em que os developers realizaram Extract Method refactoring, o Plugin não o recomendaria fazer.</a:t>
            </a:r>
            <a:endParaRPr/>
          </a:p>
          <a:p>
            <a:pPr marL="0" lvl="0" indent="0" algn="l" rtl="0">
              <a:spcBef>
                <a:spcPts val="0"/>
              </a:spcBef>
              <a:spcAft>
                <a:spcPts val="0"/>
              </a:spcAft>
              <a:buNone/>
            </a:pPr>
            <a:r>
              <a:rPr lang="en"/>
              <a:t>-	Em termos das métricas em si, pode-se ver na figura 10 que, sistematicamente, as métricas melhoram mais nos dados da vida real, do que os obtidos pelas recomendações do plugin. Por exemplo, Halstead Time mede o tempo estimado, em segundos, necessários para se perceber e implementar um programa, e pode-se ver que diminui mais com os refactorings feitos por developer. Outro exemplo, Halstead Maintainability que mede quão fácil um programa é de ser mantido e modificado, sendo quanto mais alta melhor, e subiu menos no plugin.</a:t>
            </a:r>
            <a:endParaRPr/>
          </a:p>
          <a:p>
            <a:pPr marL="0" lvl="0" indent="0" algn="l" rtl="0">
              <a:spcBef>
                <a:spcPts val="0"/>
              </a:spcBef>
              <a:spcAft>
                <a:spcPts val="0"/>
              </a:spcAft>
              <a:buNone/>
            </a:pPr>
            <a:endParaRPr/>
          </a:p>
          <a:p>
            <a:pPr marL="0" lvl="0" indent="0" algn="l" rtl="0">
              <a:spcBef>
                <a:spcPts val="0"/>
              </a:spcBef>
              <a:spcAft>
                <a:spcPts val="0"/>
              </a:spcAft>
              <a:buNone/>
            </a:pPr>
            <a:r>
              <a:rPr lang="en"/>
              <a:t>Tendo estes resultados em conta e como o Plugin funciona, nós pensamos em 2 possíveis caminhos de melhoria:</a:t>
            </a:r>
            <a:endParaRPr/>
          </a:p>
          <a:p>
            <a:pPr marL="0" lvl="0" indent="0" algn="l" rtl="0">
              <a:spcBef>
                <a:spcPts val="0"/>
              </a:spcBef>
              <a:spcAft>
                <a:spcPts val="0"/>
              </a:spcAft>
              <a:buNone/>
            </a:pPr>
            <a:r>
              <a:rPr lang="en"/>
              <a:t>-	Ou melhoramos a identificação de métodos ou classes que necessitam de refactorings</a:t>
            </a:r>
            <a:endParaRPr/>
          </a:p>
          <a:p>
            <a:pPr marL="0" lvl="0" indent="0" algn="l" rtl="0">
              <a:spcBef>
                <a:spcPts val="0"/>
              </a:spcBef>
              <a:spcAft>
                <a:spcPts val="0"/>
              </a:spcAft>
              <a:buNone/>
            </a:pPr>
            <a:r>
              <a:rPr lang="en"/>
              <a:t>-	Ou melhoramos a seleção de fragmentos de código que vão ser extraidos.</a:t>
            </a:r>
            <a:endParaRPr/>
          </a:p>
          <a:p>
            <a:pPr marL="0" lvl="0" indent="0" algn="l" rtl="0">
              <a:spcBef>
                <a:spcPts val="0"/>
              </a:spcBef>
              <a:spcAft>
                <a:spcPts val="0"/>
              </a:spcAft>
              <a:buNone/>
            </a:pPr>
            <a:r>
              <a:rPr lang="en"/>
              <a:t>Nós escolhemos a primeira opção, de identificar os métodos ou classes.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1575f7f860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1575f7f86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Tendo escolhido o caminho a percorrer, começamos a desenvolver para cada um dos modelos: um para Extract Method e um para Extract Class, seguindo uma pipeline semelhante para os 2.</a:t>
            </a:r>
            <a:endParaRPr/>
          </a:p>
          <a:p>
            <a:pPr marL="0" lvl="0" indent="0" algn="l" rtl="0">
              <a:spcBef>
                <a:spcPts val="0"/>
              </a:spcBef>
              <a:spcAft>
                <a:spcPts val="0"/>
              </a:spcAft>
              <a:buNone/>
            </a:pPr>
            <a:endParaRPr/>
          </a:p>
          <a:p>
            <a:pPr marL="0" lvl="0" indent="0" algn="l" rtl="0">
              <a:spcBef>
                <a:spcPts val="0"/>
              </a:spcBef>
              <a:spcAft>
                <a:spcPts val="0"/>
              </a:spcAft>
              <a:buNone/>
            </a:pPr>
            <a:r>
              <a:rPr lang="en"/>
              <a:t>Começamos por limpar os dados, sendo que existiam alguns valores infinitos e nulos, mas não eram um número significativo, e normalizou-se os dados.</a:t>
            </a:r>
            <a:endParaRPr/>
          </a:p>
          <a:p>
            <a:pPr marL="0" lvl="0" indent="0" algn="l" rtl="0">
              <a:spcBef>
                <a:spcPts val="0"/>
              </a:spcBef>
              <a:spcAft>
                <a:spcPts val="0"/>
              </a:spcAft>
              <a:buNone/>
            </a:pPr>
            <a:endParaRPr/>
          </a:p>
          <a:p>
            <a:pPr marL="0" lvl="0" indent="0" algn="l" rtl="0">
              <a:spcBef>
                <a:spcPts val="0"/>
              </a:spcBef>
              <a:spcAft>
                <a:spcPts val="0"/>
              </a:spcAft>
              <a:buNone/>
            </a:pPr>
            <a:r>
              <a:rPr lang="en"/>
              <a:t>De seguida, visto que temos um número elevado de features para cada um, 18 para Extract Method e 20 para Extract Class, escolhemos calcular a covariação entre as diferentes features e remover as que tivessem um valor elevado, que definimos ser 0.9 de 1.</a:t>
            </a:r>
            <a:endParaRPr/>
          </a:p>
          <a:p>
            <a:pPr marL="0" lvl="0" indent="0" algn="l" rtl="0">
              <a:spcBef>
                <a:spcPts val="0"/>
              </a:spcBef>
              <a:spcAft>
                <a:spcPts val="0"/>
              </a:spcAft>
              <a:buNone/>
            </a:pPr>
            <a:endParaRPr/>
          </a:p>
          <a:p>
            <a:pPr marL="0" lvl="0" indent="0" algn="l" rtl="0">
              <a:spcBef>
                <a:spcPts val="0"/>
              </a:spcBef>
              <a:spcAft>
                <a:spcPts val="0"/>
              </a:spcAft>
              <a:buNone/>
            </a:pPr>
            <a:r>
              <a:rPr lang="en"/>
              <a:t>Assim, acabamos por remover 4 features do Extract Method e 2 do Extract Class. É de realçar que cada uma das features removidas ou podem ser obtidas por outras ou são usadas no cáculo de outras.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1575f7f860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1575f7f86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Tendo os dados e as features direitas, movemos para selecionar e treinar os modelos.</a:t>
            </a:r>
            <a:endParaRPr/>
          </a:p>
          <a:p>
            <a:pPr marL="0" lvl="0" indent="0" algn="l" rtl="0">
              <a:spcBef>
                <a:spcPts val="0"/>
              </a:spcBef>
              <a:spcAft>
                <a:spcPts val="0"/>
              </a:spcAft>
              <a:buNone/>
            </a:pPr>
            <a:endParaRPr/>
          </a:p>
          <a:p>
            <a:pPr marL="0" lvl="0" indent="0" algn="l" rtl="0">
              <a:spcBef>
                <a:spcPts val="0"/>
              </a:spcBef>
              <a:spcAft>
                <a:spcPts val="0"/>
              </a:spcAft>
              <a:buNone/>
            </a:pPr>
            <a:r>
              <a:rPr lang="en"/>
              <a:t>Como mencionamos antes, estes dados são de instâncias em que refactorings aconteceram e se os modelos vão identificar se um método ou classe deve ser alvo de um refactoring, significa que só temos dados para quando a resposta é positiva. Isto acontece visto que nós não podemos garantir que todas as mudanças feitas no código de um repositório que não foram um refactoring significam que um refactoring não devia ter acontecido.</a:t>
            </a:r>
            <a:endParaRPr/>
          </a:p>
          <a:p>
            <a:pPr marL="0" lvl="0" indent="0" algn="l" rtl="0">
              <a:spcBef>
                <a:spcPts val="0"/>
              </a:spcBef>
              <a:spcAft>
                <a:spcPts val="0"/>
              </a:spcAft>
              <a:buNone/>
            </a:pPr>
            <a:endParaRPr/>
          </a:p>
          <a:p>
            <a:pPr marL="0" lvl="0" indent="0" algn="l" rtl="0">
              <a:spcBef>
                <a:spcPts val="0"/>
              </a:spcBef>
              <a:spcAft>
                <a:spcPts val="0"/>
              </a:spcAft>
              <a:buNone/>
            </a:pPr>
            <a:r>
              <a:rPr lang="en"/>
              <a:t>Tendo em conta isto, nós focamo-nos em modelos One-Class Classification, que conseguem aprender eficientemente as caracteristicas de uma só classe, mesmo sendo treinados apenas com dados dessa mesma classe, e classificam dados fora dessas caracteristicas como anomalias. Usamos 3 modelos diferentes, One-Class SVM, Isolation Forest, e Elliptic Envelope, sendo que são 3 modelos efetivos em espaços dimensionais altos, para ter em conta o número de features, e também tendem a ser eficientes com um número grande de dados, mantendo bons resultados com poucos também.</a:t>
            </a:r>
            <a:endParaRPr/>
          </a:p>
          <a:p>
            <a:pPr marL="0" lvl="0" indent="0" algn="l" rtl="0">
              <a:spcBef>
                <a:spcPts val="0"/>
              </a:spcBef>
              <a:spcAft>
                <a:spcPts val="0"/>
              </a:spcAft>
              <a:buNone/>
            </a:pPr>
            <a:endParaRPr/>
          </a:p>
          <a:p>
            <a:pPr marL="0" lvl="0" indent="0" algn="l" rtl="0">
              <a:spcBef>
                <a:spcPts val="0"/>
              </a:spcBef>
              <a:spcAft>
                <a:spcPts val="0"/>
              </a:spcAft>
              <a:buNone/>
            </a:pPr>
            <a:r>
              <a:rPr lang="en"/>
              <a:t>Fizemos uso the Hyperparameter Tuning em cada um deles para encontrar os melhores parâmetros, e usamos Recall como a forma de os avaliar. Decidimos Recall visto que medidas como a precisão e outras semelhantes tendem a ter em conta Falsos Positivos e Verdadeiros Negativos, valores que vão ser sempre 0 visto que só existem dados para a classe positiva. Assim, Elliptic Envelope foi o que teve a melhor performance, seguido por One Class SVM.</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1575f7f860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1575f7f860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Estando os modelos criados, nós integramo-los no plugin para podermos fazer uso deles. Estes modelos foram criados em Python, visto que o suporte para aprendizagem computacional é melhor, o que nos levou, já que o plugin é criado e usado em Java, a adicionar suporte Python. A figura 13 mostra uma das definições no painel de configuração do plugin onde os utilizadores têm de inserir o seu caminho de Python (algo que deve existir visto que é destinado a developers) e o plugin vai automaticamente verificar e instalar as bibliotecas necessárias.</a:t>
            </a:r>
            <a:endParaRPr/>
          </a:p>
          <a:p>
            <a:pPr marL="0" lvl="0" indent="0" algn="l" rtl="0">
              <a:spcBef>
                <a:spcPts val="0"/>
              </a:spcBef>
              <a:spcAft>
                <a:spcPts val="0"/>
              </a:spcAft>
              <a:buNone/>
            </a:pPr>
            <a:endParaRPr/>
          </a:p>
          <a:p>
            <a:pPr marL="0" lvl="0" indent="0" algn="l" rtl="0">
              <a:spcBef>
                <a:spcPts val="0"/>
              </a:spcBef>
              <a:spcAft>
                <a:spcPts val="0"/>
              </a:spcAft>
              <a:buNone/>
            </a:pPr>
            <a:r>
              <a:rPr lang="en"/>
              <a:t>A figura 14 mostra, para o Extract Method, a função que vai obter os fragmentos de código para serem extraídos em cada método de um ficheiro Java. Na linha 6, faz-se uso do nosso modelo, que vai utilizar as métricas de qualidade para dizer se deve ou não continuar. Para o Extract Class, é um processo semelhante.</a:t>
            </a:r>
            <a:endParaRPr/>
          </a:p>
          <a:p>
            <a:pPr marL="0" lvl="0" indent="0" algn="l" rtl="0">
              <a:spcBef>
                <a:spcPts val="0"/>
              </a:spcBef>
              <a:spcAft>
                <a:spcPts val="0"/>
              </a:spcAft>
              <a:buNone/>
            </a:pPr>
            <a:endParaRPr/>
          </a:p>
          <a:p>
            <a:pPr marL="0" lvl="0" indent="0" algn="l" rtl="0">
              <a:spcBef>
                <a:spcPts val="0"/>
              </a:spcBef>
              <a:spcAft>
                <a:spcPts val="0"/>
              </a:spcAft>
              <a:buNone/>
            </a:pPr>
            <a:r>
              <a:rPr lang="en"/>
              <a:t>Por fim, vão ser geradas recomendações ao utilizador, que vai poder usa-las ou não. Se o utilizador fizer use delas, nós guardamos os dados do refactoring feito e é usado para atualizar o modelo no futuro. Não é atualizado sempre que é realizado um refactoring visto que o plugin é uma ferramenta de refactoring ao vivo, ou seja, periodos em que esteja indisponivel ou com o ecrã parado porque está a ser atualizado prejudica a experiência do utilizador. Logo, é apenas atualizado após x refactorings terem sido feitos. Este número foi definido como 10 por nós, mas pode ser mudado no painel de configuração.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1575f7f860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1575f7f86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Embora os modelos vão sendo atualizados ao longo do tempo, e ficando mais adaptados ao utilizador, isto é um processo demoroso devido ao grande número de dados de treino. De modo a acelerar o processo, nós introduzimos um bias aos modelos de forma a que considerem certos dados como mais importantes, neste caso os do utilizador.</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Isto foi feito utilizando sample weights. Sample weights são normalmente utilizados quando existem dados que não estão balanceados entre todas as classes, de modo a equalizarem a importância de todas. Aqui, o que fazemos, é multiplicar a importância de dados do utilizador por 10 x comparado com os outros. Este número pode ser alterado, como pode ser visto na figura 15, o campo ‘Bias Multiplier’.</a:t>
            </a:r>
            <a:endParaRPr/>
          </a:p>
          <a:p>
            <a:pPr marL="0" lvl="0" indent="0" algn="l" rtl="0">
              <a:spcBef>
                <a:spcPts val="0"/>
              </a:spcBef>
              <a:spcAft>
                <a:spcPts val="0"/>
              </a:spcAft>
              <a:buNone/>
            </a:pPr>
            <a:endParaRPr/>
          </a:p>
          <a:p>
            <a:pPr marL="0" lvl="0" indent="0" algn="l" rtl="0">
              <a:spcBef>
                <a:spcPts val="0"/>
              </a:spcBef>
              <a:spcAft>
                <a:spcPts val="0"/>
              </a:spcAft>
              <a:buNone/>
            </a:pPr>
            <a:r>
              <a:rPr lang="en"/>
              <a:t>Também, visto que normalmente developers trabalham em equipas, pode fazer sentido que existam modelos estejam enviasados para a equipa toda, logo existe a possibilidade de se criarem perfis, como visto na figura 15, que permitem que sejam enviasados para as pessoas selecionadas.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1575f7f860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1575f7f86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Outra forma de acelerar o processo de bias do modelo e também aumentar os autores disponíveis para os perfis é a opção que criamos: Repository Metrics Extraction.</a:t>
            </a:r>
            <a:endParaRPr/>
          </a:p>
          <a:p>
            <a:pPr marL="0" lvl="0" indent="0" algn="l" rtl="0">
              <a:spcBef>
                <a:spcPts val="0"/>
              </a:spcBef>
              <a:spcAft>
                <a:spcPts val="0"/>
              </a:spcAft>
              <a:buNone/>
            </a:pPr>
            <a:endParaRPr/>
          </a:p>
          <a:p>
            <a:pPr marL="0" lvl="0" indent="0" algn="l" rtl="0">
              <a:spcBef>
                <a:spcPts val="0"/>
              </a:spcBef>
              <a:spcAft>
                <a:spcPts val="0"/>
              </a:spcAft>
              <a:buNone/>
            </a:pPr>
            <a:r>
              <a:rPr lang="en"/>
              <a:t>Basicamente, o utilizador insere o caminho para um repositório e o branch principal, e nós identificamos os Extract Method refactorings e extraimos as métricas e os autores de cada refactoring para juntar à knowledge base existente. O processo de identificação de refactorings foi realizado usando Refactoring Miner, que, por necessidade compatibilidade com versões Java, foi usado numa versão que ainda não suportava o Extract Class refactoring, logo só melhora os dados do modelo para o Extract Method.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1575f7f86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1575f7f86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 modo a validar se realmente existiu alguma melhoria usando os modelos de classificação, nós começamos por repetir método usado anteriormente para comparar o Plugin com os Extract Method refactorings que developers fizeram na vida real, agora para Extract Class refactorings, obtendo o resultado de que o plugin apenas encontrou cerca de 6% das oportunidades.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Além disso, utlizou-se o mesmo método, para os 2 refactorings, com a nova versão do Plugin que utiliza a nossa knowledge base com os 2 modelos de classificação que obtiveram a melhor performance. Para o modelo do Extract Method, vê-se que foram encontradas cerca de 13% mais oportunidades com Elliptical Envelope e 5% mais com One-Class SVM. E para o modelo de Extract Class, houve uma melhoria mais acentuado, de 17% para Elliptic Envelope </a:t>
            </a:r>
            <a:r>
              <a:rPr lang="en" dirty="0">
                <a:solidFill>
                  <a:schemeClr val="dk1"/>
                </a:solidFill>
              </a:rPr>
              <a:t>e 12% para o</a:t>
            </a:r>
            <a:r>
              <a:rPr lang="en" dirty="0"/>
              <a:t> One-Class SVM.</a:t>
            </a:r>
          </a:p>
          <a:p>
            <a:pPr marL="0" lvl="0" indent="0" algn="l" rtl="0">
              <a:spcBef>
                <a:spcPts val="0"/>
              </a:spcBef>
              <a:spcAft>
                <a:spcPts val="0"/>
              </a:spcAft>
              <a:buNone/>
            </a:pPr>
            <a:r>
              <a:rPr lang="en" dirty="0"/>
              <a:t>------</a:t>
            </a:r>
            <a:endParaRPr lang="pt-PT" dirty="0"/>
          </a:p>
          <a:p>
            <a:pPr marL="0" lvl="0" indent="0" algn="l" rtl="0">
              <a:spcBef>
                <a:spcPts val="0"/>
              </a:spcBef>
              <a:spcAft>
                <a:spcPts val="0"/>
              </a:spcAft>
              <a:buNone/>
            </a:pPr>
            <a:r>
              <a:rPr lang="en-GB" dirty="0"/>
              <a:t>Low Statistical Power - While we were able to collect a large amount of data for the Extract Method refactoring, the Extract Class refactoring only had around 2500 different refactoring instances to build the classification model, which may not be enough to find overall patterns for the various contexts in which Extract Class may happen. While our data being from several different software repositories, thus various developers, may help mitigate this issue, there’s still the possibility of drawing biased conclusions.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Data Selection Bias - The data we collected was used to create the classification models and test their performance. While we made sure not to have a direct intersection of the data used in both situations, it was still collected within the same context. It could potentially introduce bias to the model with data collected within the same context or with the same tools.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Measurement Bias - The data collected relied on two specific tools that defined what an Extract Method and Extract Class </a:t>
            </a:r>
            <a:r>
              <a:rPr lang="en-GB" dirty="0" err="1"/>
              <a:t>refactorings</a:t>
            </a:r>
            <a:r>
              <a:rPr lang="en-GB" dirty="0"/>
              <a:t> are. It could possibly lead to bias as the plugin may be overly aligned with the conditions set by these tools. While it may be lessened by being two tools, their inherent biases or limitations may have been transferred over to the plugin and be reflected in its performance.</a:t>
            </a: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ea55ac0c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ea55ac0c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centro do meu tópico está refactoring, por isso o que é refactoring?</a:t>
            </a:r>
            <a:endParaRPr/>
          </a:p>
          <a:p>
            <a:pPr marL="0" lvl="0" indent="0" algn="l" rtl="0">
              <a:spcBef>
                <a:spcPts val="0"/>
              </a:spcBef>
              <a:spcAft>
                <a:spcPts val="0"/>
              </a:spcAft>
              <a:buNone/>
            </a:pPr>
            <a:endParaRPr/>
          </a:p>
          <a:p>
            <a:pPr marL="0" lvl="0" indent="0" algn="l" rtl="0">
              <a:spcBef>
                <a:spcPts val="0"/>
              </a:spcBef>
              <a:spcAft>
                <a:spcPts val="0"/>
              </a:spcAft>
              <a:buNone/>
            </a:pPr>
            <a:r>
              <a:rPr lang="en"/>
              <a:t>Como Martin Fowler disse, Refactoring é uma mudança feita à estrutura interna de software para o fazer mais fácil de perceber e de modificar sem alterar o seu comportamento observável.</a:t>
            </a:r>
            <a:endParaRPr/>
          </a:p>
          <a:p>
            <a:pPr marL="0" lvl="0" indent="0" algn="l" rtl="0">
              <a:spcBef>
                <a:spcPts val="0"/>
              </a:spcBef>
              <a:spcAft>
                <a:spcPts val="0"/>
              </a:spcAft>
              <a:buNone/>
            </a:pPr>
            <a:endParaRPr/>
          </a:p>
          <a:p>
            <a:pPr marL="0" lvl="0" indent="0" algn="l" rtl="0">
              <a:spcBef>
                <a:spcPts val="0"/>
              </a:spcBef>
              <a:spcAft>
                <a:spcPts val="0"/>
              </a:spcAft>
              <a:buNone/>
            </a:pPr>
            <a:r>
              <a:rPr lang="en"/>
              <a:t>Tradicionalmente segue 3 passos: Primeiro, identificar um problema (como má compreensão); De seguida escolhe-se of refactoring a realizar (como Extract Method); Por fim, realiza-se o refactoring.</a:t>
            </a:r>
            <a:endParaRPr/>
          </a:p>
          <a:p>
            <a:pPr marL="0" lvl="0" indent="0" algn="l" rtl="0">
              <a:spcBef>
                <a:spcPts val="0"/>
              </a:spcBef>
              <a:spcAft>
                <a:spcPts val="0"/>
              </a:spcAft>
              <a:buNone/>
            </a:pPr>
            <a:endParaRPr/>
          </a:p>
          <a:p>
            <a:pPr marL="0" lvl="0" indent="0" algn="l" rtl="0">
              <a:spcBef>
                <a:spcPts val="0"/>
              </a:spcBef>
              <a:spcAft>
                <a:spcPts val="0"/>
              </a:spcAft>
              <a:buNone/>
            </a:pPr>
            <a:r>
              <a:rPr lang="en"/>
              <a:t>Existe, no entanto, um quarto passo que não é sempre realizado, mas devia, que é validar o código para perceber se realmente não alterou o comportamento geral do sistema.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eb1876f6f9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eb1876f6f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Logo, utilizando esses resultados nós podemos responder às 2 questões de pesquisa propostas:</a:t>
            </a:r>
            <a:endParaRPr/>
          </a:p>
          <a:p>
            <a:pPr marL="457200" lvl="0" indent="-298450" algn="l" rtl="0">
              <a:spcBef>
                <a:spcPts val="0"/>
              </a:spcBef>
              <a:spcAft>
                <a:spcPts val="0"/>
              </a:spcAft>
              <a:buSzPts val="1100"/>
              <a:buChar char="-"/>
            </a:pPr>
            <a:r>
              <a:rPr lang="en"/>
              <a:t>Quanto à primeria, que queria comparar as recomendações de refactoring de ferramentas que usam limites com as práticas de developers na vida real, podemos concluir que tanto para o Extract Method como para o Extract Class, a ferramenta que usa limites não conseguiu encontrar uma grande parte das oportunidades. Além disso, para o Extract Method, as recomendações foram de pior qualidade do que os refactorings que os developers realizaram.</a:t>
            </a:r>
            <a:endParaRPr/>
          </a:p>
          <a:p>
            <a:pPr marL="457200" lvl="0" indent="-298450" algn="l" rtl="0">
              <a:spcBef>
                <a:spcPts val="0"/>
              </a:spcBef>
              <a:spcAft>
                <a:spcPts val="0"/>
              </a:spcAft>
              <a:buSzPts val="1100"/>
              <a:buChar char="-"/>
            </a:pPr>
            <a:r>
              <a:rPr lang="en"/>
              <a:t>Em termos da segunda questão, que era se um modelo de classificação baseado em dados reais consegue melhorar as recomendações de refactorings quando comparado com o método de limites, nós concluimos que sim, visto que nos modelos para os 2 refactorings, menos oportunidades foram perdidas.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1575f7f860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1575f7f860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Quanto às nossas contribuições principais:</a:t>
            </a:r>
            <a:endParaRPr dirty="0"/>
          </a:p>
          <a:p>
            <a:pPr marL="457200" lvl="0" indent="-298450" algn="l" rtl="0">
              <a:spcBef>
                <a:spcPts val="0"/>
              </a:spcBef>
              <a:spcAft>
                <a:spcPts val="0"/>
              </a:spcAft>
              <a:buSzPts val="1100"/>
              <a:buChar char="-"/>
            </a:pPr>
            <a:r>
              <a:rPr lang="en" dirty="0"/>
              <a:t>A nossa pesquisa de estado de arte, feita inicialmente, contém informação resumida sobre os 3 tópicos principais, MSR, deteção de atividade de refactoring e recomendação de refactorings, e pode ser beneficial para trabalhos futuros.</a:t>
            </a:r>
            <a:endParaRPr dirty="0"/>
          </a:p>
          <a:p>
            <a:pPr marL="457200" lvl="0" indent="-298450" algn="l" rtl="0">
              <a:spcBef>
                <a:spcPts val="0"/>
              </a:spcBef>
              <a:spcAft>
                <a:spcPts val="0"/>
              </a:spcAft>
              <a:buSzPts val="1100"/>
              <a:buChar char="-"/>
            </a:pPr>
            <a:r>
              <a:rPr lang="en" dirty="0"/>
              <a:t>O Plugin, agora alterado com a knowledge base, pode ser utilizado por developers no seu dia-a-dia.</a:t>
            </a:r>
            <a:endParaRPr dirty="0"/>
          </a:p>
          <a:p>
            <a:pPr marL="457200" lvl="0" indent="-298450" algn="l" rtl="0">
              <a:spcBef>
                <a:spcPts val="0"/>
              </a:spcBef>
              <a:spcAft>
                <a:spcPts val="0"/>
              </a:spcAft>
              <a:buSzPts val="1100"/>
              <a:buChar char="-"/>
            </a:pPr>
            <a:r>
              <a:rPr lang="en" dirty="0"/>
              <a:t>E, por último, os dados de refactoring que obtivemos e estão numa base de dados vão ser disponibilizados publicamente, possivelmente sendo usados e atualizados no futuro. (Zenodo)</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eb1876f6f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eb1876f6f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Como trabalho futuro, nós prevemos:</a:t>
            </a:r>
            <a:endParaRPr dirty="0"/>
          </a:p>
          <a:p>
            <a:pPr marL="457200" lvl="0" indent="-298450" algn="l" rtl="0">
              <a:spcBef>
                <a:spcPts val="0"/>
              </a:spcBef>
              <a:spcAft>
                <a:spcPts val="0"/>
              </a:spcAft>
              <a:buSzPts val="1100"/>
              <a:buChar char="-"/>
            </a:pPr>
            <a:r>
              <a:rPr lang="en" dirty="0"/>
              <a:t>Que se pode adicionar mais tipos de refactoring. Já testamos a nossa hipotese com Extract Method e Extract Class e devem existir outros que possam fazer sentido adicionar.</a:t>
            </a:r>
            <a:endParaRPr dirty="0"/>
          </a:p>
          <a:p>
            <a:pPr marL="457200" lvl="0" indent="-298450" algn="l" rtl="0">
              <a:spcBef>
                <a:spcPts val="0"/>
              </a:spcBef>
              <a:spcAft>
                <a:spcPts val="0"/>
              </a:spcAft>
              <a:buSzPts val="1100"/>
              <a:buChar char="-"/>
            </a:pPr>
            <a:r>
              <a:rPr lang="en" dirty="0"/>
              <a:t>Sincronizar perfis de bias. Ou seja, fazer com que, por exemplo, uma equipa inteira a usar o plugin possa contribuir para os mesmos modelos ao mesmo tempo.</a:t>
            </a:r>
            <a:endParaRPr dirty="0"/>
          </a:p>
          <a:p>
            <a:pPr marL="457200" lvl="0" indent="-298450" algn="l" rtl="0">
              <a:spcBef>
                <a:spcPts val="0"/>
              </a:spcBef>
              <a:spcAft>
                <a:spcPts val="0"/>
              </a:spcAft>
              <a:buSzPts val="1100"/>
              <a:buChar char="-"/>
            </a:pPr>
            <a:r>
              <a:rPr lang="en" dirty="0"/>
              <a:t>Diversificar os dados. Nós obtemos os dados de uma coleção que fez uso de 2 ferramentas para identificação de refactorings, que pode ter levado a que tenhamos herdados os preconceitos dessas ferramentas. Logo, mais dados de outras ferramentas podem ajudar a corrigir esse problema.</a:t>
            </a:r>
            <a:endParaRPr dirty="0"/>
          </a:p>
          <a:p>
            <a:pPr marL="457200" lvl="0" indent="-298450" algn="l" rtl="0">
              <a:spcBef>
                <a:spcPts val="0"/>
              </a:spcBef>
              <a:spcAft>
                <a:spcPts val="0"/>
              </a:spcAft>
              <a:buSzPts val="1100"/>
              <a:buChar char="-"/>
            </a:pPr>
            <a:r>
              <a:rPr lang="en" dirty="0"/>
              <a:t>Testes mais compreensíveis. Enquanto nós não alteramos a usabilidade do plugin de forma exagerada, possíveis testes ao longo de mais tempo por developers no seu dia-a-dia podem ajudar a encontrar certos problemas ou certas features que podem fazer sentido ainda implementar.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Inline method - métodos pequenos, tipo 1 linha, que só são utilizados uma ou 2 vezes e pode fazer sentido não existerem. As métricas que temos como número de linhas e complexidades iriam ser baixas e poderia ser um bom candidato.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Move method - Pelo número de parametros e pelo coesão do método é capaz de dar para ver que não faz muito sentido existir na classe que existe e mudar.</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ea55ac0ce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ea55ac0ce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eb1876f6f9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eb1876f6f9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1575f7f860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1575f7f860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ec497cf1b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ec497cf1b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ec497cf1b5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2ec497cf1b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ec497cf1b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ec497cf1b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575f7f8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575f7f8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Vários estudos ligam refactoring a vários efeitos bons, tais como maior rapidez de programação devido a uma melhoria no design do software, código mais legível, decréscimo em defeitos de software, etc.</a:t>
            </a:r>
            <a:endParaRPr/>
          </a:p>
          <a:p>
            <a:pPr marL="0" lvl="0" indent="0" algn="l" rtl="0">
              <a:spcBef>
                <a:spcPts val="0"/>
              </a:spcBef>
              <a:spcAft>
                <a:spcPts val="0"/>
              </a:spcAft>
              <a:buNone/>
            </a:pPr>
            <a:endParaRPr/>
          </a:p>
          <a:p>
            <a:pPr marL="0" lvl="0" indent="0" algn="l" rtl="0">
              <a:spcBef>
                <a:spcPts val="0"/>
              </a:spcBef>
              <a:spcAft>
                <a:spcPts val="0"/>
              </a:spcAft>
              <a:buNone/>
            </a:pPr>
            <a:r>
              <a:rPr lang="en"/>
              <a:t>No entanto, refactoring não é perfeito, e o processo tradicional tende a depender fortemente em inspeção manual e intuição humana, o que pode levar a erros e a ser visto como um processo tedioso e demorado.</a:t>
            </a:r>
            <a:endParaRPr/>
          </a:p>
          <a:p>
            <a:pPr marL="0" lvl="0" indent="0" algn="l" rtl="0">
              <a:spcBef>
                <a:spcPts val="0"/>
              </a:spcBef>
              <a:spcAft>
                <a:spcPts val="0"/>
              </a:spcAft>
              <a:buNone/>
            </a:pPr>
            <a:endParaRPr/>
          </a:p>
          <a:p>
            <a:pPr marL="0" lvl="0" indent="0" algn="l" rtl="0">
              <a:spcBef>
                <a:spcPts val="0"/>
              </a:spcBef>
              <a:spcAft>
                <a:spcPts val="0"/>
              </a:spcAft>
              <a:buNone/>
            </a:pPr>
            <a:r>
              <a:rPr lang="en"/>
              <a:t>Várias soluções já foram concebidas como resposta a estes problemas, tanto individualmente como coletivamente, tais como:</a:t>
            </a:r>
            <a:endParaRPr/>
          </a:p>
          <a:p>
            <a:pPr marL="457200" lvl="0" indent="-298450" algn="l" rtl="0">
              <a:spcBef>
                <a:spcPts val="0"/>
              </a:spcBef>
              <a:spcAft>
                <a:spcPts val="0"/>
              </a:spcAft>
              <a:buSzPts val="1100"/>
              <a:buChar char="-"/>
            </a:pPr>
            <a:r>
              <a:rPr lang="en"/>
              <a:t>Testes automáticas para encontrar possíveis bugs introduzidos por refactoring;</a:t>
            </a:r>
            <a:endParaRPr/>
          </a:p>
          <a:p>
            <a:pPr marL="457200" lvl="0" indent="-298450" algn="l" rtl="0">
              <a:spcBef>
                <a:spcPts val="0"/>
              </a:spcBef>
              <a:spcAft>
                <a:spcPts val="0"/>
              </a:spcAft>
              <a:buSzPts val="1100"/>
              <a:buChar char="-"/>
            </a:pPr>
            <a:r>
              <a:rPr lang="en"/>
              <a:t>Definir métricas de refactoring que permitem perceber quando e onde pode ser necessário fazer refactoring mais rapidamente;</a:t>
            </a:r>
            <a:endParaRPr/>
          </a:p>
          <a:p>
            <a:pPr marL="457200" lvl="0" indent="-298450" algn="l" rtl="0">
              <a:spcBef>
                <a:spcPts val="0"/>
              </a:spcBef>
              <a:spcAft>
                <a:spcPts val="0"/>
              </a:spcAft>
              <a:buClr>
                <a:schemeClr val="dk1"/>
              </a:buClr>
              <a:buSzPts val="1100"/>
              <a:buChar char="-"/>
            </a:pPr>
            <a:r>
              <a:rPr lang="en">
                <a:solidFill>
                  <a:schemeClr val="dk1"/>
                </a:solidFill>
              </a:rPr>
              <a:t>Ferramentas automáticas de refactoring que fazem o processo ser mais eficiente e conduzir a menos erros;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eb1876f6f9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eb1876f6f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ferramentas automáticas de refactoring tendem a seguir 2 caminhos, os quais vamos a mais detalhe mais tarde, no entanto vamo-nos focar em ferramentas de recomendação de refactorings automáticas que utilizam métricas de qualidade, com limites para decidir quando é necessário um refactoring ou não.</a:t>
            </a:r>
            <a:endParaRPr/>
          </a:p>
          <a:p>
            <a:pPr marL="0" lvl="0" indent="0" algn="l" rtl="0">
              <a:spcBef>
                <a:spcPts val="0"/>
              </a:spcBef>
              <a:spcAft>
                <a:spcPts val="0"/>
              </a:spcAft>
              <a:buNone/>
            </a:pPr>
            <a:endParaRPr/>
          </a:p>
          <a:p>
            <a:pPr marL="0" lvl="0" indent="0" algn="l" rtl="0">
              <a:spcBef>
                <a:spcPts val="0"/>
              </a:spcBef>
              <a:spcAft>
                <a:spcPts val="0"/>
              </a:spcAft>
              <a:buNone/>
            </a:pPr>
            <a:r>
              <a:rPr lang="en"/>
              <a:t>Estas ferramentas que usam limites, tendem a ter os seus problemas, nomeadamente:</a:t>
            </a:r>
            <a:endParaRPr/>
          </a:p>
          <a:p>
            <a:pPr marL="457200" lvl="0" indent="-298450" algn="l" rtl="0">
              <a:spcBef>
                <a:spcPts val="0"/>
              </a:spcBef>
              <a:spcAft>
                <a:spcPts val="0"/>
              </a:spcAft>
              <a:buSzPts val="1100"/>
              <a:buChar char="-"/>
            </a:pPr>
            <a:r>
              <a:rPr lang="en"/>
              <a:t>Dados antigos que foram utilizados para calcular os limites e que podem ser apenas relevantes no momento de criação e não acompanhar a complexidade que tende a aumentar continuamente no mundo de software.</a:t>
            </a:r>
            <a:endParaRPr/>
          </a:p>
          <a:p>
            <a:pPr marL="457200" lvl="0" indent="-298450" algn="l" rtl="0">
              <a:spcBef>
                <a:spcPts val="0"/>
              </a:spcBef>
              <a:spcAft>
                <a:spcPts val="0"/>
              </a:spcAft>
              <a:buSzPts val="1100"/>
              <a:buChar char="-"/>
            </a:pPr>
            <a:r>
              <a:rPr lang="en"/>
              <a:t>As recomendações podem ser subjetivas ao autor, visto que foi o mesmo que decidiu os limites a utilizar, em vez de serem subjetivas ao utilizador, e possivelmente herdando os preconceitos do autor.</a:t>
            </a:r>
            <a:endParaRPr/>
          </a:p>
          <a:p>
            <a:pPr marL="457200" lvl="0" indent="-298450" algn="l" rtl="0">
              <a:spcBef>
                <a:spcPts val="0"/>
              </a:spcBef>
              <a:spcAft>
                <a:spcPts val="0"/>
              </a:spcAft>
              <a:buSzPts val="1100"/>
              <a:buChar char="-"/>
            </a:pPr>
            <a:r>
              <a:rPr lang="en"/>
              <a:t>Não são adaptáveis a vários contextos, visto que são criadas em possivelmente contextos de software limitados e não conseguem crescer e adaptar-se aos diversos contextos no mundo de software.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eb1876f6f9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eb1876f6f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Logo, para combater isto, nós temos como objetivo principal extrair informação de repositórios de software, nomeadamente de instâncias em que refactorings ocorreram que nos permite criar uma knowledge base. Esta usa modelos de classificação que conseguem capturar melhor as relações entre métricas de qualidade nos dados para se obter melhores sugestões de refactorings. Além disso, as recomendações geradas, quando tendo seguimento pelo utilizador são utilizadas para melhorar a knowledge base, atualizando-a e adaptando-a ao utilizador ao longo tempo.</a:t>
            </a:r>
            <a:endParaRPr/>
          </a:p>
          <a:p>
            <a:pPr marL="0" lvl="0" indent="0" algn="l" rtl="0">
              <a:spcBef>
                <a:spcPts val="0"/>
              </a:spcBef>
              <a:spcAft>
                <a:spcPts val="0"/>
              </a:spcAft>
              <a:buNone/>
            </a:pPr>
            <a:endParaRPr/>
          </a:p>
          <a:p>
            <a:pPr marL="0" lvl="0" indent="0" algn="l" rtl="0">
              <a:spcBef>
                <a:spcPts val="0"/>
              </a:spcBef>
              <a:spcAft>
                <a:spcPts val="0"/>
              </a:spcAft>
              <a:buNone/>
            </a:pPr>
            <a:r>
              <a:rPr lang="en"/>
              <a:t>Essa knowledge base, depois, é integrada numa ferramenta de recomendação de refactorings já existente, LiveRef, criada pela minha co-supervisora, que é um Plugin para o IntellijIDEA que olha para código Java num ambiente ao vivo e, por análise de métricas de qualidade, sugere refactorings ao utilizador. Este plugin foi criado com um foco no Extract Method refactoring, apesar de suportar vários outros, e nós escolhemos manter esse foco mas também testar com outro refactoring, o Extract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ec497cf1b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ec497cf1b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Mais concretamente, na figura 1, pode-se ver como o Plugin original, LiveRef, gera recomendações, desde a análise de um ficheiro até à recomendação.</a:t>
            </a:r>
            <a:endParaRPr/>
          </a:p>
          <a:p>
            <a:pPr marL="0" lvl="0" indent="0" algn="l" rtl="0">
              <a:spcBef>
                <a:spcPts val="0"/>
              </a:spcBef>
              <a:spcAft>
                <a:spcPts val="0"/>
              </a:spcAft>
              <a:buNone/>
            </a:pPr>
            <a:endParaRPr/>
          </a:p>
          <a:p>
            <a:pPr marL="0" lvl="0" indent="0" algn="l" rtl="0">
              <a:spcBef>
                <a:spcPts val="0"/>
              </a:spcBef>
              <a:spcAft>
                <a:spcPts val="0"/>
              </a:spcAft>
              <a:buNone/>
            </a:pPr>
            <a:r>
              <a:rPr lang="en"/>
              <a:t>Nós vamo-nos focar na identificação de métodos e classes para Extract Method e Extract Class, respetivamente, e pode-se ver nas figuras 2 e 3 , a diferença principal, a alteração do método com limites para os modelos de classificação.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eb1876f6f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eb1876f6f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 este objetivo, nós propomos a seguinte hipótese: Um sistema de recomendação de refactorings baseado num modelo de classificação dinâmico, criado usando dados reais, irá produzir melhores recomendações comparado com métodos que utilizam limites.</a:t>
            </a:r>
            <a:endParaRPr/>
          </a:p>
          <a:p>
            <a:pPr marL="0" lvl="0" indent="0" algn="l" rtl="0">
              <a:spcBef>
                <a:spcPts val="0"/>
              </a:spcBef>
              <a:spcAft>
                <a:spcPts val="0"/>
              </a:spcAft>
              <a:buNone/>
            </a:pPr>
            <a:endParaRPr/>
          </a:p>
          <a:p>
            <a:pPr marL="0" lvl="0" indent="0" algn="l" rtl="0">
              <a:spcBef>
                <a:spcPts val="0"/>
              </a:spcBef>
              <a:spcAft>
                <a:spcPts val="0"/>
              </a:spcAft>
              <a:buNone/>
            </a:pPr>
            <a:r>
              <a:rPr lang="en"/>
              <a:t>Para validar esta hipótese propomos 2 questões de pesquisa:</a:t>
            </a:r>
            <a:endParaRPr/>
          </a:p>
          <a:p>
            <a:pPr marL="457200" lvl="0" indent="-298450" algn="l" rtl="0">
              <a:spcBef>
                <a:spcPts val="0"/>
              </a:spcBef>
              <a:spcAft>
                <a:spcPts val="0"/>
              </a:spcAft>
              <a:buSzPts val="1100"/>
              <a:buChar char="-"/>
            </a:pPr>
            <a:r>
              <a:rPr lang="en"/>
              <a:t>“Como é que recomendações obtidas por métodos que usam limites se comparam às prácticas de refactoring que developers praticam na vida real?” Isto vai nos permitir perceber ou não se realmente estes métodos que usam limites têm as limitações que nós esperamos e perceber onde podem ser melhorados.</a:t>
            </a:r>
            <a:endParaRPr/>
          </a:p>
          <a:p>
            <a:pPr marL="457200" lvl="0" indent="-298450" algn="l" rtl="0">
              <a:spcBef>
                <a:spcPts val="0"/>
              </a:spcBef>
              <a:spcAft>
                <a:spcPts val="0"/>
              </a:spcAft>
              <a:buSzPts val="1100"/>
              <a:buChar char="-"/>
            </a:pPr>
            <a:r>
              <a:rPr lang="en"/>
              <a:t>“Consegue um modelo de classificação baseado em dados reais melhorar recomendações de refactorings quando comparado com o método de limites?”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1575f7f86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575f7f8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 melhor perceber como desenvolver a nossa solução, nós realizamos uma pesquisa do estado de arte principalmente em 3 tópicos: Minar repositórios de software (MSR), Detetar refactorings em repositórios e recomendar refactorings.</a:t>
            </a:r>
            <a:endParaRPr/>
          </a:p>
          <a:p>
            <a:pPr marL="0" lvl="0" indent="0" algn="l" rtl="0">
              <a:spcBef>
                <a:spcPts val="0"/>
              </a:spcBef>
              <a:spcAft>
                <a:spcPts val="0"/>
              </a:spcAft>
              <a:buNone/>
            </a:pPr>
            <a:endParaRPr/>
          </a:p>
          <a:p>
            <a:pPr marL="0" lvl="0" indent="0" algn="l" rtl="0">
              <a:spcBef>
                <a:spcPts val="0"/>
              </a:spcBef>
              <a:spcAft>
                <a:spcPts val="0"/>
              </a:spcAft>
              <a:buNone/>
            </a:pPr>
            <a:r>
              <a:rPr lang="en"/>
              <a:t>Em termos de MSR, nós olhamos para certos métodos que utilizam a informação presente nos repositórios, principalmente para propósitos relacionados com métricas de qualidade e refactoring.</a:t>
            </a:r>
            <a:endParaRPr/>
          </a:p>
          <a:p>
            <a:pPr marL="0" lvl="0" indent="0" algn="l" rtl="0">
              <a:spcBef>
                <a:spcPts val="0"/>
              </a:spcBef>
              <a:spcAft>
                <a:spcPts val="0"/>
              </a:spcAft>
              <a:buNone/>
            </a:pPr>
            <a:endParaRPr/>
          </a:p>
          <a:p>
            <a:pPr marL="0" lvl="0" indent="0" algn="l" rtl="0">
              <a:spcBef>
                <a:spcPts val="0"/>
              </a:spcBef>
              <a:spcAft>
                <a:spcPts val="0"/>
              </a:spcAft>
              <a:buNone/>
            </a:pPr>
            <a:r>
              <a:rPr lang="en"/>
              <a:t>Realçamos 2 métodos:</a:t>
            </a:r>
            <a:endParaRPr/>
          </a:p>
          <a:p>
            <a:pPr marL="0" lvl="0" indent="0" algn="l" rtl="0">
              <a:spcBef>
                <a:spcPts val="0"/>
              </a:spcBef>
              <a:spcAft>
                <a:spcPts val="0"/>
              </a:spcAft>
              <a:buNone/>
            </a:pPr>
            <a:r>
              <a:rPr lang="en"/>
              <a:t>- SemDiff, que analisa as mudanças entre versões de um sistema para propôr recomendações baseadas nas alterações que os developers fizeram anteriormente</a:t>
            </a:r>
            <a:endParaRPr/>
          </a:p>
          <a:p>
            <a:pPr marL="0" lvl="0" indent="0" algn="l" rtl="0">
              <a:spcBef>
                <a:spcPts val="0"/>
              </a:spcBef>
              <a:spcAft>
                <a:spcPts val="0"/>
              </a:spcAft>
              <a:buNone/>
            </a:pPr>
            <a:r>
              <a:rPr lang="en"/>
              <a:t>- SysRepoAnalysis que analisa o repositório e gera informação sobre métricas de qualidade.</a:t>
            </a:r>
            <a:endParaRPr/>
          </a:p>
          <a:p>
            <a:pPr marL="0" lvl="0" indent="0" algn="l" rtl="0">
              <a:spcBef>
                <a:spcPts val="0"/>
              </a:spcBef>
              <a:spcAft>
                <a:spcPts val="0"/>
              </a:spcAft>
              <a:buNone/>
            </a:pPr>
            <a:endParaRPr/>
          </a:p>
          <a:p>
            <a:pPr marL="0" lvl="0" indent="0" algn="l" rtl="0">
              <a:spcBef>
                <a:spcPts val="0"/>
              </a:spcBef>
              <a:spcAft>
                <a:spcPts val="0"/>
              </a:spcAft>
              <a:buNone/>
            </a:pPr>
            <a:r>
              <a:rPr lang="en"/>
              <a:t>Também identificamos 2 abordagens que melhoram o uso de MSR, nomeadamente:</a:t>
            </a:r>
            <a:endParaRPr/>
          </a:p>
          <a:p>
            <a:pPr marL="0" lvl="0" indent="0" algn="l" rtl="0">
              <a:spcBef>
                <a:spcPts val="0"/>
              </a:spcBef>
              <a:spcAft>
                <a:spcPts val="0"/>
              </a:spcAft>
              <a:buNone/>
            </a:pPr>
            <a:r>
              <a:rPr lang="en"/>
              <a:t>- DISDRILLEY que é uma pipeline que pode levar a uma melhoria na eficiência de processos de MSR, especialmente extração de dados</a:t>
            </a:r>
            <a:endParaRPr/>
          </a:p>
          <a:p>
            <a:pPr marL="0" lvl="0" indent="0" algn="l" rtl="0">
              <a:spcBef>
                <a:spcPts val="0"/>
              </a:spcBef>
              <a:spcAft>
                <a:spcPts val="0"/>
              </a:spcAft>
              <a:buNone/>
            </a:pPr>
            <a:r>
              <a:rPr lang="en"/>
              <a:t>- Um estudo sobre o impacto de commits revertidas em abordagens de MSR, que são situações em que um developer reverte, parcial ou completamente, as mudanças no código de uma commit anterior, e que foram identificadas como tendo um impacto alto no ruido dos dados de refactorings.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eb1876f6f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eb1876f6f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seguida, nós procuramos perceber como podiamos detetar e identifcar refactorings num repositório de software, econtrando 2 métodos principais: Mensagens de commit e Código fonte.</a:t>
            </a:r>
            <a:endParaRPr/>
          </a:p>
          <a:p>
            <a:pPr marL="0" lvl="0" indent="0" algn="l" rtl="0">
              <a:spcBef>
                <a:spcPts val="0"/>
              </a:spcBef>
              <a:spcAft>
                <a:spcPts val="0"/>
              </a:spcAft>
              <a:buNone/>
            </a:pPr>
            <a:endParaRPr/>
          </a:p>
          <a:p>
            <a:pPr marL="0" lvl="0" indent="0" algn="l" rtl="0">
              <a:spcBef>
                <a:spcPts val="0"/>
              </a:spcBef>
              <a:spcAft>
                <a:spcPts val="0"/>
              </a:spcAft>
              <a:buNone/>
            </a:pPr>
            <a:r>
              <a:rPr lang="en"/>
              <a:t>Em termos do uso de mensagens de commit, foi encontrado que os developers tendem a documentar as suas próprias atividades de refactoring nessas mensagens, que, quando analisadas, levaram a serem encontrados certos padrões, chamados padrões de Self Affirmed Refactoring, em que alguns podem ser vistos na figura 4, como “Rename” ou “Pulled out”.</a:t>
            </a:r>
            <a:endParaRPr/>
          </a:p>
          <a:p>
            <a:pPr marL="0" lvl="0" indent="0" algn="l" rtl="0">
              <a:spcBef>
                <a:spcPts val="0"/>
              </a:spcBef>
              <a:spcAft>
                <a:spcPts val="0"/>
              </a:spcAft>
              <a:buNone/>
            </a:pPr>
            <a:endParaRPr/>
          </a:p>
          <a:p>
            <a:pPr marL="0" lvl="0" indent="0" algn="l" rtl="0">
              <a:spcBef>
                <a:spcPts val="0"/>
              </a:spcBef>
              <a:spcAft>
                <a:spcPts val="0"/>
              </a:spcAft>
              <a:buNone/>
            </a:pPr>
            <a:r>
              <a:rPr lang="en"/>
              <a:t>Quanto ao uso do código fonte, os métodos analisam as versões antes e depois de uma mudança de código, e tendem ou a utilizar métricas de qualidade, que quando alteradas numa forma especifica indicam tanto que um refactoring aconteceu e que tipo de refactoring foi, ou a definir limites de similaridade e regras, como as vistas na figura 5, que indicam que um refactoring específico foi realizado.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14;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5" name="Google Shape;15;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11"/>
          <p:cNvSpPr/>
          <p:nvPr/>
        </p:nvSpPr>
        <p:spPr>
          <a:xfrm>
            <a:off x="-342297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1"/>
          <p:cNvGrpSpPr/>
          <p:nvPr/>
        </p:nvGrpSpPr>
        <p:grpSpPr>
          <a:xfrm>
            <a:off x="727425" y="-382650"/>
            <a:ext cx="7703400" cy="5907300"/>
            <a:chOff x="727425" y="-382650"/>
            <a:chExt cx="7703400" cy="5907300"/>
          </a:xfrm>
        </p:grpSpPr>
        <p:sp>
          <p:nvSpPr>
            <p:cNvPr id="91" name="Google Shape;91;p11"/>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1"/>
            <p:cNvCxnSpPr/>
            <p:nvPr/>
          </p:nvCxnSpPr>
          <p:spPr>
            <a:xfrm>
              <a:off x="727425" y="4608450"/>
              <a:ext cx="0" cy="91620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1"/>
            <p:cNvCxnSpPr/>
            <p:nvPr/>
          </p:nvCxnSpPr>
          <p:spPr>
            <a:xfrm>
              <a:off x="8430775" y="-382650"/>
              <a:ext cx="0" cy="91620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1"/>
          <p:cNvSpPr txBox="1">
            <a:spLocks noGrp="1"/>
          </p:cNvSpPr>
          <p:nvPr>
            <p:ph type="title" hasCustomPrompt="1"/>
          </p:nvPr>
        </p:nvSpPr>
        <p:spPr>
          <a:xfrm>
            <a:off x="2603050" y="1856113"/>
            <a:ext cx="5827800" cy="1024500"/>
          </a:xfrm>
          <a:prstGeom prst="rect">
            <a:avLst/>
          </a:prstGeom>
          <a:solidFill>
            <a:schemeClr val="dk1"/>
          </a:solidFill>
        </p:spPr>
        <p:txBody>
          <a:bodyPr spcFirstLastPara="1" wrap="square" lIns="91425" tIns="91425" rIns="91425" bIns="91425" anchor="ctr" anchorCtr="0">
            <a:noAutofit/>
          </a:bodyPr>
          <a:lstStyle>
            <a:lvl1pPr marL="0" lvl="0" indent="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 name="Google Shape;95;p11"/>
          <p:cNvSpPr txBox="1">
            <a:spLocks noGrp="1"/>
          </p:cNvSpPr>
          <p:nvPr>
            <p:ph type="subTitle" idx="1"/>
          </p:nvPr>
        </p:nvSpPr>
        <p:spPr>
          <a:xfrm>
            <a:off x="2603050" y="2880588"/>
            <a:ext cx="5827800" cy="4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6" name="Google Shape;96;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7"/>
        <p:cNvGrpSpPr/>
        <p:nvPr/>
      </p:nvGrpSpPr>
      <p:grpSpPr>
        <a:xfrm>
          <a:off x="0" y="0"/>
          <a:ext cx="0" cy="0"/>
          <a:chOff x="0" y="0"/>
          <a:chExt cx="0" cy="0"/>
        </a:xfrm>
      </p:grpSpPr>
      <p:sp>
        <p:nvSpPr>
          <p:cNvPr id="98" name="Google Shape;9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9"/>
        <p:cNvGrpSpPr/>
        <p:nvPr/>
      </p:nvGrpSpPr>
      <p:grpSpPr>
        <a:xfrm>
          <a:off x="0" y="0"/>
          <a:ext cx="0" cy="0"/>
          <a:chOff x="0" y="0"/>
          <a:chExt cx="0" cy="0"/>
        </a:xfrm>
      </p:grpSpPr>
      <p:sp>
        <p:nvSpPr>
          <p:cNvPr id="100" name="Google Shape;100;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3"/>
          <p:cNvGrpSpPr/>
          <p:nvPr/>
        </p:nvGrpSpPr>
        <p:grpSpPr>
          <a:xfrm>
            <a:off x="-19050" y="232800"/>
            <a:ext cx="9189150" cy="4684500"/>
            <a:chOff x="-19050" y="232800"/>
            <a:chExt cx="9189150" cy="4684500"/>
          </a:xfrm>
        </p:grpSpPr>
        <p:sp>
          <p:nvSpPr>
            <p:cNvPr id="102" name="Google Shape;102;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 name="Google Shape;103;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105" name="Google Shape;105;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 name="Google Shape;107;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8" name="Google Shape;108;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0" name="Google Shape;110;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5" name="Google Shape;115;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6" name="Google Shape;116;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9" name="Google Shape;119;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0" name="Google Shape;120;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1" name="Google Shape;121;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2" name="Google Shape;122;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3" name="Google Shape;123;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4" name="Google Shape;12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5"/>
        <p:cNvGrpSpPr/>
        <p:nvPr/>
      </p:nvGrpSpPr>
      <p:grpSpPr>
        <a:xfrm>
          <a:off x="0" y="0"/>
          <a:ext cx="0" cy="0"/>
          <a:chOff x="0" y="0"/>
          <a:chExt cx="0" cy="0"/>
        </a:xfrm>
      </p:grpSpPr>
      <p:sp>
        <p:nvSpPr>
          <p:cNvPr id="126" name="Google Shape;126;p14"/>
          <p:cNvSpPr/>
          <p:nvPr/>
        </p:nvSpPr>
        <p:spPr>
          <a:xfrm>
            <a:off x="-2125550" y="301862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14"/>
          <p:cNvGrpSpPr/>
          <p:nvPr/>
        </p:nvGrpSpPr>
        <p:grpSpPr>
          <a:xfrm>
            <a:off x="727425" y="-29250"/>
            <a:ext cx="8550550" cy="4637825"/>
            <a:chOff x="727425" y="-29250"/>
            <a:chExt cx="8550550" cy="4637825"/>
          </a:xfrm>
        </p:grpSpPr>
        <p:sp>
          <p:nvSpPr>
            <p:cNvPr id="128" name="Google Shape;128;p14"/>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4"/>
            <p:cNvCxnSpPr/>
            <p:nvPr/>
          </p:nvCxnSpPr>
          <p:spPr>
            <a:xfrm rot="10800000">
              <a:off x="727425" y="-29250"/>
              <a:ext cx="0" cy="562800"/>
            </a:xfrm>
            <a:prstGeom prst="straightConnector1">
              <a:avLst/>
            </a:prstGeom>
            <a:noFill/>
            <a:ln w="19050" cap="flat" cmpd="sng">
              <a:solidFill>
                <a:schemeClr val="dk1"/>
              </a:solidFill>
              <a:prstDash val="solid"/>
              <a:round/>
              <a:headEnd type="none" w="med" len="med"/>
              <a:tailEnd type="none" w="med" len="med"/>
            </a:ln>
          </p:spPr>
        </p:cxnSp>
        <p:cxnSp>
          <p:nvCxnSpPr>
            <p:cNvPr id="130" name="Google Shape;130;p14"/>
            <p:cNvCxnSpPr/>
            <p:nvPr/>
          </p:nvCxnSpPr>
          <p:spPr>
            <a:xfrm>
              <a:off x="8430775" y="4608575"/>
              <a:ext cx="847200" cy="0"/>
            </a:xfrm>
            <a:prstGeom prst="straightConnector1">
              <a:avLst/>
            </a:prstGeom>
            <a:noFill/>
            <a:ln w="19050" cap="flat" cmpd="sng">
              <a:solidFill>
                <a:schemeClr val="dk1"/>
              </a:solidFill>
              <a:prstDash val="solid"/>
              <a:round/>
              <a:headEnd type="none" w="med" len="med"/>
              <a:tailEnd type="none" w="med" len="med"/>
            </a:ln>
          </p:spPr>
        </p:cxnSp>
      </p:grpSp>
      <p:sp>
        <p:nvSpPr>
          <p:cNvPr id="131" name="Google Shape;131;p14"/>
          <p:cNvSpPr txBox="1">
            <a:spLocks noGrp="1"/>
          </p:cNvSpPr>
          <p:nvPr>
            <p:ph type="title"/>
          </p:nvPr>
        </p:nvSpPr>
        <p:spPr>
          <a:xfrm>
            <a:off x="2212125" y="2464650"/>
            <a:ext cx="59139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2" name="Google Shape;132;p14"/>
          <p:cNvSpPr txBox="1">
            <a:spLocks noGrp="1"/>
          </p:cNvSpPr>
          <p:nvPr>
            <p:ph type="subTitle" idx="1"/>
          </p:nvPr>
        </p:nvSpPr>
        <p:spPr>
          <a:xfrm>
            <a:off x="2212125" y="838350"/>
            <a:ext cx="5913900" cy="162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atin typeface="Hanken Grotesk"/>
                <a:ea typeface="Hanken Grotesk"/>
                <a:cs typeface="Hanken Grotesk"/>
                <a:sym typeface="Hanken Grotesk"/>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33" name="Google Shape;133;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34"/>
        <p:cNvGrpSpPr/>
        <p:nvPr/>
      </p:nvGrpSpPr>
      <p:grpSpPr>
        <a:xfrm>
          <a:off x="0" y="0"/>
          <a:ext cx="0" cy="0"/>
          <a:chOff x="0" y="0"/>
          <a:chExt cx="0" cy="0"/>
        </a:xfrm>
      </p:grpSpPr>
      <p:sp>
        <p:nvSpPr>
          <p:cNvPr id="135" name="Google Shape;135;p15"/>
          <p:cNvSpPr/>
          <p:nvPr/>
        </p:nvSpPr>
        <p:spPr>
          <a:xfrm>
            <a:off x="35528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15"/>
          <p:cNvGrpSpPr/>
          <p:nvPr/>
        </p:nvGrpSpPr>
        <p:grpSpPr>
          <a:xfrm>
            <a:off x="-50475" y="232800"/>
            <a:ext cx="8961675" cy="4684500"/>
            <a:chOff x="-50475" y="232800"/>
            <a:chExt cx="8961675" cy="4684500"/>
          </a:xfrm>
        </p:grpSpPr>
        <p:sp>
          <p:nvSpPr>
            <p:cNvPr id="137" name="Google Shape;137;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15"/>
            <p:cNvCxnSpPr/>
            <p:nvPr/>
          </p:nvCxnSpPr>
          <p:spPr>
            <a:xfrm rot="10800000">
              <a:off x="-50475" y="232800"/>
              <a:ext cx="309300" cy="0"/>
            </a:xfrm>
            <a:prstGeom prst="straightConnector1">
              <a:avLst/>
            </a:prstGeom>
            <a:noFill/>
            <a:ln w="19050" cap="flat" cmpd="sng">
              <a:solidFill>
                <a:schemeClr val="dk1"/>
              </a:solidFill>
              <a:prstDash val="solid"/>
              <a:round/>
              <a:headEnd type="none" w="med" len="med"/>
              <a:tailEnd type="none" w="med" len="med"/>
            </a:ln>
          </p:spPr>
        </p:cxnSp>
      </p:grpSp>
      <p:sp>
        <p:nvSpPr>
          <p:cNvPr id="139" name="Google Shape;139;p15"/>
          <p:cNvSpPr txBox="1">
            <a:spLocks noGrp="1"/>
          </p:cNvSpPr>
          <p:nvPr>
            <p:ph type="title"/>
          </p:nvPr>
        </p:nvSpPr>
        <p:spPr>
          <a:xfrm>
            <a:off x="720000" y="1203900"/>
            <a:ext cx="3198300" cy="150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0" name="Google Shape;140;p15"/>
          <p:cNvSpPr txBox="1">
            <a:spLocks noGrp="1"/>
          </p:cNvSpPr>
          <p:nvPr>
            <p:ph type="subTitle" idx="1"/>
          </p:nvPr>
        </p:nvSpPr>
        <p:spPr>
          <a:xfrm>
            <a:off x="720000" y="2706062"/>
            <a:ext cx="3198300" cy="14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5"/>
          <p:cNvSpPr>
            <a:spLocks noGrp="1"/>
          </p:cNvSpPr>
          <p:nvPr>
            <p:ph type="pic" idx="2"/>
          </p:nvPr>
        </p:nvSpPr>
        <p:spPr>
          <a:xfrm>
            <a:off x="4494050" y="0"/>
            <a:ext cx="4650000" cy="5143500"/>
          </a:xfrm>
          <a:prstGeom prst="rect">
            <a:avLst/>
          </a:prstGeom>
          <a:noFill/>
          <a:ln w="19050" cap="flat" cmpd="sng">
            <a:solidFill>
              <a:schemeClr val="dk1"/>
            </a:solidFill>
            <a:prstDash val="solid"/>
            <a:round/>
            <a:headEnd type="none" w="sm" len="sm"/>
            <a:tailEnd type="none" w="sm" len="sm"/>
          </a:ln>
        </p:spPr>
      </p:sp>
      <p:sp>
        <p:nvSpPr>
          <p:cNvPr id="142" name="Google Shape;142;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43"/>
        <p:cNvGrpSpPr/>
        <p:nvPr/>
      </p:nvGrpSpPr>
      <p:grpSpPr>
        <a:xfrm>
          <a:off x="0" y="0"/>
          <a:ext cx="0" cy="0"/>
          <a:chOff x="0" y="0"/>
          <a:chExt cx="0" cy="0"/>
        </a:xfrm>
      </p:grpSpPr>
      <p:sp>
        <p:nvSpPr>
          <p:cNvPr id="144" name="Google Shape;144;p16"/>
          <p:cNvSpPr/>
          <p:nvPr/>
        </p:nvSpPr>
        <p:spPr>
          <a:xfrm>
            <a:off x="-923000" y="-945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6"/>
          <p:cNvGrpSpPr/>
          <p:nvPr/>
        </p:nvGrpSpPr>
        <p:grpSpPr>
          <a:xfrm>
            <a:off x="-19050" y="232800"/>
            <a:ext cx="9176275" cy="4684500"/>
            <a:chOff x="-19050" y="232800"/>
            <a:chExt cx="9176275" cy="4684500"/>
          </a:xfrm>
        </p:grpSpPr>
        <p:sp>
          <p:nvSpPr>
            <p:cNvPr id="146" name="Google Shape;146;p1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16"/>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48" name="Google Shape;148;p16"/>
            <p:cNvCxnSpPr/>
            <p:nvPr/>
          </p:nvCxnSpPr>
          <p:spPr>
            <a:xfrm>
              <a:off x="8917525" y="4917300"/>
              <a:ext cx="239700" cy="0"/>
            </a:xfrm>
            <a:prstGeom prst="straightConnector1">
              <a:avLst/>
            </a:prstGeom>
            <a:noFill/>
            <a:ln w="19050" cap="flat" cmpd="sng">
              <a:solidFill>
                <a:schemeClr val="dk1"/>
              </a:solidFill>
              <a:prstDash val="solid"/>
              <a:round/>
              <a:headEnd type="none" w="med" len="med"/>
              <a:tailEnd type="none" w="med" len="med"/>
            </a:ln>
          </p:spPr>
        </p:cxnSp>
      </p:grpSp>
      <p:sp>
        <p:nvSpPr>
          <p:cNvPr id="149" name="Google Shape;149;p16"/>
          <p:cNvSpPr txBox="1">
            <a:spLocks noGrp="1"/>
          </p:cNvSpPr>
          <p:nvPr>
            <p:ph type="title"/>
          </p:nvPr>
        </p:nvSpPr>
        <p:spPr>
          <a:xfrm>
            <a:off x="878875" y="1533125"/>
            <a:ext cx="3024900" cy="642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0" name="Google Shape;150;p16"/>
          <p:cNvSpPr txBox="1">
            <a:spLocks noGrp="1"/>
          </p:cNvSpPr>
          <p:nvPr>
            <p:ph type="subTitle" idx="1"/>
          </p:nvPr>
        </p:nvSpPr>
        <p:spPr>
          <a:xfrm>
            <a:off x="878875" y="2175300"/>
            <a:ext cx="3024900" cy="121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52"/>
        <p:cNvGrpSpPr/>
        <p:nvPr/>
      </p:nvGrpSpPr>
      <p:grpSpPr>
        <a:xfrm>
          <a:off x="0" y="0"/>
          <a:ext cx="0" cy="0"/>
          <a:chOff x="0" y="0"/>
          <a:chExt cx="0" cy="0"/>
        </a:xfrm>
      </p:grpSpPr>
      <p:sp>
        <p:nvSpPr>
          <p:cNvPr id="153" name="Google Shape;153;p1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17"/>
          <p:cNvGrpSpPr/>
          <p:nvPr/>
        </p:nvGrpSpPr>
        <p:grpSpPr>
          <a:xfrm>
            <a:off x="232200" y="232800"/>
            <a:ext cx="8937900" cy="4932875"/>
            <a:chOff x="232200" y="232800"/>
            <a:chExt cx="8937900" cy="4932875"/>
          </a:xfrm>
        </p:grpSpPr>
        <p:sp>
          <p:nvSpPr>
            <p:cNvPr id="155" name="Google Shape;155;p1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17"/>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57" name="Google Shape;157;p17"/>
            <p:cNvCxnSpPr/>
            <p:nvPr/>
          </p:nvCxnSpPr>
          <p:spPr>
            <a:xfrm>
              <a:off x="233525" y="4913075"/>
              <a:ext cx="0" cy="252600"/>
            </a:xfrm>
            <a:prstGeom prst="straightConnector1">
              <a:avLst/>
            </a:prstGeom>
            <a:noFill/>
            <a:ln w="19050" cap="flat" cmpd="sng">
              <a:solidFill>
                <a:schemeClr val="dk1"/>
              </a:solidFill>
              <a:prstDash val="solid"/>
              <a:round/>
              <a:headEnd type="none" w="med" len="med"/>
              <a:tailEnd type="none" w="med" len="med"/>
            </a:ln>
          </p:spPr>
        </p:cxnSp>
      </p:grpSp>
      <p:sp>
        <p:nvSpPr>
          <p:cNvPr id="158" name="Google Shape;158;p17"/>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a:endParaRPr/>
          </a:p>
        </p:txBody>
      </p:sp>
      <p:sp>
        <p:nvSpPr>
          <p:cNvPr id="159" name="Google Shape;159;p17"/>
          <p:cNvSpPr txBox="1">
            <a:spLocks noGrp="1"/>
          </p:cNvSpPr>
          <p:nvPr>
            <p:ph type="subTitle" idx="1"/>
          </p:nvPr>
        </p:nvSpPr>
        <p:spPr>
          <a:xfrm>
            <a:off x="713250" y="1017725"/>
            <a:ext cx="7717500" cy="889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0" name="Google Shape;16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61"/>
        <p:cNvGrpSpPr/>
        <p:nvPr/>
      </p:nvGrpSpPr>
      <p:grpSpPr>
        <a:xfrm>
          <a:off x="0" y="0"/>
          <a:ext cx="0" cy="0"/>
          <a:chOff x="0" y="0"/>
          <a:chExt cx="0" cy="0"/>
        </a:xfrm>
      </p:grpSpPr>
      <p:sp>
        <p:nvSpPr>
          <p:cNvPr id="162" name="Google Shape;162;p18"/>
          <p:cNvSpPr/>
          <p:nvPr/>
        </p:nvSpPr>
        <p:spPr>
          <a:xfrm>
            <a:off x="7069475" y="3282725"/>
            <a:ext cx="3701700" cy="370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8"/>
          <p:cNvGrpSpPr/>
          <p:nvPr/>
        </p:nvGrpSpPr>
        <p:grpSpPr>
          <a:xfrm>
            <a:off x="-19050" y="232800"/>
            <a:ext cx="8930250" cy="5117250"/>
            <a:chOff x="-19050" y="232800"/>
            <a:chExt cx="8930250" cy="5117250"/>
          </a:xfrm>
        </p:grpSpPr>
        <p:sp>
          <p:nvSpPr>
            <p:cNvPr id="164" name="Google Shape;164;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 name="Google Shape;165;p18"/>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66" name="Google Shape;166;p18"/>
            <p:cNvCxnSpPr/>
            <p:nvPr/>
          </p:nvCxnSpPr>
          <p:spPr>
            <a:xfrm rot="10800000">
              <a:off x="8911200" y="4917150"/>
              <a:ext cx="0" cy="432900"/>
            </a:xfrm>
            <a:prstGeom prst="straightConnector1">
              <a:avLst/>
            </a:prstGeom>
            <a:noFill/>
            <a:ln w="19050" cap="flat" cmpd="sng">
              <a:solidFill>
                <a:schemeClr val="dk1"/>
              </a:solidFill>
              <a:prstDash val="solid"/>
              <a:round/>
              <a:headEnd type="none" w="med" len="med"/>
              <a:tailEnd type="none" w="med" len="med"/>
            </a:ln>
          </p:spPr>
        </p:cxnSp>
      </p:grpSp>
      <p:sp>
        <p:nvSpPr>
          <p:cNvPr id="167" name="Google Shape;167;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68" name="Google Shape;168;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9" name="Google Shape;169;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0"/>
        <p:cNvGrpSpPr/>
        <p:nvPr/>
      </p:nvGrpSpPr>
      <p:grpSpPr>
        <a:xfrm>
          <a:off x="0" y="0"/>
          <a:ext cx="0" cy="0"/>
          <a:chOff x="0" y="0"/>
          <a:chExt cx="0" cy="0"/>
        </a:xfrm>
      </p:grpSpPr>
      <p:sp>
        <p:nvSpPr>
          <p:cNvPr id="171" name="Google Shape;171;p19"/>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9"/>
          <p:cNvGrpSpPr/>
          <p:nvPr/>
        </p:nvGrpSpPr>
        <p:grpSpPr>
          <a:xfrm>
            <a:off x="232200" y="232800"/>
            <a:ext cx="8988300" cy="5000100"/>
            <a:chOff x="232200" y="232800"/>
            <a:chExt cx="8988300" cy="5000100"/>
          </a:xfrm>
        </p:grpSpPr>
        <p:sp>
          <p:nvSpPr>
            <p:cNvPr id="173" name="Google Shape;173;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78" name="Google Shape;178;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79" name="Google Shape;179;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0" name="Google Shape;180;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81" name="Google Shape;181;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82" name="Google Shape;182;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83" name="Google Shape;18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84"/>
        <p:cNvGrpSpPr/>
        <p:nvPr/>
      </p:nvGrpSpPr>
      <p:grpSpPr>
        <a:xfrm>
          <a:off x="0" y="0"/>
          <a:ext cx="0" cy="0"/>
          <a:chOff x="0" y="0"/>
          <a:chExt cx="0" cy="0"/>
        </a:xfrm>
      </p:grpSpPr>
      <p:sp>
        <p:nvSpPr>
          <p:cNvPr id="185" name="Google Shape;185;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20"/>
          <p:cNvGrpSpPr/>
          <p:nvPr/>
        </p:nvGrpSpPr>
        <p:grpSpPr>
          <a:xfrm>
            <a:off x="-725" y="1466925"/>
            <a:ext cx="939900" cy="2326875"/>
            <a:chOff x="-725" y="1466925"/>
            <a:chExt cx="939900" cy="2326875"/>
          </a:xfrm>
        </p:grpSpPr>
        <p:cxnSp>
          <p:nvCxnSpPr>
            <p:cNvPr id="187" name="Google Shape;187;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89" name="Google Shape;189;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90" name="Google Shape;190;p20"/>
          <p:cNvGrpSpPr/>
          <p:nvPr/>
        </p:nvGrpSpPr>
        <p:grpSpPr>
          <a:xfrm>
            <a:off x="232200" y="232800"/>
            <a:ext cx="8988300" cy="5000100"/>
            <a:chOff x="232200" y="232800"/>
            <a:chExt cx="8988300" cy="5000100"/>
          </a:xfrm>
        </p:grpSpPr>
        <p:sp>
          <p:nvSpPr>
            <p:cNvPr id="191" name="Google Shape;191;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93" name="Google Shape;193;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94" name="Google Shape;194;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5" name="Google Shape;195;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6" name="Google Shape;196;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7" name="Google Shape;197;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8" name="Google Shape;198;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99" name="Google Shape;199;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0" name="Google Shape;200;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1" name="Google Shape;20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713225" y="-62550"/>
            <a:ext cx="7717800" cy="5210100"/>
            <a:chOff x="713225" y="-62550"/>
            <a:chExt cx="7717800" cy="5210100"/>
          </a:xfrm>
        </p:grpSpPr>
        <p:sp>
          <p:nvSpPr>
            <p:cNvPr id="20" name="Google Shape;20;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2" name="Google Shape;22;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3" name="Google Shape;23;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202"/>
        <p:cNvGrpSpPr/>
        <p:nvPr/>
      </p:nvGrpSpPr>
      <p:grpSpPr>
        <a:xfrm>
          <a:off x="0" y="0"/>
          <a:ext cx="0" cy="0"/>
          <a:chOff x="0" y="0"/>
          <a:chExt cx="0" cy="0"/>
        </a:xfrm>
      </p:grpSpPr>
      <p:sp>
        <p:nvSpPr>
          <p:cNvPr id="203" name="Google Shape;203;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21"/>
          <p:cNvGrpSpPr/>
          <p:nvPr/>
        </p:nvGrpSpPr>
        <p:grpSpPr>
          <a:xfrm>
            <a:off x="232200" y="-60100"/>
            <a:ext cx="9070200" cy="4977400"/>
            <a:chOff x="232200" y="-60100"/>
            <a:chExt cx="9070200" cy="4977400"/>
          </a:xfrm>
        </p:grpSpPr>
        <p:sp>
          <p:nvSpPr>
            <p:cNvPr id="205" name="Google Shape;205;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207" name="Google Shape;207;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208" name="Google Shape;20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10" name="Google Shape;210;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11" name="Google Shape;211;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12" name="Google Shape;212;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213" name="Google Shape;213;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214" name="Google Shape;214;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215" name="Google Shape;21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16"/>
        <p:cNvGrpSpPr/>
        <p:nvPr/>
      </p:nvGrpSpPr>
      <p:grpSpPr>
        <a:xfrm>
          <a:off x="0" y="0"/>
          <a:ext cx="0" cy="0"/>
          <a:chOff x="0" y="0"/>
          <a:chExt cx="0" cy="0"/>
        </a:xfrm>
      </p:grpSpPr>
      <p:sp>
        <p:nvSpPr>
          <p:cNvPr id="217" name="Google Shape;217;p22"/>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2"/>
          <p:cNvGrpSpPr/>
          <p:nvPr/>
        </p:nvGrpSpPr>
        <p:grpSpPr>
          <a:xfrm>
            <a:off x="-19050" y="232800"/>
            <a:ext cx="9189150" cy="4684500"/>
            <a:chOff x="-19050" y="232800"/>
            <a:chExt cx="9189150" cy="4684500"/>
          </a:xfrm>
        </p:grpSpPr>
        <p:sp>
          <p:nvSpPr>
            <p:cNvPr id="219" name="Google Shape;219;p22"/>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22"/>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21" name="Google Shape;221;p22"/>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22" name="Google Shape;22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3" name="Google Shape;223;p22"/>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4" name="Google Shape;224;p22"/>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5" name="Google Shape;225;p22"/>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6" name="Google Shape;226;p22"/>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7" name="Google Shape;227;p22"/>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8" name="Google Shape;228;p22"/>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9" name="Google Shape;229;p22"/>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30" name="Google Shape;230;p22"/>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31" name="Google Shape;231;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32"/>
        <p:cNvGrpSpPr/>
        <p:nvPr/>
      </p:nvGrpSpPr>
      <p:grpSpPr>
        <a:xfrm>
          <a:off x="0" y="0"/>
          <a:ext cx="0" cy="0"/>
          <a:chOff x="0" y="0"/>
          <a:chExt cx="0" cy="0"/>
        </a:xfrm>
      </p:grpSpPr>
      <p:sp>
        <p:nvSpPr>
          <p:cNvPr id="233" name="Google Shape;233;p23"/>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3"/>
          <p:cNvGrpSpPr/>
          <p:nvPr/>
        </p:nvGrpSpPr>
        <p:grpSpPr>
          <a:xfrm>
            <a:off x="232200" y="232800"/>
            <a:ext cx="8988300" cy="5000100"/>
            <a:chOff x="232200" y="232800"/>
            <a:chExt cx="8988300" cy="5000100"/>
          </a:xfrm>
        </p:grpSpPr>
        <p:sp>
          <p:nvSpPr>
            <p:cNvPr id="235" name="Google Shape;235;p2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6" name="Google Shape;236;p23"/>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37" name="Google Shape;237;p23"/>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238" name="Google Shape;23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9" name="Google Shape;239;p23"/>
          <p:cNvSpPr txBox="1">
            <a:spLocks noGrp="1"/>
          </p:cNvSpPr>
          <p:nvPr>
            <p:ph type="subTitle" idx="1"/>
          </p:nvPr>
        </p:nvSpPr>
        <p:spPr>
          <a:xfrm>
            <a:off x="874134"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0" name="Google Shape;240;p23"/>
          <p:cNvSpPr txBox="1">
            <a:spLocks noGrp="1"/>
          </p:cNvSpPr>
          <p:nvPr>
            <p:ph type="subTitle" idx="2"/>
          </p:nvPr>
        </p:nvSpPr>
        <p:spPr>
          <a:xfrm>
            <a:off x="3319800"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1" name="Google Shape;241;p23"/>
          <p:cNvSpPr txBox="1">
            <a:spLocks noGrp="1"/>
          </p:cNvSpPr>
          <p:nvPr>
            <p:ph type="subTitle" idx="3"/>
          </p:nvPr>
        </p:nvSpPr>
        <p:spPr>
          <a:xfrm>
            <a:off x="874134"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2" name="Google Shape;242;p23"/>
          <p:cNvSpPr txBox="1">
            <a:spLocks noGrp="1"/>
          </p:cNvSpPr>
          <p:nvPr>
            <p:ph type="subTitle" idx="4"/>
          </p:nvPr>
        </p:nvSpPr>
        <p:spPr>
          <a:xfrm>
            <a:off x="3319800"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3" name="Google Shape;243;p23"/>
          <p:cNvSpPr txBox="1">
            <a:spLocks noGrp="1"/>
          </p:cNvSpPr>
          <p:nvPr>
            <p:ph type="subTitle" idx="5"/>
          </p:nvPr>
        </p:nvSpPr>
        <p:spPr>
          <a:xfrm>
            <a:off x="5765466"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4" name="Google Shape;244;p23"/>
          <p:cNvSpPr txBox="1">
            <a:spLocks noGrp="1"/>
          </p:cNvSpPr>
          <p:nvPr>
            <p:ph type="subTitle" idx="6"/>
          </p:nvPr>
        </p:nvSpPr>
        <p:spPr>
          <a:xfrm>
            <a:off x="5765466"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5" name="Google Shape;245;p23"/>
          <p:cNvSpPr txBox="1">
            <a:spLocks noGrp="1"/>
          </p:cNvSpPr>
          <p:nvPr>
            <p:ph type="subTitle" idx="7"/>
          </p:nvPr>
        </p:nvSpPr>
        <p:spPr>
          <a:xfrm>
            <a:off x="872334"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46" name="Google Shape;246;p23"/>
          <p:cNvSpPr txBox="1">
            <a:spLocks noGrp="1"/>
          </p:cNvSpPr>
          <p:nvPr>
            <p:ph type="subTitle" idx="8"/>
          </p:nvPr>
        </p:nvSpPr>
        <p:spPr>
          <a:xfrm>
            <a:off x="3318000"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47" name="Google Shape;247;p23"/>
          <p:cNvSpPr txBox="1">
            <a:spLocks noGrp="1"/>
          </p:cNvSpPr>
          <p:nvPr>
            <p:ph type="subTitle" idx="9"/>
          </p:nvPr>
        </p:nvSpPr>
        <p:spPr>
          <a:xfrm>
            <a:off x="5763666"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48" name="Google Shape;248;p23"/>
          <p:cNvSpPr txBox="1">
            <a:spLocks noGrp="1"/>
          </p:cNvSpPr>
          <p:nvPr>
            <p:ph type="subTitle" idx="13"/>
          </p:nvPr>
        </p:nvSpPr>
        <p:spPr>
          <a:xfrm>
            <a:off x="872334"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49" name="Google Shape;249;p23"/>
          <p:cNvSpPr txBox="1">
            <a:spLocks noGrp="1"/>
          </p:cNvSpPr>
          <p:nvPr>
            <p:ph type="subTitle" idx="14"/>
          </p:nvPr>
        </p:nvSpPr>
        <p:spPr>
          <a:xfrm>
            <a:off x="3318000"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50" name="Google Shape;250;p23"/>
          <p:cNvSpPr txBox="1">
            <a:spLocks noGrp="1"/>
          </p:cNvSpPr>
          <p:nvPr>
            <p:ph type="subTitle" idx="15"/>
          </p:nvPr>
        </p:nvSpPr>
        <p:spPr>
          <a:xfrm>
            <a:off x="5763666"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51" name="Google Shape;25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52"/>
        <p:cNvGrpSpPr/>
        <p:nvPr/>
      </p:nvGrpSpPr>
      <p:grpSpPr>
        <a:xfrm>
          <a:off x="0" y="0"/>
          <a:ext cx="0" cy="0"/>
          <a:chOff x="0" y="0"/>
          <a:chExt cx="0" cy="0"/>
        </a:xfrm>
      </p:grpSpPr>
      <p:sp>
        <p:nvSpPr>
          <p:cNvPr id="253" name="Google Shape;253;p24"/>
          <p:cNvSpPr/>
          <p:nvPr/>
        </p:nvSpPr>
        <p:spPr>
          <a:xfrm>
            <a:off x="6309175" y="248697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24"/>
          <p:cNvGrpSpPr/>
          <p:nvPr/>
        </p:nvGrpSpPr>
        <p:grpSpPr>
          <a:xfrm>
            <a:off x="-69525" y="539500"/>
            <a:ext cx="9455500" cy="4069200"/>
            <a:chOff x="-69525" y="539500"/>
            <a:chExt cx="9455500" cy="4069200"/>
          </a:xfrm>
        </p:grpSpPr>
        <p:grpSp>
          <p:nvGrpSpPr>
            <p:cNvPr id="255" name="Google Shape;255;p24"/>
            <p:cNvGrpSpPr/>
            <p:nvPr/>
          </p:nvGrpSpPr>
          <p:grpSpPr>
            <a:xfrm>
              <a:off x="713225" y="539500"/>
              <a:ext cx="8672750" cy="4069200"/>
              <a:chOff x="713225" y="539500"/>
              <a:chExt cx="8672750" cy="4069200"/>
            </a:xfrm>
          </p:grpSpPr>
          <p:sp>
            <p:nvSpPr>
              <p:cNvPr id="256" name="Google Shape;256;p24"/>
              <p:cNvSpPr/>
              <p:nvPr/>
            </p:nvSpPr>
            <p:spPr>
              <a:xfrm>
                <a:off x="713225" y="539500"/>
                <a:ext cx="7717500" cy="406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4"/>
              <p:cNvCxnSpPr/>
              <p:nvPr/>
            </p:nvCxnSpPr>
            <p:spPr>
              <a:xfrm>
                <a:off x="8407675" y="4608575"/>
                <a:ext cx="978300" cy="0"/>
              </a:xfrm>
              <a:prstGeom prst="straightConnector1">
                <a:avLst/>
              </a:prstGeom>
              <a:noFill/>
              <a:ln w="19050" cap="flat" cmpd="sng">
                <a:solidFill>
                  <a:schemeClr val="dk1"/>
                </a:solidFill>
                <a:prstDash val="solid"/>
                <a:round/>
                <a:headEnd type="none" w="med" len="med"/>
                <a:tailEnd type="none" w="med" len="med"/>
              </a:ln>
            </p:spPr>
          </p:cxnSp>
        </p:grpSp>
        <p:cxnSp>
          <p:nvCxnSpPr>
            <p:cNvPr id="258" name="Google Shape;258;p24"/>
            <p:cNvCxnSpPr/>
            <p:nvPr/>
          </p:nvCxnSpPr>
          <p:spPr>
            <a:xfrm rot="10800000">
              <a:off x="-69525" y="539500"/>
              <a:ext cx="789000" cy="0"/>
            </a:xfrm>
            <a:prstGeom prst="straightConnector1">
              <a:avLst/>
            </a:prstGeom>
            <a:noFill/>
            <a:ln w="19050" cap="flat" cmpd="sng">
              <a:solidFill>
                <a:schemeClr val="dk1"/>
              </a:solidFill>
              <a:prstDash val="solid"/>
              <a:round/>
              <a:headEnd type="none" w="med" len="med"/>
              <a:tailEnd type="none" w="med" len="med"/>
            </a:ln>
          </p:spPr>
        </p:cxnSp>
      </p:grpSp>
      <p:sp>
        <p:nvSpPr>
          <p:cNvPr id="259" name="Google Shape;259;p24"/>
          <p:cNvSpPr txBox="1">
            <a:spLocks noGrp="1"/>
          </p:cNvSpPr>
          <p:nvPr>
            <p:ph type="title" hasCustomPrompt="1"/>
          </p:nvPr>
        </p:nvSpPr>
        <p:spPr>
          <a:xfrm>
            <a:off x="707575" y="539500"/>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0" name="Google Shape;260;p24"/>
          <p:cNvSpPr txBox="1">
            <a:spLocks noGrp="1"/>
          </p:cNvSpPr>
          <p:nvPr>
            <p:ph type="subTitle" idx="1"/>
          </p:nvPr>
        </p:nvSpPr>
        <p:spPr>
          <a:xfrm>
            <a:off x="707575" y="1308392"/>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61" name="Google Shape;261;p24"/>
          <p:cNvSpPr txBox="1">
            <a:spLocks noGrp="1"/>
          </p:cNvSpPr>
          <p:nvPr>
            <p:ph type="title" idx="2" hasCustomPrompt="1"/>
          </p:nvPr>
        </p:nvSpPr>
        <p:spPr>
          <a:xfrm>
            <a:off x="707575" y="1901349"/>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2" name="Google Shape;262;p24"/>
          <p:cNvSpPr txBox="1">
            <a:spLocks noGrp="1"/>
          </p:cNvSpPr>
          <p:nvPr>
            <p:ph type="subTitle" idx="3"/>
          </p:nvPr>
        </p:nvSpPr>
        <p:spPr>
          <a:xfrm>
            <a:off x="707575" y="2670245"/>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63" name="Google Shape;263;p24"/>
          <p:cNvSpPr txBox="1">
            <a:spLocks noGrp="1"/>
          </p:cNvSpPr>
          <p:nvPr>
            <p:ph type="title" idx="4" hasCustomPrompt="1"/>
          </p:nvPr>
        </p:nvSpPr>
        <p:spPr>
          <a:xfrm>
            <a:off x="707575" y="3263198"/>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4" name="Google Shape;264;p24"/>
          <p:cNvSpPr txBox="1">
            <a:spLocks noGrp="1"/>
          </p:cNvSpPr>
          <p:nvPr>
            <p:ph type="subTitle" idx="5"/>
          </p:nvPr>
        </p:nvSpPr>
        <p:spPr>
          <a:xfrm>
            <a:off x="707575" y="4032098"/>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65" name="Google Shape;26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66"/>
        <p:cNvGrpSpPr/>
        <p:nvPr/>
      </p:nvGrpSpPr>
      <p:grpSpPr>
        <a:xfrm>
          <a:off x="0" y="0"/>
          <a:ext cx="0" cy="0"/>
          <a:chOff x="0" y="0"/>
          <a:chExt cx="0" cy="0"/>
        </a:xfrm>
      </p:grpSpPr>
      <p:sp>
        <p:nvSpPr>
          <p:cNvPr id="267" name="Google Shape;267;p25"/>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5"/>
          <p:cNvGrpSpPr/>
          <p:nvPr/>
        </p:nvGrpSpPr>
        <p:grpSpPr>
          <a:xfrm>
            <a:off x="-19050" y="232800"/>
            <a:ext cx="9189150" cy="4684500"/>
            <a:chOff x="-19050" y="232800"/>
            <a:chExt cx="9189150" cy="4684500"/>
          </a:xfrm>
        </p:grpSpPr>
        <p:sp>
          <p:nvSpPr>
            <p:cNvPr id="269" name="Google Shape;269;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71" name="Google Shape;271;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72" name="Google Shape;272;p2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273" name="Google Shape;273;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74"/>
        <p:cNvGrpSpPr/>
        <p:nvPr/>
      </p:nvGrpSpPr>
      <p:grpSpPr>
        <a:xfrm>
          <a:off x="0" y="0"/>
          <a:ext cx="0" cy="0"/>
          <a:chOff x="0" y="0"/>
          <a:chExt cx="0" cy="0"/>
        </a:xfrm>
      </p:grpSpPr>
      <p:sp>
        <p:nvSpPr>
          <p:cNvPr id="275" name="Google Shape;275;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6"/>
          <p:cNvGrpSpPr/>
          <p:nvPr/>
        </p:nvGrpSpPr>
        <p:grpSpPr>
          <a:xfrm>
            <a:off x="232200" y="232800"/>
            <a:ext cx="8988300" cy="4964300"/>
            <a:chOff x="232200" y="232800"/>
            <a:chExt cx="8988300" cy="4964300"/>
          </a:xfrm>
        </p:grpSpPr>
        <p:sp>
          <p:nvSpPr>
            <p:cNvPr id="277" name="Google Shape;277;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79" name="Google Shape;279;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80" name="Google Shape;280;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281" name="Google Shape;281;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82"/>
        <p:cNvGrpSpPr/>
        <p:nvPr/>
      </p:nvGrpSpPr>
      <p:grpSpPr>
        <a:xfrm>
          <a:off x="0" y="0"/>
          <a:ext cx="0" cy="0"/>
          <a:chOff x="0" y="0"/>
          <a:chExt cx="0" cy="0"/>
        </a:xfrm>
      </p:grpSpPr>
      <p:sp>
        <p:nvSpPr>
          <p:cNvPr id="283" name="Google Shape;283;p27"/>
          <p:cNvSpPr/>
          <p:nvPr/>
        </p:nvSpPr>
        <p:spPr>
          <a:xfrm>
            <a:off x="6677100" y="-9050"/>
            <a:ext cx="5161500" cy="51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7"/>
          <p:cNvGrpSpPr/>
          <p:nvPr/>
        </p:nvGrpSpPr>
        <p:grpSpPr>
          <a:xfrm>
            <a:off x="713223" y="-79050"/>
            <a:ext cx="8791100" cy="4687625"/>
            <a:chOff x="-669332" y="-79050"/>
            <a:chExt cx="10173707" cy="4687625"/>
          </a:xfrm>
        </p:grpSpPr>
        <p:sp>
          <p:nvSpPr>
            <p:cNvPr id="285" name="Google Shape;285;p27"/>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6" name="Google Shape;286;p27"/>
            <p:cNvCxnSpPr/>
            <p:nvPr/>
          </p:nvCxnSpPr>
          <p:spPr>
            <a:xfrm rot="10800000">
              <a:off x="-669332" y="-79050"/>
              <a:ext cx="0" cy="624900"/>
            </a:xfrm>
            <a:prstGeom prst="straightConnector1">
              <a:avLst/>
            </a:prstGeom>
            <a:noFill/>
            <a:ln w="19050" cap="flat" cmpd="sng">
              <a:solidFill>
                <a:schemeClr val="dk1"/>
              </a:solidFill>
              <a:prstDash val="solid"/>
              <a:round/>
              <a:headEnd type="none" w="med" len="med"/>
              <a:tailEnd type="none" w="med" len="med"/>
            </a:ln>
          </p:spPr>
        </p:cxnSp>
        <p:cxnSp>
          <p:nvCxnSpPr>
            <p:cNvPr id="287" name="Google Shape;287;p27"/>
            <p:cNvCxnSpPr/>
            <p:nvPr/>
          </p:nvCxnSpPr>
          <p:spPr>
            <a:xfrm>
              <a:off x="8425275" y="4608575"/>
              <a:ext cx="1079100" cy="0"/>
            </a:xfrm>
            <a:prstGeom prst="straightConnector1">
              <a:avLst/>
            </a:prstGeom>
            <a:noFill/>
            <a:ln w="19050" cap="flat" cmpd="sng">
              <a:solidFill>
                <a:schemeClr val="dk1"/>
              </a:solidFill>
              <a:prstDash val="solid"/>
              <a:round/>
              <a:headEnd type="none" w="med" len="med"/>
              <a:tailEnd type="none" w="med" len="med"/>
            </a:ln>
          </p:spPr>
        </p:cxnSp>
      </p:grpSp>
      <p:sp>
        <p:nvSpPr>
          <p:cNvPr id="288" name="Google Shape;288;p27"/>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9" name="Google Shape;289;p27"/>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7"/>
          <p:cNvSpPr txBox="1"/>
          <p:nvPr/>
        </p:nvSpPr>
        <p:spPr>
          <a:xfrm>
            <a:off x="1094225" y="3383825"/>
            <a:ext cx="57972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lang="en" sz="1200" b="1">
                <a:solidFill>
                  <a:schemeClr val="dk1"/>
                </a:solidFill>
                <a:latin typeface="Hanken Grotesk"/>
                <a:ea typeface="Hanken Grotesk"/>
                <a:cs typeface="Hanken Grotesk"/>
                <a:sym typeface="Hanken Grotesk"/>
              </a:rPr>
              <a:t>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
        <p:nvSpPr>
          <p:cNvPr id="291" name="Google Shape;291;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92"/>
        <p:cNvGrpSpPr/>
        <p:nvPr/>
      </p:nvGrpSpPr>
      <p:grpSpPr>
        <a:xfrm>
          <a:off x="0" y="0"/>
          <a:ext cx="0" cy="0"/>
          <a:chOff x="0" y="0"/>
          <a:chExt cx="0" cy="0"/>
        </a:xfrm>
      </p:grpSpPr>
      <p:sp>
        <p:nvSpPr>
          <p:cNvPr id="293" name="Google Shape;293;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8"/>
          <p:cNvGrpSpPr/>
          <p:nvPr/>
        </p:nvGrpSpPr>
        <p:grpSpPr>
          <a:xfrm>
            <a:off x="232200" y="-49400"/>
            <a:ext cx="8679000" cy="5250800"/>
            <a:chOff x="232200" y="-49400"/>
            <a:chExt cx="8679000" cy="5250800"/>
          </a:xfrm>
        </p:grpSpPr>
        <p:sp>
          <p:nvSpPr>
            <p:cNvPr id="295" name="Google Shape;295;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8"/>
            <p:cNvGrpSpPr/>
            <p:nvPr/>
          </p:nvGrpSpPr>
          <p:grpSpPr>
            <a:xfrm>
              <a:off x="232200" y="-49400"/>
              <a:ext cx="8679000" cy="5250800"/>
              <a:chOff x="232200" y="-49400"/>
              <a:chExt cx="8679000" cy="5250800"/>
            </a:xfrm>
          </p:grpSpPr>
          <p:cxnSp>
            <p:nvCxnSpPr>
              <p:cNvPr id="297" name="Google Shape;297;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98" name="Google Shape;298;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
        <p:nvSpPr>
          <p:cNvPr id="299" name="Google Shape;299;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300"/>
        <p:cNvGrpSpPr/>
        <p:nvPr/>
      </p:nvGrpSpPr>
      <p:grpSpPr>
        <a:xfrm>
          <a:off x="0" y="0"/>
          <a:ext cx="0" cy="0"/>
          <a:chOff x="0" y="0"/>
          <a:chExt cx="0" cy="0"/>
        </a:xfrm>
      </p:grpSpPr>
      <p:sp>
        <p:nvSpPr>
          <p:cNvPr id="301" name="Google Shape;301;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29"/>
          <p:cNvGrpSpPr/>
          <p:nvPr/>
        </p:nvGrpSpPr>
        <p:grpSpPr>
          <a:xfrm>
            <a:off x="232200" y="232800"/>
            <a:ext cx="9045000" cy="4975500"/>
            <a:chOff x="232200" y="232800"/>
            <a:chExt cx="9045000" cy="4975500"/>
          </a:xfrm>
        </p:grpSpPr>
        <p:sp>
          <p:nvSpPr>
            <p:cNvPr id="303" name="Google Shape;303;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305" name="Google Shape;305;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
        <p:nvSpPr>
          <p:cNvPr id="306" name="Google Shape;30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9050" y="232800"/>
            <a:ext cx="8930250" cy="5027400"/>
            <a:chOff x="-19050" y="232800"/>
            <a:chExt cx="8930250" cy="5027400"/>
          </a:xfrm>
        </p:grpSpPr>
        <p:sp>
          <p:nvSpPr>
            <p:cNvPr id="30" name="Google Shape;30;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2" name="Google Shape;32;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3" name="Google Shape;3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35" name="Google Shape;35;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5"/>
          <p:cNvGrpSpPr/>
          <p:nvPr/>
        </p:nvGrpSpPr>
        <p:grpSpPr>
          <a:xfrm>
            <a:off x="-77100" y="232800"/>
            <a:ext cx="8988300" cy="4964300"/>
            <a:chOff x="-77100" y="232800"/>
            <a:chExt cx="8988300" cy="4964300"/>
          </a:xfrm>
        </p:grpSpPr>
        <p:sp>
          <p:nvSpPr>
            <p:cNvPr id="39" name="Google Shape;39;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41" name="Google Shape;41;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44" name="Google Shape;44;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45" name="Google Shape;45;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6" name="Google Shape;46;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7" name="Google Shape;47;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6"/>
          <p:cNvGrpSpPr/>
          <p:nvPr/>
        </p:nvGrpSpPr>
        <p:grpSpPr>
          <a:xfrm>
            <a:off x="232200" y="-49400"/>
            <a:ext cx="8679000" cy="5250800"/>
            <a:chOff x="232200" y="-49400"/>
            <a:chExt cx="8679000" cy="5250800"/>
          </a:xfrm>
        </p:grpSpPr>
        <p:grpSp>
          <p:nvGrpSpPr>
            <p:cNvPr id="51" name="Google Shape;51;p6"/>
            <p:cNvGrpSpPr/>
            <p:nvPr/>
          </p:nvGrpSpPr>
          <p:grpSpPr>
            <a:xfrm>
              <a:off x="232200" y="-49400"/>
              <a:ext cx="8679000" cy="5250800"/>
              <a:chOff x="232200" y="-49400"/>
              <a:chExt cx="8679000" cy="5250800"/>
            </a:xfrm>
          </p:grpSpPr>
          <p:sp>
            <p:nvSpPr>
              <p:cNvPr id="52" name="Google Shape;52;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4" name="Google Shape;54;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5" name="Google Shape;55;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7"/>
          <p:cNvGrpSpPr/>
          <p:nvPr/>
        </p:nvGrpSpPr>
        <p:grpSpPr>
          <a:xfrm>
            <a:off x="-19050" y="-16000"/>
            <a:ext cx="8930250" cy="4933300"/>
            <a:chOff x="-19050" y="-16000"/>
            <a:chExt cx="8930250" cy="4933300"/>
          </a:xfrm>
        </p:grpSpPr>
        <p:sp>
          <p:nvSpPr>
            <p:cNvPr id="61" name="Google Shape;61;p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63" name="Google Shape;63;p7"/>
            <p:cNvCxnSpPr/>
            <p:nvPr/>
          </p:nvCxnSpPr>
          <p:spPr>
            <a:xfrm rot="10800000">
              <a:off x="8911200" y="-16000"/>
              <a:ext cx="0" cy="258900"/>
            </a:xfrm>
            <a:prstGeom prst="straightConnector1">
              <a:avLst/>
            </a:prstGeom>
            <a:noFill/>
            <a:ln w="19050" cap="flat" cmpd="sng">
              <a:solidFill>
                <a:schemeClr val="dk1"/>
              </a:solidFill>
              <a:prstDash val="solid"/>
              <a:round/>
              <a:headEnd type="none" w="med" len="med"/>
              <a:tailEnd type="none" w="med" len="med"/>
            </a:ln>
          </p:spPr>
        </p:cxnSp>
      </p:grpSp>
      <p:sp>
        <p:nvSpPr>
          <p:cNvPr id="64" name="Google Shape;64;p7"/>
          <p:cNvSpPr txBox="1">
            <a:spLocks noGrp="1"/>
          </p:cNvSpPr>
          <p:nvPr>
            <p:ph type="title"/>
          </p:nvPr>
        </p:nvSpPr>
        <p:spPr>
          <a:xfrm>
            <a:off x="720000" y="4480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subTitle" idx="1"/>
          </p:nvPr>
        </p:nvSpPr>
        <p:spPr>
          <a:xfrm>
            <a:off x="1733625" y="1361025"/>
            <a:ext cx="6580200" cy="290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6" name="Google Shape;6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8"/>
          <p:cNvGrpSpPr/>
          <p:nvPr/>
        </p:nvGrpSpPr>
        <p:grpSpPr>
          <a:xfrm>
            <a:off x="-25" y="533550"/>
            <a:ext cx="9270975" cy="4075025"/>
            <a:chOff x="-25" y="533550"/>
            <a:chExt cx="9270975" cy="4075025"/>
          </a:xfrm>
        </p:grpSpPr>
        <p:sp>
          <p:nvSpPr>
            <p:cNvPr id="70" name="Google Shape;70;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71" name="Google Shape;71;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72" name="Google Shape;72;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73" name="Google Shape;73;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4" name="Google Shape;74;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9"/>
          <p:cNvGrpSpPr/>
          <p:nvPr/>
        </p:nvGrpSpPr>
        <p:grpSpPr>
          <a:xfrm>
            <a:off x="727425" y="-49275"/>
            <a:ext cx="7703400" cy="5243325"/>
            <a:chOff x="727425" y="-49275"/>
            <a:chExt cx="7703400" cy="5243325"/>
          </a:xfrm>
        </p:grpSpPr>
        <p:sp>
          <p:nvSpPr>
            <p:cNvPr id="78" name="Google Shape;78;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80" name="Google Shape;80;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81" name="Google Shape;81;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45175"/>
            <a:ext cx="7710900" cy="56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7" name="Google Shape;87;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hyperlink" Target="https://books.google.pt/books?id=2H1_DwAAQBAJ"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Mining Software Repositories to Improve Refactoring Assistants</a:t>
            </a:r>
            <a:endParaRPr/>
          </a:p>
        </p:txBody>
      </p:sp>
      <p:sp>
        <p:nvSpPr>
          <p:cNvPr id="312" name="Google Shape;312;p30"/>
          <p:cNvSpPr txBox="1">
            <a:spLocks noGrp="1"/>
          </p:cNvSpPr>
          <p:nvPr>
            <p:ph type="subTitle" idx="1"/>
          </p:nvPr>
        </p:nvSpPr>
        <p:spPr>
          <a:xfrm>
            <a:off x="1087125" y="2987946"/>
            <a:ext cx="5897400" cy="12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Diogo Faria</a:t>
            </a:r>
            <a:endParaRPr/>
          </a:p>
          <a:p>
            <a:pPr marL="0" lvl="0" indent="0" algn="l" rtl="0">
              <a:spcBef>
                <a:spcPts val="0"/>
              </a:spcBef>
              <a:spcAft>
                <a:spcPts val="0"/>
              </a:spcAft>
              <a:buNone/>
            </a:pPr>
            <a:endParaRPr/>
          </a:p>
          <a:p>
            <a:pPr marL="0" lvl="0" indent="0" algn="l" rtl="0">
              <a:spcBef>
                <a:spcPts val="0"/>
              </a:spcBef>
              <a:spcAft>
                <a:spcPts val="0"/>
              </a:spcAft>
              <a:buNone/>
            </a:pPr>
            <a:r>
              <a:rPr lang="en" sz="1200"/>
              <a:t>Supervisor: Ademar Aguiar</a:t>
            </a:r>
            <a:endParaRPr sz="1200"/>
          </a:p>
          <a:p>
            <a:pPr marL="0" lvl="0" indent="0" algn="l" rtl="0">
              <a:spcBef>
                <a:spcPts val="0"/>
              </a:spcBef>
              <a:spcAft>
                <a:spcPts val="0"/>
              </a:spcAft>
              <a:buNone/>
            </a:pPr>
            <a:r>
              <a:rPr lang="en" sz="1200"/>
              <a:t>Co-Supervisor: Sara Fernandes</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17/07/2024</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Refactoring Recommendation</a:t>
            </a:r>
            <a:endParaRPr/>
          </a:p>
        </p:txBody>
      </p:sp>
      <p:sp>
        <p:nvSpPr>
          <p:cNvPr id="439" name="Google Shape;439;p39"/>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Analysing the Source Code</a:t>
            </a:r>
            <a:endParaRPr/>
          </a:p>
        </p:txBody>
      </p:sp>
      <p:sp>
        <p:nvSpPr>
          <p:cNvPr id="440" name="Google Shape;440;p39"/>
          <p:cNvSpPr txBox="1">
            <a:spLocks noGrp="1"/>
          </p:cNvSpPr>
          <p:nvPr>
            <p:ph type="sldNum" idx="12"/>
          </p:nvPr>
        </p:nvSpPr>
        <p:spPr>
          <a:xfrm>
            <a:off x="8647981"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41" name="Google Shape;441;p39"/>
          <p:cNvSpPr txBox="1">
            <a:spLocks noGrp="1"/>
          </p:cNvSpPr>
          <p:nvPr>
            <p:ph type="subTitle" idx="1"/>
          </p:nvPr>
        </p:nvSpPr>
        <p:spPr>
          <a:xfrm>
            <a:off x="4651275" y="1736552"/>
            <a:ext cx="3772800" cy="1078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Define code quality metrics which, depending on their values, for example using thresholds, may indicate the need for a specific refactoring.</a:t>
            </a:r>
            <a:endParaRPr/>
          </a:p>
        </p:txBody>
      </p:sp>
      <p:sp>
        <p:nvSpPr>
          <p:cNvPr id="442" name="Google Shape;442;p39"/>
          <p:cNvSpPr txBox="1">
            <a:spLocks noGrp="1"/>
          </p:cNvSpPr>
          <p:nvPr>
            <p:ph type="subTitle" idx="2"/>
          </p:nvPr>
        </p:nvSpPr>
        <p:spPr>
          <a:xfrm>
            <a:off x="720000" y="1736550"/>
            <a:ext cx="3772800" cy="941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Analysing the structure of the code, like the Abstract Syntax Tree (AST), to identify possible need for refactoring.</a:t>
            </a:r>
            <a:endParaRPr/>
          </a:p>
        </p:txBody>
      </p:sp>
      <p:sp>
        <p:nvSpPr>
          <p:cNvPr id="443" name="Google Shape;443;p39"/>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Quality Metrics</a:t>
            </a:r>
            <a:endParaRPr/>
          </a:p>
        </p:txBody>
      </p:sp>
      <p:pic>
        <p:nvPicPr>
          <p:cNvPr id="444" name="Google Shape;444;p39"/>
          <p:cNvPicPr preferRelativeResize="0"/>
          <p:nvPr/>
        </p:nvPicPr>
        <p:blipFill>
          <a:blip r:embed="rId3">
            <a:alphaModFix/>
          </a:blip>
          <a:stretch>
            <a:fillRect/>
          </a:stretch>
        </p:blipFill>
        <p:spPr>
          <a:xfrm>
            <a:off x="1044725" y="2814601"/>
            <a:ext cx="3123339" cy="1658249"/>
          </a:xfrm>
          <a:prstGeom prst="rect">
            <a:avLst/>
          </a:prstGeom>
          <a:noFill/>
          <a:ln>
            <a:noFill/>
          </a:ln>
        </p:spPr>
      </p:pic>
      <p:sp>
        <p:nvSpPr>
          <p:cNvPr id="445" name="Google Shape;445;p39"/>
          <p:cNvSpPr txBox="1">
            <a:spLocks noGrp="1"/>
          </p:cNvSpPr>
          <p:nvPr>
            <p:ph type="subTitle" idx="3"/>
          </p:nvPr>
        </p:nvSpPr>
        <p:spPr>
          <a:xfrm>
            <a:off x="968100" y="4428341"/>
            <a:ext cx="3276600" cy="2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Figtree"/>
                <a:ea typeface="Figtree"/>
                <a:cs typeface="Figtree"/>
                <a:sym typeface="Figtree"/>
              </a:rPr>
              <a:t>Fig 6. Graphical representation of WitchDoctor’s workflow [FGL12]</a:t>
            </a:r>
            <a:endParaRPr sz="800">
              <a:latin typeface="Figtree"/>
              <a:ea typeface="Figtree"/>
              <a:cs typeface="Figtree"/>
              <a:sym typeface="Figtree"/>
            </a:endParaRPr>
          </a:p>
        </p:txBody>
      </p:sp>
      <p:sp>
        <p:nvSpPr>
          <p:cNvPr id="446" name="Google Shape;446;p39"/>
          <p:cNvSpPr txBox="1"/>
          <p:nvPr/>
        </p:nvSpPr>
        <p:spPr>
          <a:xfrm>
            <a:off x="159948" y="4856157"/>
            <a:ext cx="87285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
                <a:solidFill>
                  <a:schemeClr val="dk1"/>
                </a:solidFill>
                <a:latin typeface="Hanken Grotesk"/>
                <a:ea typeface="Hanken Grotesk"/>
                <a:cs typeface="Hanken Grotesk"/>
                <a:sym typeface="Hanken Grotesk"/>
              </a:rPr>
              <a:t>10. S. R. Foster, W. G. Griswold, and S. Lerner. Witchdoctor: Ide support for realtime auto-completion of refactorings. In 34th International Conference on Software Engineering (ICSE), International Conference on Software Engineering, pages 222– 232, 2012. Foster, Stephen R. Griswold, William G. Lerner, Sorin 0270-5257.</a:t>
            </a:r>
            <a:endParaRPr sz="400">
              <a:solidFill>
                <a:schemeClr val="dk1"/>
              </a:solidFill>
              <a:latin typeface="Hanken Grotesk"/>
              <a:ea typeface="Hanken Grotesk"/>
              <a:cs typeface="Hanken Grotesk"/>
              <a:sym typeface="Hanken Grotesk"/>
            </a:endParaRPr>
          </a:p>
          <a:p>
            <a:pPr marL="0" lvl="0" indent="0" algn="l" rtl="0">
              <a:lnSpc>
                <a:spcPct val="115000"/>
              </a:lnSpc>
              <a:spcBef>
                <a:spcPts val="0"/>
              </a:spcBef>
              <a:spcAft>
                <a:spcPts val="0"/>
              </a:spcAft>
              <a:buNone/>
            </a:pPr>
            <a:r>
              <a:rPr lang="en" sz="400">
                <a:solidFill>
                  <a:schemeClr val="dk1"/>
                </a:solidFill>
                <a:latin typeface="Hanken Grotesk"/>
                <a:ea typeface="Hanken Grotesk"/>
                <a:cs typeface="Hanken Grotesk"/>
                <a:sym typeface="Hanken Grotesk"/>
              </a:rPr>
              <a:t>11. Sara Fernandes, Ademar Aguiar, and André Restivo. A live environment to improve the refactoring experience, 2022.</a:t>
            </a:r>
            <a:endParaRPr sz="400">
              <a:solidFill>
                <a:schemeClr val="dk1"/>
              </a:solidFill>
              <a:latin typeface="Hanken Grotesk"/>
              <a:ea typeface="Hanken Grotesk"/>
              <a:cs typeface="Hanken Grotesk"/>
              <a:sym typeface="Hanken Grotesk"/>
            </a:endParaRPr>
          </a:p>
        </p:txBody>
      </p:sp>
      <p:pic>
        <p:nvPicPr>
          <p:cNvPr id="447" name="Google Shape;447;p39"/>
          <p:cNvPicPr preferRelativeResize="0"/>
          <p:nvPr/>
        </p:nvPicPr>
        <p:blipFill>
          <a:blip r:embed="rId4">
            <a:alphaModFix/>
          </a:blip>
          <a:stretch>
            <a:fillRect/>
          </a:stretch>
        </p:blipFill>
        <p:spPr>
          <a:xfrm>
            <a:off x="5541501" y="2905798"/>
            <a:ext cx="1992345" cy="1716339"/>
          </a:xfrm>
          <a:prstGeom prst="rect">
            <a:avLst/>
          </a:prstGeom>
          <a:noFill/>
          <a:ln>
            <a:noFill/>
          </a:ln>
        </p:spPr>
      </p:pic>
      <p:sp>
        <p:nvSpPr>
          <p:cNvPr id="448" name="Google Shape;448;p39"/>
          <p:cNvSpPr txBox="1">
            <a:spLocks noGrp="1"/>
          </p:cNvSpPr>
          <p:nvPr>
            <p:ph type="subTitle" idx="3"/>
          </p:nvPr>
        </p:nvSpPr>
        <p:spPr>
          <a:xfrm>
            <a:off x="5104425" y="4536752"/>
            <a:ext cx="2866500" cy="2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Figtree"/>
                <a:ea typeface="Figtree"/>
                <a:cs typeface="Figtree"/>
                <a:sym typeface="Figtree"/>
              </a:rPr>
              <a:t>Fig 7. Code quality metrics supported by LiveRef [FAR22]</a:t>
            </a:r>
            <a:endParaRPr sz="800">
              <a:latin typeface="Figtree"/>
              <a:ea typeface="Figtree"/>
              <a:cs typeface="Figtree"/>
              <a:sym typeface="Figtre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0"/>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LiveRef Knowledge Base Development Strategy</a:t>
            </a:r>
            <a:endParaRPr sz="2400"/>
          </a:p>
        </p:txBody>
      </p:sp>
      <p:pic>
        <p:nvPicPr>
          <p:cNvPr id="454" name="Google Shape;454;p40"/>
          <p:cNvPicPr preferRelativeResize="0"/>
          <p:nvPr/>
        </p:nvPicPr>
        <p:blipFill>
          <a:blip r:embed="rId3">
            <a:alphaModFix/>
          </a:blip>
          <a:stretch>
            <a:fillRect/>
          </a:stretch>
        </p:blipFill>
        <p:spPr>
          <a:xfrm>
            <a:off x="1917900" y="1151569"/>
            <a:ext cx="5317451" cy="3547025"/>
          </a:xfrm>
          <a:prstGeom prst="rect">
            <a:avLst/>
          </a:prstGeom>
          <a:noFill/>
          <a:ln>
            <a:noFill/>
          </a:ln>
        </p:spPr>
      </p:pic>
      <p:sp>
        <p:nvSpPr>
          <p:cNvPr id="455" name="Google Shape;455;p40"/>
          <p:cNvSpPr txBox="1">
            <a:spLocks noGrp="1"/>
          </p:cNvSpPr>
          <p:nvPr>
            <p:ph type="subTitle" idx="4294967295"/>
          </p:nvPr>
        </p:nvSpPr>
        <p:spPr>
          <a:xfrm>
            <a:off x="1917868" y="4627900"/>
            <a:ext cx="5317500" cy="2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8. Activity diagram for solution development</a:t>
            </a:r>
            <a:endParaRPr sz="900">
              <a:latin typeface="Figtree"/>
              <a:ea typeface="Figtree"/>
              <a:cs typeface="Figtree"/>
              <a:sym typeface="Figtree"/>
            </a:endParaRPr>
          </a:p>
        </p:txBody>
      </p:sp>
      <p:sp>
        <p:nvSpPr>
          <p:cNvPr id="456" name="Google Shape;456;p40"/>
          <p:cNvSpPr txBox="1">
            <a:spLocks noGrp="1"/>
          </p:cNvSpPr>
          <p:nvPr>
            <p:ph type="sldNum" idx="12"/>
          </p:nvPr>
        </p:nvSpPr>
        <p:spPr>
          <a:xfrm>
            <a:off x="8658114" y="473971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1"/>
          <p:cNvSpPr txBox="1">
            <a:spLocks noGrp="1"/>
          </p:cNvSpPr>
          <p:nvPr>
            <p:ph type="title"/>
          </p:nvPr>
        </p:nvSpPr>
        <p:spPr>
          <a:xfrm>
            <a:off x="698350" y="924188"/>
            <a:ext cx="31983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a:t>
            </a:r>
            <a:endParaRPr/>
          </a:p>
        </p:txBody>
      </p:sp>
      <p:sp>
        <p:nvSpPr>
          <p:cNvPr id="462" name="Google Shape;462;p41"/>
          <p:cNvSpPr txBox="1">
            <a:spLocks noGrp="1"/>
          </p:cNvSpPr>
          <p:nvPr>
            <p:ph type="subTitle" idx="1"/>
          </p:nvPr>
        </p:nvSpPr>
        <p:spPr>
          <a:xfrm>
            <a:off x="706175" y="1545187"/>
            <a:ext cx="3198300" cy="246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t>Real-life instances of refactoring operations.</a:t>
            </a:r>
            <a:endParaRPr sz="1500"/>
          </a:p>
          <a:p>
            <a:pPr marL="0" lvl="0" indent="0" algn="just" rtl="0">
              <a:spcBef>
                <a:spcPts val="0"/>
              </a:spcBef>
              <a:spcAft>
                <a:spcPts val="0"/>
              </a:spcAft>
              <a:buNone/>
            </a:pPr>
            <a:endParaRPr sz="1500"/>
          </a:p>
          <a:p>
            <a:pPr marL="0" lvl="0" indent="0" algn="just" rtl="0">
              <a:spcBef>
                <a:spcPts val="0"/>
              </a:spcBef>
              <a:spcAft>
                <a:spcPts val="0"/>
              </a:spcAft>
              <a:buNone/>
            </a:pPr>
            <a:r>
              <a:rPr lang="en" sz="1500"/>
              <a:t>Extract Method:</a:t>
            </a:r>
            <a:endParaRPr sz="1500"/>
          </a:p>
          <a:p>
            <a:pPr marL="457200" lvl="0" indent="-323850" algn="just" rtl="0">
              <a:spcBef>
                <a:spcPts val="0"/>
              </a:spcBef>
              <a:spcAft>
                <a:spcPts val="0"/>
              </a:spcAft>
              <a:buSzPts val="1500"/>
              <a:buChar char="●"/>
            </a:pPr>
            <a:r>
              <a:rPr lang="en" sz="1500"/>
              <a:t>≅ 25,000 rows</a:t>
            </a:r>
            <a:endParaRPr sz="1500"/>
          </a:p>
          <a:p>
            <a:pPr marL="457200" lvl="0" indent="-323850" algn="just" rtl="0">
              <a:spcBef>
                <a:spcPts val="0"/>
              </a:spcBef>
              <a:spcAft>
                <a:spcPts val="0"/>
              </a:spcAft>
              <a:buSzPts val="1500"/>
              <a:buChar char="●"/>
            </a:pPr>
            <a:r>
              <a:rPr lang="en" sz="1500"/>
              <a:t>18 metrics</a:t>
            </a:r>
            <a:endParaRPr sz="1500"/>
          </a:p>
          <a:p>
            <a:pPr marL="0" lvl="0" indent="0" algn="just" rtl="0">
              <a:spcBef>
                <a:spcPts val="0"/>
              </a:spcBef>
              <a:spcAft>
                <a:spcPts val="0"/>
              </a:spcAft>
              <a:buNone/>
            </a:pPr>
            <a:r>
              <a:rPr lang="en" sz="1500"/>
              <a:t>Extract Class:</a:t>
            </a:r>
            <a:endParaRPr sz="1500"/>
          </a:p>
          <a:p>
            <a:pPr marL="457200" lvl="0" indent="-323850" algn="just" rtl="0">
              <a:spcBef>
                <a:spcPts val="0"/>
              </a:spcBef>
              <a:spcAft>
                <a:spcPts val="0"/>
              </a:spcAft>
              <a:buSzPts val="1500"/>
              <a:buChar char="●"/>
            </a:pPr>
            <a:r>
              <a:rPr lang="en" sz="1500"/>
              <a:t>≅ 2,500 rows</a:t>
            </a:r>
            <a:endParaRPr sz="1500"/>
          </a:p>
          <a:p>
            <a:pPr marL="457200" lvl="0" indent="-323850" algn="just" rtl="0">
              <a:spcBef>
                <a:spcPts val="0"/>
              </a:spcBef>
              <a:spcAft>
                <a:spcPts val="0"/>
              </a:spcAft>
              <a:buSzPts val="1500"/>
              <a:buChar char="●"/>
            </a:pPr>
            <a:r>
              <a:rPr lang="en" sz="1500"/>
              <a:t>20 metrics</a:t>
            </a:r>
            <a:endParaRPr sz="1500"/>
          </a:p>
        </p:txBody>
      </p:sp>
      <p:pic>
        <p:nvPicPr>
          <p:cNvPr id="463" name="Google Shape;463;p41"/>
          <p:cNvPicPr preferRelativeResize="0"/>
          <p:nvPr/>
        </p:nvPicPr>
        <p:blipFill>
          <a:blip r:embed="rId3">
            <a:alphaModFix/>
          </a:blip>
          <a:stretch>
            <a:fillRect/>
          </a:stretch>
        </p:blipFill>
        <p:spPr>
          <a:xfrm>
            <a:off x="5537604" y="245550"/>
            <a:ext cx="3355076" cy="4510299"/>
          </a:xfrm>
          <a:prstGeom prst="rect">
            <a:avLst/>
          </a:prstGeom>
          <a:noFill/>
          <a:ln>
            <a:noFill/>
          </a:ln>
        </p:spPr>
      </p:pic>
      <p:sp>
        <p:nvSpPr>
          <p:cNvPr id="464" name="Google Shape;464;p41"/>
          <p:cNvSpPr txBox="1">
            <a:spLocks noGrp="1"/>
          </p:cNvSpPr>
          <p:nvPr>
            <p:ph type="subTitle" idx="4294967295"/>
          </p:nvPr>
        </p:nvSpPr>
        <p:spPr>
          <a:xfrm>
            <a:off x="5537538" y="4684459"/>
            <a:ext cx="3355200" cy="2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Figtree"/>
                <a:ea typeface="Figtree"/>
                <a:cs typeface="Figtree"/>
                <a:sym typeface="Figtree"/>
              </a:rPr>
              <a:t>Fig 9. Collected Metrics </a:t>
            </a:r>
            <a:endParaRPr sz="800">
              <a:latin typeface="Figtree"/>
              <a:ea typeface="Figtree"/>
              <a:cs typeface="Figtree"/>
              <a:sym typeface="Figtree"/>
            </a:endParaRPr>
          </a:p>
        </p:txBody>
      </p:sp>
      <p:sp>
        <p:nvSpPr>
          <p:cNvPr id="465" name="Google Shape;465;p41"/>
          <p:cNvSpPr txBox="1">
            <a:spLocks noGrp="1"/>
          </p:cNvSpPr>
          <p:nvPr>
            <p:ph type="sldNum" idx="12"/>
          </p:nvPr>
        </p:nvSpPr>
        <p:spPr>
          <a:xfrm>
            <a:off x="8595184" y="48309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Threshold Model Baseline</a:t>
            </a:r>
            <a:endParaRPr/>
          </a:p>
        </p:txBody>
      </p:sp>
      <p:sp>
        <p:nvSpPr>
          <p:cNvPr id="471" name="Google Shape;471;p42"/>
          <p:cNvSpPr txBox="1">
            <a:spLocks noGrp="1"/>
          </p:cNvSpPr>
          <p:nvPr>
            <p:ph type="subTitle" idx="2"/>
          </p:nvPr>
        </p:nvSpPr>
        <p:spPr>
          <a:xfrm>
            <a:off x="720000" y="1299700"/>
            <a:ext cx="3772800" cy="870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Comparison of collected data with LiveRef:</a:t>
            </a:r>
            <a:endParaRPr/>
          </a:p>
          <a:p>
            <a:pPr marL="457200" lvl="0" indent="-304800" algn="just" rtl="0">
              <a:spcBef>
                <a:spcPts val="0"/>
              </a:spcBef>
              <a:spcAft>
                <a:spcPts val="0"/>
              </a:spcAft>
              <a:buSzPts val="1200"/>
              <a:buChar char="●"/>
            </a:pPr>
            <a:r>
              <a:rPr lang="en"/>
              <a:t>56% of opportunities found by LiveRef</a:t>
            </a:r>
            <a:endParaRPr/>
          </a:p>
          <a:p>
            <a:pPr marL="457200" lvl="0" indent="-304800" algn="just" rtl="0">
              <a:spcBef>
                <a:spcPts val="0"/>
              </a:spcBef>
              <a:spcAft>
                <a:spcPts val="0"/>
              </a:spcAft>
              <a:buSzPts val="1200"/>
              <a:buChar char="●"/>
            </a:pPr>
            <a:r>
              <a:rPr lang="en"/>
              <a:t>Worse end result by LiveRef</a:t>
            </a:r>
            <a:endParaRPr/>
          </a:p>
        </p:txBody>
      </p:sp>
      <p:sp>
        <p:nvSpPr>
          <p:cNvPr id="472" name="Google Shape;472;p42"/>
          <p:cNvSpPr txBox="1">
            <a:spLocks noGrp="1"/>
          </p:cNvSpPr>
          <p:nvPr>
            <p:ph type="subTitle" idx="3"/>
          </p:nvPr>
        </p:nvSpPr>
        <p:spPr>
          <a:xfrm>
            <a:off x="5256225" y="3704142"/>
            <a:ext cx="3167700" cy="64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10. Comparison of Average Differences for Various Metrics when Compared to Baseline Code for Extract Method</a:t>
            </a:r>
            <a:endParaRPr sz="900">
              <a:latin typeface="Figtree"/>
              <a:ea typeface="Figtree"/>
              <a:cs typeface="Figtree"/>
              <a:sym typeface="Figtree"/>
            </a:endParaRPr>
          </a:p>
        </p:txBody>
      </p:sp>
      <p:sp>
        <p:nvSpPr>
          <p:cNvPr id="473" name="Google Shape;473;p42"/>
          <p:cNvSpPr txBox="1"/>
          <p:nvPr/>
        </p:nvSpPr>
        <p:spPr>
          <a:xfrm>
            <a:off x="2890965" y="2529775"/>
            <a:ext cx="1849800" cy="825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chemeClr val="lt1"/>
                </a:solidFill>
                <a:latin typeface="Figtree"/>
                <a:ea typeface="Figtree"/>
                <a:cs typeface="Figtree"/>
                <a:sym typeface="Figtree"/>
              </a:rPr>
              <a:t>Identifying Methods or Classes that need Refactoring</a:t>
            </a:r>
            <a:endParaRPr sz="1300">
              <a:solidFill>
                <a:schemeClr val="lt1"/>
              </a:solidFill>
              <a:latin typeface="Figtree"/>
              <a:ea typeface="Figtree"/>
              <a:cs typeface="Figtree"/>
              <a:sym typeface="Figtree"/>
            </a:endParaRPr>
          </a:p>
        </p:txBody>
      </p:sp>
      <p:sp>
        <p:nvSpPr>
          <p:cNvPr id="474" name="Google Shape;474;p42"/>
          <p:cNvSpPr txBox="1"/>
          <p:nvPr/>
        </p:nvSpPr>
        <p:spPr>
          <a:xfrm>
            <a:off x="2890966" y="3622894"/>
            <a:ext cx="1849800" cy="825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chemeClr val="lt1"/>
                </a:solidFill>
                <a:latin typeface="Figtree"/>
                <a:ea typeface="Figtree"/>
                <a:cs typeface="Figtree"/>
                <a:sym typeface="Figtree"/>
              </a:rPr>
              <a:t>Selecting the Code to be Extracted</a:t>
            </a:r>
            <a:endParaRPr sz="1300">
              <a:solidFill>
                <a:schemeClr val="lt1"/>
              </a:solidFill>
              <a:latin typeface="Figtree"/>
              <a:ea typeface="Figtree"/>
              <a:cs typeface="Figtree"/>
              <a:sym typeface="Figtree"/>
            </a:endParaRPr>
          </a:p>
        </p:txBody>
      </p:sp>
      <p:sp>
        <p:nvSpPr>
          <p:cNvPr id="475" name="Google Shape;475;p42"/>
          <p:cNvSpPr txBox="1"/>
          <p:nvPr/>
        </p:nvSpPr>
        <p:spPr>
          <a:xfrm>
            <a:off x="719999" y="3083391"/>
            <a:ext cx="1849800" cy="82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solidFill>
                  <a:schemeClr val="dk1"/>
                </a:solidFill>
                <a:latin typeface="Figtree"/>
                <a:ea typeface="Figtree"/>
                <a:cs typeface="Figtree"/>
                <a:sym typeface="Figtree"/>
              </a:rPr>
              <a:t>Possible Improvements</a:t>
            </a:r>
            <a:endParaRPr sz="1300">
              <a:solidFill>
                <a:schemeClr val="dk1"/>
              </a:solidFill>
              <a:latin typeface="Figtree"/>
              <a:ea typeface="Figtree"/>
              <a:cs typeface="Figtree"/>
              <a:sym typeface="Figtree"/>
            </a:endParaRPr>
          </a:p>
        </p:txBody>
      </p:sp>
      <p:cxnSp>
        <p:nvCxnSpPr>
          <p:cNvPr id="476" name="Google Shape;476;p42"/>
          <p:cNvCxnSpPr>
            <a:stCxn id="475" idx="3"/>
            <a:endCxn id="473" idx="1"/>
          </p:cNvCxnSpPr>
          <p:nvPr/>
        </p:nvCxnSpPr>
        <p:spPr>
          <a:xfrm rot="10800000" flipH="1">
            <a:off x="2569799" y="2942691"/>
            <a:ext cx="321300" cy="553500"/>
          </a:xfrm>
          <a:prstGeom prst="bentConnector3">
            <a:avLst>
              <a:gd name="adj1" fmla="val 49979"/>
            </a:avLst>
          </a:prstGeom>
          <a:noFill/>
          <a:ln w="9525" cap="flat" cmpd="sng">
            <a:solidFill>
              <a:schemeClr val="dk1"/>
            </a:solidFill>
            <a:prstDash val="solid"/>
            <a:round/>
            <a:headEnd type="none" w="med" len="med"/>
            <a:tailEnd type="none" w="med" len="med"/>
          </a:ln>
        </p:spPr>
      </p:cxnSp>
      <p:cxnSp>
        <p:nvCxnSpPr>
          <p:cNvPr id="477" name="Google Shape;477;p42"/>
          <p:cNvCxnSpPr>
            <a:stCxn id="474" idx="1"/>
            <a:endCxn id="475" idx="3"/>
          </p:cNvCxnSpPr>
          <p:nvPr/>
        </p:nvCxnSpPr>
        <p:spPr>
          <a:xfrm rot="10800000">
            <a:off x="2569666" y="3496294"/>
            <a:ext cx="321300" cy="539400"/>
          </a:xfrm>
          <a:prstGeom prst="bentConnector3">
            <a:avLst>
              <a:gd name="adj1" fmla="val 49979"/>
            </a:avLst>
          </a:prstGeom>
          <a:noFill/>
          <a:ln w="9525" cap="flat" cmpd="sng">
            <a:solidFill>
              <a:schemeClr val="dk1"/>
            </a:solidFill>
            <a:prstDash val="solid"/>
            <a:round/>
            <a:headEnd type="none" w="med" len="med"/>
            <a:tailEnd type="none" w="med" len="med"/>
          </a:ln>
        </p:spPr>
      </p:cxnSp>
      <p:sp>
        <p:nvSpPr>
          <p:cNvPr id="478" name="Google Shape;478;p42"/>
          <p:cNvSpPr txBox="1">
            <a:spLocks noGrp="1"/>
          </p:cNvSpPr>
          <p:nvPr>
            <p:ph type="sldNum" idx="12"/>
          </p:nvPr>
        </p:nvSpPr>
        <p:spPr>
          <a:xfrm>
            <a:off x="865811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479" name="Google Shape;479;p42"/>
          <p:cNvPicPr preferRelativeResize="0"/>
          <p:nvPr/>
        </p:nvPicPr>
        <p:blipFill>
          <a:blip r:embed="rId3">
            <a:alphaModFix/>
          </a:blip>
          <a:stretch>
            <a:fillRect/>
          </a:stretch>
        </p:blipFill>
        <p:spPr>
          <a:xfrm>
            <a:off x="5305165" y="1299700"/>
            <a:ext cx="3118837" cy="2484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Development</a:t>
            </a:r>
            <a:endParaRPr/>
          </a:p>
        </p:txBody>
      </p:sp>
      <p:sp>
        <p:nvSpPr>
          <p:cNvPr id="485" name="Google Shape;485;p43"/>
          <p:cNvSpPr txBox="1">
            <a:spLocks noGrp="1"/>
          </p:cNvSpPr>
          <p:nvPr>
            <p:ph type="subTitle" idx="1"/>
          </p:nvPr>
        </p:nvSpPr>
        <p:spPr>
          <a:xfrm>
            <a:off x="4651275" y="1736552"/>
            <a:ext cx="3772800" cy="896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Removing features based on covariance.</a:t>
            </a:r>
            <a:endParaRPr/>
          </a:p>
        </p:txBody>
      </p:sp>
      <p:sp>
        <p:nvSpPr>
          <p:cNvPr id="486" name="Google Shape;486;p43"/>
          <p:cNvSpPr txBox="1">
            <a:spLocks noGrp="1"/>
          </p:cNvSpPr>
          <p:nvPr>
            <p:ph type="subTitle" idx="2"/>
          </p:nvPr>
        </p:nvSpPr>
        <p:spPr>
          <a:xfrm>
            <a:off x="720000" y="1736552"/>
            <a:ext cx="3772800" cy="835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Cleaning faulty data;</a:t>
            </a:r>
            <a:endParaRPr/>
          </a:p>
          <a:p>
            <a:pPr marL="457200" lvl="0" indent="-304800" algn="l" rtl="0">
              <a:spcBef>
                <a:spcPts val="0"/>
              </a:spcBef>
              <a:spcAft>
                <a:spcPts val="0"/>
              </a:spcAft>
              <a:buSzPts val="1200"/>
              <a:buChar char="●"/>
            </a:pPr>
            <a:r>
              <a:rPr lang="en"/>
              <a:t>Normalizing the data.</a:t>
            </a:r>
            <a:endParaRPr/>
          </a:p>
        </p:txBody>
      </p:sp>
      <p:sp>
        <p:nvSpPr>
          <p:cNvPr id="487" name="Google Shape;487;p43"/>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Data Loading and Preprocessing</a:t>
            </a:r>
            <a:endParaRPr sz="1800"/>
          </a:p>
        </p:txBody>
      </p:sp>
      <p:sp>
        <p:nvSpPr>
          <p:cNvPr id="488" name="Google Shape;488;p43"/>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Feature Selection</a:t>
            </a:r>
            <a:endParaRPr sz="1800"/>
          </a:p>
        </p:txBody>
      </p:sp>
      <p:pic>
        <p:nvPicPr>
          <p:cNvPr id="489" name="Google Shape;489;p43"/>
          <p:cNvPicPr preferRelativeResize="0"/>
          <p:nvPr/>
        </p:nvPicPr>
        <p:blipFill>
          <a:blip r:embed="rId3">
            <a:alphaModFix/>
          </a:blip>
          <a:stretch>
            <a:fillRect/>
          </a:stretch>
        </p:blipFill>
        <p:spPr>
          <a:xfrm>
            <a:off x="2433588" y="2830144"/>
            <a:ext cx="4276772" cy="1138250"/>
          </a:xfrm>
          <a:prstGeom prst="rect">
            <a:avLst/>
          </a:prstGeom>
          <a:noFill/>
          <a:ln>
            <a:noFill/>
          </a:ln>
        </p:spPr>
      </p:pic>
      <p:sp>
        <p:nvSpPr>
          <p:cNvPr id="490" name="Google Shape;490;p43"/>
          <p:cNvSpPr txBox="1">
            <a:spLocks noGrp="1"/>
          </p:cNvSpPr>
          <p:nvPr>
            <p:ph type="subTitle" idx="3"/>
          </p:nvPr>
        </p:nvSpPr>
        <p:spPr>
          <a:xfrm>
            <a:off x="2433600" y="3903025"/>
            <a:ext cx="4276800" cy="28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11. Removed Features for each Refactoring Type</a:t>
            </a:r>
            <a:endParaRPr sz="900">
              <a:latin typeface="Figtree"/>
              <a:ea typeface="Figtree"/>
              <a:cs typeface="Figtree"/>
              <a:sym typeface="Figtree"/>
            </a:endParaRPr>
          </a:p>
        </p:txBody>
      </p:sp>
      <p:sp>
        <p:nvSpPr>
          <p:cNvPr id="491" name="Google Shape;491;p43"/>
          <p:cNvSpPr txBox="1">
            <a:spLocks noGrp="1"/>
          </p:cNvSpPr>
          <p:nvPr>
            <p:ph type="sldNum" idx="12"/>
          </p:nvPr>
        </p:nvSpPr>
        <p:spPr>
          <a:xfrm>
            <a:off x="865811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Development</a:t>
            </a:r>
            <a:endParaRPr/>
          </a:p>
        </p:txBody>
      </p:sp>
      <p:sp>
        <p:nvSpPr>
          <p:cNvPr id="497" name="Google Shape;497;p44"/>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There is only data for a single class, when a refactoring is meant to occur;</a:t>
            </a:r>
            <a:endParaRPr/>
          </a:p>
          <a:p>
            <a:pPr marL="457200" lvl="0" indent="-304800" algn="l" rtl="0">
              <a:spcBef>
                <a:spcPts val="0"/>
              </a:spcBef>
              <a:spcAft>
                <a:spcPts val="0"/>
              </a:spcAft>
              <a:buSzPts val="1200"/>
              <a:buChar char="●"/>
            </a:pPr>
            <a:r>
              <a:rPr lang="en"/>
              <a:t>Selected 3 one-class classification models, all effective in high dimensional datasets;</a:t>
            </a:r>
            <a:endParaRPr/>
          </a:p>
          <a:p>
            <a:pPr marL="457200" lvl="0" indent="-304800" algn="l" rtl="0">
              <a:spcBef>
                <a:spcPts val="0"/>
              </a:spcBef>
              <a:spcAft>
                <a:spcPts val="0"/>
              </a:spcAft>
              <a:buSzPts val="1200"/>
              <a:buChar char="●"/>
            </a:pPr>
            <a:r>
              <a:rPr lang="en"/>
              <a:t>Hyperparameter Tuning used to obtain the best model parameters;</a:t>
            </a:r>
            <a:endParaRPr/>
          </a:p>
          <a:p>
            <a:pPr marL="457200" lvl="0" indent="-304800" algn="l" rtl="0">
              <a:spcBef>
                <a:spcPts val="0"/>
              </a:spcBef>
              <a:spcAft>
                <a:spcPts val="0"/>
              </a:spcAft>
              <a:buSzPts val="1200"/>
              <a:buChar char="●"/>
            </a:pPr>
            <a:r>
              <a:rPr lang="en"/>
              <a:t>Elliptic Envelope performed better in both scenarios, though One Class SVM was also kept for further consideration.</a:t>
            </a:r>
            <a:endParaRPr/>
          </a:p>
        </p:txBody>
      </p:sp>
      <p:sp>
        <p:nvSpPr>
          <p:cNvPr id="498" name="Google Shape;498;p44"/>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Selection &amp; Training</a:t>
            </a:r>
            <a:endParaRPr/>
          </a:p>
        </p:txBody>
      </p:sp>
      <p:pic>
        <p:nvPicPr>
          <p:cNvPr id="499" name="Google Shape;499;p44"/>
          <p:cNvPicPr preferRelativeResize="0"/>
          <p:nvPr/>
        </p:nvPicPr>
        <p:blipFill>
          <a:blip r:embed="rId3">
            <a:alphaModFix/>
          </a:blip>
          <a:stretch>
            <a:fillRect/>
          </a:stretch>
        </p:blipFill>
        <p:spPr>
          <a:xfrm>
            <a:off x="4648200" y="2238722"/>
            <a:ext cx="4018449" cy="1068426"/>
          </a:xfrm>
          <a:prstGeom prst="rect">
            <a:avLst/>
          </a:prstGeom>
          <a:noFill/>
          <a:ln>
            <a:noFill/>
          </a:ln>
        </p:spPr>
      </p:pic>
      <p:sp>
        <p:nvSpPr>
          <p:cNvPr id="500" name="Google Shape;500;p44"/>
          <p:cNvSpPr txBox="1">
            <a:spLocks noGrp="1"/>
          </p:cNvSpPr>
          <p:nvPr>
            <p:ph type="subTitle" idx="3"/>
          </p:nvPr>
        </p:nvSpPr>
        <p:spPr>
          <a:xfrm>
            <a:off x="4648200" y="3241774"/>
            <a:ext cx="4018500" cy="28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12. Comparison of Recall of the Different Models</a:t>
            </a:r>
            <a:endParaRPr sz="900">
              <a:latin typeface="Figtree"/>
              <a:ea typeface="Figtree"/>
              <a:cs typeface="Figtree"/>
              <a:sym typeface="Figtree"/>
            </a:endParaRPr>
          </a:p>
        </p:txBody>
      </p:sp>
      <p:sp>
        <p:nvSpPr>
          <p:cNvPr id="501" name="Google Shape;501;p44"/>
          <p:cNvSpPr txBox="1">
            <a:spLocks noGrp="1"/>
          </p:cNvSpPr>
          <p:nvPr>
            <p:ph type="sldNum" idx="12"/>
          </p:nvPr>
        </p:nvSpPr>
        <p:spPr>
          <a:xfrm>
            <a:off x="8647981"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Integration</a:t>
            </a:r>
            <a:endParaRPr/>
          </a:p>
        </p:txBody>
      </p:sp>
      <p:sp>
        <p:nvSpPr>
          <p:cNvPr id="507" name="Google Shape;507;p45"/>
          <p:cNvSpPr txBox="1">
            <a:spLocks noGrp="1"/>
          </p:cNvSpPr>
          <p:nvPr>
            <p:ph type="body" idx="1"/>
          </p:nvPr>
        </p:nvSpPr>
        <p:spPr>
          <a:xfrm>
            <a:off x="720000" y="1215750"/>
            <a:ext cx="3852000" cy="3233100"/>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SzPts val="900"/>
              <a:buChar char="●"/>
            </a:pPr>
            <a:r>
              <a:rPr lang="en" sz="1500"/>
              <a:t>Models were created with Python, thus requiring integration with Java;</a:t>
            </a:r>
            <a:endParaRPr sz="1500"/>
          </a:p>
          <a:p>
            <a:pPr marL="457200" lvl="0" indent="-285750" algn="l" rtl="0">
              <a:spcBef>
                <a:spcPts val="0"/>
              </a:spcBef>
              <a:spcAft>
                <a:spcPts val="0"/>
              </a:spcAft>
              <a:buSzPts val="900"/>
              <a:buChar char="●"/>
            </a:pPr>
            <a:r>
              <a:rPr lang="en" sz="1500"/>
              <a:t>User is required to provide Python path;</a:t>
            </a:r>
            <a:endParaRPr sz="1500"/>
          </a:p>
          <a:p>
            <a:pPr marL="457200" lvl="0" indent="-285750" algn="l" rtl="0">
              <a:spcBef>
                <a:spcPts val="0"/>
              </a:spcBef>
              <a:spcAft>
                <a:spcPts val="0"/>
              </a:spcAft>
              <a:buSzPts val="900"/>
              <a:buChar char="●"/>
            </a:pPr>
            <a:r>
              <a:rPr lang="en" sz="1500"/>
              <a:t>LiveRef is now using created models to identify methods/classes that require refactoring;</a:t>
            </a:r>
            <a:endParaRPr sz="1500"/>
          </a:p>
          <a:p>
            <a:pPr marL="457200" lvl="0" indent="-285750" algn="l" rtl="0">
              <a:spcBef>
                <a:spcPts val="0"/>
              </a:spcBef>
              <a:spcAft>
                <a:spcPts val="0"/>
              </a:spcAft>
              <a:buSzPts val="900"/>
              <a:buChar char="●"/>
            </a:pPr>
            <a:r>
              <a:rPr lang="en" sz="1500"/>
              <a:t>Models are updated after a certain amount of executed refactorings.</a:t>
            </a:r>
            <a:endParaRPr sz="1500"/>
          </a:p>
        </p:txBody>
      </p:sp>
      <p:pic>
        <p:nvPicPr>
          <p:cNvPr id="508" name="Google Shape;508;p45"/>
          <p:cNvPicPr preferRelativeResize="0"/>
          <p:nvPr/>
        </p:nvPicPr>
        <p:blipFill>
          <a:blip r:embed="rId3">
            <a:alphaModFix/>
          </a:blip>
          <a:stretch>
            <a:fillRect/>
          </a:stretch>
        </p:blipFill>
        <p:spPr>
          <a:xfrm>
            <a:off x="4767700" y="2093078"/>
            <a:ext cx="3852000" cy="2133620"/>
          </a:xfrm>
          <a:prstGeom prst="rect">
            <a:avLst/>
          </a:prstGeom>
          <a:noFill/>
          <a:ln>
            <a:noFill/>
          </a:ln>
        </p:spPr>
      </p:pic>
      <p:pic>
        <p:nvPicPr>
          <p:cNvPr id="509" name="Google Shape;509;p45"/>
          <p:cNvPicPr preferRelativeResize="0"/>
          <p:nvPr/>
        </p:nvPicPr>
        <p:blipFill>
          <a:blip r:embed="rId4">
            <a:alphaModFix/>
          </a:blip>
          <a:stretch>
            <a:fillRect/>
          </a:stretch>
        </p:blipFill>
        <p:spPr>
          <a:xfrm>
            <a:off x="4767700" y="1298999"/>
            <a:ext cx="3852000" cy="334095"/>
          </a:xfrm>
          <a:prstGeom prst="rect">
            <a:avLst/>
          </a:prstGeom>
          <a:noFill/>
          <a:ln>
            <a:noFill/>
          </a:ln>
        </p:spPr>
      </p:pic>
      <p:sp>
        <p:nvSpPr>
          <p:cNvPr id="510" name="Google Shape;510;p45"/>
          <p:cNvSpPr txBox="1">
            <a:spLocks noGrp="1"/>
          </p:cNvSpPr>
          <p:nvPr>
            <p:ph type="subTitle" idx="4294967295"/>
          </p:nvPr>
        </p:nvSpPr>
        <p:spPr>
          <a:xfrm>
            <a:off x="4767700" y="4161757"/>
            <a:ext cx="3852000" cy="28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14. Pseudocode for GetExtractableFragments function</a:t>
            </a:r>
            <a:endParaRPr sz="900">
              <a:latin typeface="Figtree"/>
              <a:ea typeface="Figtree"/>
              <a:cs typeface="Figtree"/>
              <a:sym typeface="Figtree"/>
            </a:endParaRPr>
          </a:p>
        </p:txBody>
      </p:sp>
      <p:sp>
        <p:nvSpPr>
          <p:cNvPr id="511" name="Google Shape;511;p45"/>
          <p:cNvSpPr txBox="1">
            <a:spLocks noGrp="1"/>
          </p:cNvSpPr>
          <p:nvPr>
            <p:ph type="subTitle" idx="4294967295"/>
          </p:nvPr>
        </p:nvSpPr>
        <p:spPr>
          <a:xfrm>
            <a:off x="4767700" y="1589806"/>
            <a:ext cx="3852000" cy="2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13.  Set Python Path in LiveRef Configuration Panel</a:t>
            </a:r>
            <a:endParaRPr sz="900">
              <a:latin typeface="Figtree"/>
              <a:ea typeface="Figtree"/>
              <a:cs typeface="Figtree"/>
              <a:sym typeface="Figtree"/>
            </a:endParaRPr>
          </a:p>
        </p:txBody>
      </p:sp>
      <p:sp>
        <p:nvSpPr>
          <p:cNvPr id="512" name="Google Shape;512;p45"/>
          <p:cNvSpPr txBox="1">
            <a:spLocks noGrp="1"/>
          </p:cNvSpPr>
          <p:nvPr>
            <p:ph type="sldNum" idx="12"/>
          </p:nvPr>
        </p:nvSpPr>
        <p:spPr>
          <a:xfrm>
            <a:off x="8647981"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Biasing</a:t>
            </a:r>
            <a:endParaRPr/>
          </a:p>
        </p:txBody>
      </p:sp>
      <p:sp>
        <p:nvSpPr>
          <p:cNvPr id="518" name="Google Shape;518;p46"/>
          <p:cNvSpPr txBox="1">
            <a:spLocks noGrp="1"/>
          </p:cNvSpPr>
          <p:nvPr>
            <p:ph type="body" idx="1"/>
          </p:nvPr>
        </p:nvSpPr>
        <p:spPr>
          <a:xfrm>
            <a:off x="720000" y="1215750"/>
            <a:ext cx="3852000" cy="3233100"/>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SzPts val="900"/>
              <a:buChar char="●"/>
            </a:pPr>
            <a:r>
              <a:rPr lang="en" sz="1500"/>
              <a:t>Large amount of training data impedes the model from being attuned to the user in a reasonable timeframe;</a:t>
            </a:r>
            <a:endParaRPr sz="1500"/>
          </a:p>
          <a:p>
            <a:pPr marL="457200" lvl="0" indent="-285750" algn="l" rtl="0">
              <a:spcBef>
                <a:spcPts val="0"/>
              </a:spcBef>
              <a:spcAft>
                <a:spcPts val="0"/>
              </a:spcAft>
              <a:buSzPts val="900"/>
              <a:buChar char="●"/>
            </a:pPr>
            <a:r>
              <a:rPr lang="en" sz="1500"/>
              <a:t>Sample weights allow for the process to become quicker;</a:t>
            </a:r>
            <a:endParaRPr sz="1500"/>
          </a:p>
          <a:p>
            <a:pPr marL="457200" lvl="0" indent="-285750" algn="l" rtl="0">
              <a:spcBef>
                <a:spcPts val="0"/>
              </a:spcBef>
              <a:spcAft>
                <a:spcPts val="0"/>
              </a:spcAft>
              <a:buSzPts val="900"/>
              <a:buChar char="●"/>
            </a:pPr>
            <a:r>
              <a:rPr lang="en" sz="1500"/>
              <a:t>Allows for the creation of profiles, such as individual, team, and organisation.</a:t>
            </a:r>
            <a:endParaRPr sz="1500"/>
          </a:p>
        </p:txBody>
      </p:sp>
      <p:pic>
        <p:nvPicPr>
          <p:cNvPr id="519" name="Google Shape;519;p46"/>
          <p:cNvPicPr preferRelativeResize="0"/>
          <p:nvPr/>
        </p:nvPicPr>
        <p:blipFill>
          <a:blip r:embed="rId3">
            <a:alphaModFix/>
          </a:blip>
          <a:stretch>
            <a:fillRect/>
          </a:stretch>
        </p:blipFill>
        <p:spPr>
          <a:xfrm>
            <a:off x="4811000" y="1215751"/>
            <a:ext cx="3613000" cy="2906673"/>
          </a:xfrm>
          <a:prstGeom prst="rect">
            <a:avLst/>
          </a:prstGeom>
          <a:noFill/>
          <a:ln>
            <a:noFill/>
          </a:ln>
        </p:spPr>
      </p:pic>
      <p:sp>
        <p:nvSpPr>
          <p:cNvPr id="520" name="Google Shape;520;p46"/>
          <p:cNvSpPr txBox="1">
            <a:spLocks noGrp="1"/>
          </p:cNvSpPr>
          <p:nvPr>
            <p:ph type="subTitle" idx="4294967295"/>
          </p:nvPr>
        </p:nvSpPr>
        <p:spPr>
          <a:xfrm>
            <a:off x="4811000" y="4068306"/>
            <a:ext cx="3612900" cy="28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15. ML Refactorings tab in Configuration Panel</a:t>
            </a:r>
            <a:endParaRPr sz="900">
              <a:latin typeface="Figtree"/>
              <a:ea typeface="Figtree"/>
              <a:cs typeface="Figtree"/>
              <a:sym typeface="Figtree"/>
            </a:endParaRPr>
          </a:p>
        </p:txBody>
      </p:sp>
      <p:sp>
        <p:nvSpPr>
          <p:cNvPr id="521" name="Google Shape;521;p46"/>
          <p:cNvSpPr txBox="1">
            <a:spLocks noGrp="1"/>
          </p:cNvSpPr>
          <p:nvPr>
            <p:ph type="sldNum" idx="12"/>
          </p:nvPr>
        </p:nvSpPr>
        <p:spPr>
          <a:xfrm>
            <a:off x="8647981" y="47701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Repository Metrics Extraction</a:t>
            </a:r>
            <a:endParaRPr/>
          </a:p>
        </p:txBody>
      </p:sp>
      <p:sp>
        <p:nvSpPr>
          <p:cNvPr id="527" name="Google Shape;527;p47"/>
          <p:cNvSpPr txBox="1">
            <a:spLocks noGrp="1"/>
          </p:cNvSpPr>
          <p:nvPr>
            <p:ph type="body" idx="1"/>
          </p:nvPr>
        </p:nvSpPr>
        <p:spPr>
          <a:xfrm>
            <a:off x="720000" y="1215750"/>
            <a:ext cx="3852000" cy="3233100"/>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SzPts val="900"/>
              <a:buChar char="●"/>
            </a:pPr>
            <a:r>
              <a:rPr lang="en" sz="1500"/>
              <a:t>Another way to attune the Extract Method model to the user;</a:t>
            </a:r>
            <a:endParaRPr sz="1500"/>
          </a:p>
          <a:p>
            <a:pPr marL="457200" lvl="0" indent="-285750" algn="l" rtl="0">
              <a:spcBef>
                <a:spcPts val="0"/>
              </a:spcBef>
              <a:spcAft>
                <a:spcPts val="0"/>
              </a:spcAft>
              <a:buSzPts val="900"/>
              <a:buChar char="●"/>
            </a:pPr>
            <a:r>
              <a:rPr lang="en" sz="1500"/>
              <a:t>Allows them to provide a repository, from which the refactoring data will be extracted;</a:t>
            </a:r>
            <a:endParaRPr sz="1500"/>
          </a:p>
          <a:p>
            <a:pPr marL="457200" lvl="0" indent="-285750" algn="l" rtl="0">
              <a:spcBef>
                <a:spcPts val="0"/>
              </a:spcBef>
              <a:spcAft>
                <a:spcPts val="0"/>
              </a:spcAft>
              <a:buSzPts val="900"/>
              <a:buChar char="●"/>
            </a:pPr>
            <a:r>
              <a:rPr lang="en" sz="1500"/>
              <a:t>Updates the models and the authors for the bias profiles.</a:t>
            </a:r>
            <a:endParaRPr sz="1500"/>
          </a:p>
        </p:txBody>
      </p:sp>
      <p:pic>
        <p:nvPicPr>
          <p:cNvPr id="528" name="Google Shape;528;p47"/>
          <p:cNvPicPr preferRelativeResize="0"/>
          <p:nvPr/>
        </p:nvPicPr>
        <p:blipFill>
          <a:blip r:embed="rId3">
            <a:alphaModFix/>
          </a:blip>
          <a:stretch>
            <a:fillRect/>
          </a:stretch>
        </p:blipFill>
        <p:spPr>
          <a:xfrm>
            <a:off x="4784150" y="1550126"/>
            <a:ext cx="3852000" cy="1036699"/>
          </a:xfrm>
          <a:prstGeom prst="rect">
            <a:avLst/>
          </a:prstGeom>
          <a:noFill/>
          <a:ln>
            <a:noFill/>
          </a:ln>
        </p:spPr>
      </p:pic>
      <p:sp>
        <p:nvSpPr>
          <p:cNvPr id="529" name="Google Shape;529;p47"/>
          <p:cNvSpPr txBox="1">
            <a:spLocks noGrp="1"/>
          </p:cNvSpPr>
          <p:nvPr>
            <p:ph type="subTitle" idx="4294967295"/>
          </p:nvPr>
        </p:nvSpPr>
        <p:spPr>
          <a:xfrm>
            <a:off x="4784150" y="2542825"/>
            <a:ext cx="3852000" cy="28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16. Pop-up for Repository Metrics Extraction</a:t>
            </a:r>
            <a:endParaRPr sz="900">
              <a:latin typeface="Figtree"/>
              <a:ea typeface="Figtree"/>
              <a:cs typeface="Figtree"/>
              <a:sym typeface="Figtree"/>
            </a:endParaRPr>
          </a:p>
        </p:txBody>
      </p:sp>
      <p:sp>
        <p:nvSpPr>
          <p:cNvPr id="530" name="Google Shape;530;p47"/>
          <p:cNvSpPr txBox="1">
            <a:spLocks noGrp="1"/>
          </p:cNvSpPr>
          <p:nvPr>
            <p:ph type="sldNum" idx="12"/>
          </p:nvPr>
        </p:nvSpPr>
        <p:spPr>
          <a:xfrm>
            <a:off x="8647981"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Validation</a:t>
            </a:r>
            <a:endParaRPr/>
          </a:p>
        </p:txBody>
      </p:sp>
      <p:sp>
        <p:nvSpPr>
          <p:cNvPr id="536" name="Google Shape;536;p48"/>
          <p:cNvSpPr txBox="1">
            <a:spLocks noGrp="1"/>
          </p:cNvSpPr>
          <p:nvPr>
            <p:ph type="subTitle" idx="3"/>
          </p:nvPr>
        </p:nvSpPr>
        <p:spPr>
          <a:xfrm>
            <a:off x="720000" y="19846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Extract Method</a:t>
            </a:r>
            <a:endParaRPr/>
          </a:p>
        </p:txBody>
      </p:sp>
      <p:sp>
        <p:nvSpPr>
          <p:cNvPr id="537" name="Google Shape;537;p48"/>
          <p:cNvSpPr txBox="1">
            <a:spLocks noGrp="1"/>
          </p:cNvSpPr>
          <p:nvPr>
            <p:ph type="subTitle" idx="1"/>
          </p:nvPr>
        </p:nvSpPr>
        <p:spPr>
          <a:xfrm>
            <a:off x="4651275" y="2269951"/>
            <a:ext cx="3772800" cy="835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17% increase with Elliptic Envelope;</a:t>
            </a:r>
            <a:endParaRPr/>
          </a:p>
          <a:p>
            <a:pPr marL="457200" lvl="0" indent="-304800" algn="l" rtl="0">
              <a:spcBef>
                <a:spcPts val="0"/>
              </a:spcBef>
              <a:spcAft>
                <a:spcPts val="0"/>
              </a:spcAft>
              <a:buSzPts val="1200"/>
              <a:buChar char="●"/>
            </a:pPr>
            <a:r>
              <a:rPr lang="en"/>
              <a:t>12% increase with One-Class SVM;</a:t>
            </a:r>
            <a:endParaRPr/>
          </a:p>
        </p:txBody>
      </p:sp>
      <p:sp>
        <p:nvSpPr>
          <p:cNvPr id="538" name="Google Shape;538;p48"/>
          <p:cNvSpPr txBox="1">
            <a:spLocks noGrp="1"/>
          </p:cNvSpPr>
          <p:nvPr>
            <p:ph type="subTitle" idx="2"/>
          </p:nvPr>
        </p:nvSpPr>
        <p:spPr>
          <a:xfrm>
            <a:off x="720000" y="2269951"/>
            <a:ext cx="3772800" cy="835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13% increase with Elliptic Envelope;</a:t>
            </a:r>
            <a:endParaRPr/>
          </a:p>
          <a:p>
            <a:pPr marL="457200" lvl="0" indent="-304800" algn="l" rtl="0">
              <a:spcBef>
                <a:spcPts val="0"/>
              </a:spcBef>
              <a:spcAft>
                <a:spcPts val="0"/>
              </a:spcAft>
              <a:buSzPts val="1200"/>
              <a:buChar char="●"/>
            </a:pPr>
            <a:r>
              <a:rPr lang="en"/>
              <a:t>5% increase with One-Class SVM.</a:t>
            </a:r>
            <a:endParaRPr/>
          </a:p>
        </p:txBody>
      </p:sp>
      <p:sp>
        <p:nvSpPr>
          <p:cNvPr id="539" name="Google Shape;539;p48"/>
          <p:cNvSpPr txBox="1">
            <a:spLocks noGrp="1"/>
          </p:cNvSpPr>
          <p:nvPr>
            <p:ph type="subTitle" idx="4"/>
          </p:nvPr>
        </p:nvSpPr>
        <p:spPr>
          <a:xfrm>
            <a:off x="4651268" y="19846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Extract Class</a:t>
            </a:r>
            <a:endParaRPr/>
          </a:p>
        </p:txBody>
      </p:sp>
      <p:pic>
        <p:nvPicPr>
          <p:cNvPr id="540" name="Google Shape;540;p48"/>
          <p:cNvPicPr preferRelativeResize="0"/>
          <p:nvPr/>
        </p:nvPicPr>
        <p:blipFill>
          <a:blip r:embed="rId3">
            <a:alphaModFix/>
          </a:blip>
          <a:stretch>
            <a:fillRect/>
          </a:stretch>
        </p:blipFill>
        <p:spPr>
          <a:xfrm>
            <a:off x="719956" y="3041374"/>
            <a:ext cx="3772800" cy="934895"/>
          </a:xfrm>
          <a:prstGeom prst="rect">
            <a:avLst/>
          </a:prstGeom>
          <a:noFill/>
          <a:ln>
            <a:noFill/>
          </a:ln>
        </p:spPr>
      </p:pic>
      <p:pic>
        <p:nvPicPr>
          <p:cNvPr id="541" name="Google Shape;541;p48"/>
          <p:cNvPicPr preferRelativeResize="0"/>
          <p:nvPr/>
        </p:nvPicPr>
        <p:blipFill>
          <a:blip r:embed="rId4">
            <a:alphaModFix/>
          </a:blip>
          <a:stretch>
            <a:fillRect/>
          </a:stretch>
        </p:blipFill>
        <p:spPr>
          <a:xfrm>
            <a:off x="4651238" y="3049249"/>
            <a:ext cx="3772801" cy="919166"/>
          </a:xfrm>
          <a:prstGeom prst="rect">
            <a:avLst/>
          </a:prstGeom>
          <a:noFill/>
          <a:ln>
            <a:noFill/>
          </a:ln>
        </p:spPr>
      </p:pic>
      <p:sp>
        <p:nvSpPr>
          <p:cNvPr id="542" name="Google Shape;542;p48"/>
          <p:cNvSpPr txBox="1">
            <a:spLocks noGrp="1"/>
          </p:cNvSpPr>
          <p:nvPr>
            <p:ph type="subTitle" idx="3"/>
          </p:nvPr>
        </p:nvSpPr>
        <p:spPr>
          <a:xfrm>
            <a:off x="719963" y="3914306"/>
            <a:ext cx="3772800" cy="28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17. Comparison of Percentage of refactoring opportunities found for Extract Method</a:t>
            </a:r>
            <a:endParaRPr sz="900">
              <a:latin typeface="Figtree"/>
              <a:ea typeface="Figtree"/>
              <a:cs typeface="Figtree"/>
              <a:sym typeface="Figtree"/>
            </a:endParaRPr>
          </a:p>
        </p:txBody>
      </p:sp>
      <p:sp>
        <p:nvSpPr>
          <p:cNvPr id="543" name="Google Shape;543;p48"/>
          <p:cNvSpPr txBox="1">
            <a:spLocks noGrp="1"/>
          </p:cNvSpPr>
          <p:nvPr>
            <p:ph type="subTitle" idx="3"/>
          </p:nvPr>
        </p:nvSpPr>
        <p:spPr>
          <a:xfrm>
            <a:off x="4651238" y="3914306"/>
            <a:ext cx="3772800" cy="28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18. Comparison of Percentage of refactoring opportunities found for Extract Class</a:t>
            </a:r>
            <a:endParaRPr sz="900">
              <a:latin typeface="Figtree"/>
              <a:ea typeface="Figtree"/>
              <a:cs typeface="Figtree"/>
              <a:sym typeface="Figtree"/>
            </a:endParaRPr>
          </a:p>
        </p:txBody>
      </p:sp>
      <p:sp>
        <p:nvSpPr>
          <p:cNvPr id="544" name="Google Shape;544;p48"/>
          <p:cNvSpPr txBox="1">
            <a:spLocks noGrp="1"/>
          </p:cNvSpPr>
          <p:nvPr>
            <p:ph type="sldNum" idx="12"/>
          </p:nvPr>
        </p:nvSpPr>
        <p:spPr>
          <a:xfrm>
            <a:off x="8647981"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45" name="Google Shape;545;p48"/>
          <p:cNvSpPr txBox="1">
            <a:spLocks noGrp="1"/>
          </p:cNvSpPr>
          <p:nvPr>
            <p:ph type="subTitle" idx="2"/>
          </p:nvPr>
        </p:nvSpPr>
        <p:spPr>
          <a:xfrm>
            <a:off x="759375" y="941525"/>
            <a:ext cx="7664700" cy="7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Automated analysis to compare the refactoring opportunities LiveRef Knowledge Base found with the ones found by the original LiveRef and the real-life developer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Refactoring?</a:t>
            </a:r>
            <a:endParaRPr/>
          </a:p>
        </p:txBody>
      </p:sp>
      <p:sp>
        <p:nvSpPr>
          <p:cNvPr id="318" name="Google Shape;318;p31"/>
          <p:cNvSpPr txBox="1">
            <a:spLocks noGrp="1"/>
          </p:cNvSpPr>
          <p:nvPr>
            <p:ph type="body" idx="1"/>
          </p:nvPr>
        </p:nvSpPr>
        <p:spPr>
          <a:xfrm>
            <a:off x="720000" y="1215750"/>
            <a:ext cx="77040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Refactoring is “a change made to the internal structure of software to make it easier to understand and cheaper to modify without changing its observable behavior.” [Fow18]</a:t>
            </a:r>
            <a:r>
              <a:rPr lang="en" sz="1500" baseline="30000"/>
              <a:t> </a:t>
            </a:r>
            <a:endParaRPr sz="1500"/>
          </a:p>
        </p:txBody>
      </p:sp>
      <p:sp>
        <p:nvSpPr>
          <p:cNvPr id="319" name="Google Shape;319;p31"/>
          <p:cNvSpPr/>
          <p:nvPr/>
        </p:nvSpPr>
        <p:spPr>
          <a:xfrm>
            <a:off x="2409914" y="2315710"/>
            <a:ext cx="512029" cy="512085"/>
          </a:xfrm>
          <a:custGeom>
            <a:avLst/>
            <a:gdLst/>
            <a:ahLst/>
            <a:cxnLst/>
            <a:rect l="l" t="t" r="r" b="b"/>
            <a:pathLst>
              <a:path w="29516" h="29515" extrusionOk="0">
                <a:moveTo>
                  <a:pt x="0" y="0"/>
                </a:moveTo>
                <a:lnTo>
                  <a:pt x="0" y="29515"/>
                </a:lnTo>
                <a:lnTo>
                  <a:pt x="29515" y="29515"/>
                </a:lnTo>
                <a:lnTo>
                  <a:pt x="29515" y="0"/>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gtree"/>
                <a:ea typeface="Figtree"/>
                <a:cs typeface="Figtree"/>
                <a:sym typeface="Figtree"/>
              </a:rPr>
              <a:t>1</a:t>
            </a:r>
            <a:endParaRPr sz="1900">
              <a:solidFill>
                <a:schemeClr val="lt1"/>
              </a:solidFill>
              <a:latin typeface="Figtree"/>
              <a:ea typeface="Figtree"/>
              <a:cs typeface="Figtree"/>
              <a:sym typeface="Figtree"/>
            </a:endParaRPr>
          </a:p>
        </p:txBody>
      </p:sp>
      <p:sp>
        <p:nvSpPr>
          <p:cNvPr id="320" name="Google Shape;320;p31"/>
          <p:cNvSpPr/>
          <p:nvPr/>
        </p:nvSpPr>
        <p:spPr>
          <a:xfrm>
            <a:off x="3212517" y="2315700"/>
            <a:ext cx="3521554" cy="512085"/>
          </a:xfrm>
          <a:custGeom>
            <a:avLst/>
            <a:gdLst/>
            <a:ahLst/>
            <a:cxnLst/>
            <a:rect l="l" t="t" r="r" b="b"/>
            <a:pathLst>
              <a:path w="29516" h="29515" extrusionOk="0">
                <a:moveTo>
                  <a:pt x="0" y="0"/>
                </a:moveTo>
                <a:lnTo>
                  <a:pt x="0" y="29515"/>
                </a:lnTo>
                <a:lnTo>
                  <a:pt x="29515" y="29515"/>
                </a:lnTo>
                <a:lnTo>
                  <a:pt x="2951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Figtree"/>
                <a:ea typeface="Figtree"/>
                <a:cs typeface="Figtree"/>
                <a:sym typeface="Figtree"/>
              </a:rPr>
              <a:t>Identify an Issue</a:t>
            </a:r>
            <a:endParaRPr sz="1900">
              <a:solidFill>
                <a:schemeClr val="dk1"/>
              </a:solidFill>
              <a:latin typeface="Figtree"/>
              <a:ea typeface="Figtree"/>
              <a:cs typeface="Figtree"/>
              <a:sym typeface="Figtree"/>
            </a:endParaRPr>
          </a:p>
        </p:txBody>
      </p:sp>
      <p:sp>
        <p:nvSpPr>
          <p:cNvPr id="321" name="Google Shape;321;p31"/>
          <p:cNvSpPr/>
          <p:nvPr/>
        </p:nvSpPr>
        <p:spPr>
          <a:xfrm>
            <a:off x="2409914" y="3055660"/>
            <a:ext cx="512029" cy="512085"/>
          </a:xfrm>
          <a:custGeom>
            <a:avLst/>
            <a:gdLst/>
            <a:ahLst/>
            <a:cxnLst/>
            <a:rect l="l" t="t" r="r" b="b"/>
            <a:pathLst>
              <a:path w="29516" h="29515" extrusionOk="0">
                <a:moveTo>
                  <a:pt x="0" y="0"/>
                </a:moveTo>
                <a:lnTo>
                  <a:pt x="0" y="29515"/>
                </a:lnTo>
                <a:lnTo>
                  <a:pt x="29515" y="29515"/>
                </a:lnTo>
                <a:lnTo>
                  <a:pt x="29515" y="0"/>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gtree"/>
                <a:ea typeface="Figtree"/>
                <a:cs typeface="Figtree"/>
                <a:sym typeface="Figtree"/>
              </a:rPr>
              <a:t>2</a:t>
            </a:r>
            <a:endParaRPr sz="1900">
              <a:solidFill>
                <a:schemeClr val="lt1"/>
              </a:solidFill>
              <a:latin typeface="Figtree"/>
              <a:ea typeface="Figtree"/>
              <a:cs typeface="Figtree"/>
              <a:sym typeface="Figtree"/>
            </a:endParaRPr>
          </a:p>
        </p:txBody>
      </p:sp>
      <p:sp>
        <p:nvSpPr>
          <p:cNvPr id="322" name="Google Shape;322;p31"/>
          <p:cNvSpPr/>
          <p:nvPr/>
        </p:nvSpPr>
        <p:spPr>
          <a:xfrm>
            <a:off x="3212517" y="3055650"/>
            <a:ext cx="3521554" cy="512085"/>
          </a:xfrm>
          <a:custGeom>
            <a:avLst/>
            <a:gdLst/>
            <a:ahLst/>
            <a:cxnLst/>
            <a:rect l="l" t="t" r="r" b="b"/>
            <a:pathLst>
              <a:path w="29516" h="29515" extrusionOk="0">
                <a:moveTo>
                  <a:pt x="0" y="0"/>
                </a:moveTo>
                <a:lnTo>
                  <a:pt x="0" y="29515"/>
                </a:lnTo>
                <a:lnTo>
                  <a:pt x="29515" y="29515"/>
                </a:lnTo>
                <a:lnTo>
                  <a:pt x="2951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Figtree"/>
                <a:ea typeface="Figtree"/>
                <a:cs typeface="Figtree"/>
                <a:sym typeface="Figtree"/>
              </a:rPr>
              <a:t>Select Refactoring</a:t>
            </a:r>
            <a:endParaRPr sz="1900">
              <a:solidFill>
                <a:schemeClr val="dk1"/>
              </a:solidFill>
              <a:latin typeface="Figtree"/>
              <a:ea typeface="Figtree"/>
              <a:cs typeface="Figtree"/>
              <a:sym typeface="Figtree"/>
            </a:endParaRPr>
          </a:p>
        </p:txBody>
      </p:sp>
      <p:sp>
        <p:nvSpPr>
          <p:cNvPr id="323" name="Google Shape;323;p31"/>
          <p:cNvSpPr/>
          <p:nvPr/>
        </p:nvSpPr>
        <p:spPr>
          <a:xfrm>
            <a:off x="2409914" y="3795610"/>
            <a:ext cx="512029" cy="512085"/>
          </a:xfrm>
          <a:custGeom>
            <a:avLst/>
            <a:gdLst/>
            <a:ahLst/>
            <a:cxnLst/>
            <a:rect l="l" t="t" r="r" b="b"/>
            <a:pathLst>
              <a:path w="29516" h="29515" extrusionOk="0">
                <a:moveTo>
                  <a:pt x="0" y="0"/>
                </a:moveTo>
                <a:lnTo>
                  <a:pt x="0" y="29515"/>
                </a:lnTo>
                <a:lnTo>
                  <a:pt x="29515" y="29515"/>
                </a:lnTo>
                <a:lnTo>
                  <a:pt x="29515" y="0"/>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gtree"/>
                <a:ea typeface="Figtree"/>
                <a:cs typeface="Figtree"/>
                <a:sym typeface="Figtree"/>
              </a:rPr>
              <a:t>3</a:t>
            </a:r>
            <a:endParaRPr sz="1900">
              <a:solidFill>
                <a:schemeClr val="lt1"/>
              </a:solidFill>
              <a:latin typeface="Figtree"/>
              <a:ea typeface="Figtree"/>
              <a:cs typeface="Figtree"/>
              <a:sym typeface="Figtree"/>
            </a:endParaRPr>
          </a:p>
        </p:txBody>
      </p:sp>
      <p:sp>
        <p:nvSpPr>
          <p:cNvPr id="324" name="Google Shape;324;p31"/>
          <p:cNvSpPr/>
          <p:nvPr/>
        </p:nvSpPr>
        <p:spPr>
          <a:xfrm>
            <a:off x="3212517" y="3795600"/>
            <a:ext cx="3521554" cy="512085"/>
          </a:xfrm>
          <a:custGeom>
            <a:avLst/>
            <a:gdLst/>
            <a:ahLst/>
            <a:cxnLst/>
            <a:rect l="l" t="t" r="r" b="b"/>
            <a:pathLst>
              <a:path w="29516" h="29515" extrusionOk="0">
                <a:moveTo>
                  <a:pt x="0" y="0"/>
                </a:moveTo>
                <a:lnTo>
                  <a:pt x="0" y="29515"/>
                </a:lnTo>
                <a:lnTo>
                  <a:pt x="29515" y="29515"/>
                </a:lnTo>
                <a:lnTo>
                  <a:pt x="2951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Figtree"/>
                <a:ea typeface="Figtree"/>
                <a:cs typeface="Figtree"/>
                <a:sym typeface="Figtree"/>
              </a:rPr>
              <a:t>Apply the Refactoring</a:t>
            </a:r>
            <a:endParaRPr sz="1900">
              <a:solidFill>
                <a:schemeClr val="dk1"/>
              </a:solidFill>
              <a:latin typeface="Figtree"/>
              <a:ea typeface="Figtree"/>
              <a:cs typeface="Figtree"/>
              <a:sym typeface="Figtree"/>
            </a:endParaRPr>
          </a:p>
        </p:txBody>
      </p:sp>
      <p:sp>
        <p:nvSpPr>
          <p:cNvPr id="325" name="Google Shape;325;p31"/>
          <p:cNvSpPr txBox="1">
            <a:spLocks noGrp="1"/>
          </p:cNvSpPr>
          <p:nvPr>
            <p:ph type="sldNum" idx="12"/>
          </p:nvPr>
        </p:nvSpPr>
        <p:spPr>
          <a:xfrm>
            <a:off x="8607449"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9"/>
          <p:cNvSpPr/>
          <p:nvPr/>
        </p:nvSpPr>
        <p:spPr>
          <a:xfrm>
            <a:off x="4613825" y="289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9"/>
          <p:cNvSpPr/>
          <p:nvPr/>
        </p:nvSpPr>
        <p:spPr>
          <a:xfrm>
            <a:off x="461382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9"/>
          <p:cNvSpPr/>
          <p:nvPr/>
        </p:nvSpPr>
        <p:spPr>
          <a:xfrm>
            <a:off x="1237775" y="289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9"/>
          <p:cNvSpPr/>
          <p:nvPr/>
        </p:nvSpPr>
        <p:spPr>
          <a:xfrm>
            <a:off x="123777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555" name="Google Shape;555;p49"/>
          <p:cNvSpPr txBox="1">
            <a:spLocks noGrp="1"/>
          </p:cNvSpPr>
          <p:nvPr>
            <p:ph type="subTitle" idx="2"/>
          </p:nvPr>
        </p:nvSpPr>
        <p:spPr>
          <a:xfrm>
            <a:off x="5132675" y="1752725"/>
            <a:ext cx="2687400" cy="15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compared to real-life data, the classification model missed less suggestions than the threshold-based method.</a:t>
            </a:r>
            <a:endParaRPr/>
          </a:p>
        </p:txBody>
      </p:sp>
      <p:sp>
        <p:nvSpPr>
          <p:cNvPr id="556" name="Google Shape;556;p49"/>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RQ2</a:t>
            </a:r>
            <a:endParaRPr/>
          </a:p>
        </p:txBody>
      </p:sp>
      <p:cxnSp>
        <p:nvCxnSpPr>
          <p:cNvPr id="557" name="Google Shape;557;p49"/>
          <p:cNvCxnSpPr>
            <a:stCxn id="553" idx="2"/>
          </p:cNvCxnSpPr>
          <p:nvPr/>
        </p:nvCxnSpPr>
        <p:spPr>
          <a:xfrm flipH="1">
            <a:off x="1490825" y="1840663"/>
            <a:ext cx="5100" cy="3380700"/>
          </a:xfrm>
          <a:prstGeom prst="straightConnector1">
            <a:avLst/>
          </a:prstGeom>
          <a:noFill/>
          <a:ln w="19050" cap="flat" cmpd="sng">
            <a:solidFill>
              <a:schemeClr val="dk1"/>
            </a:solidFill>
            <a:prstDash val="solid"/>
            <a:round/>
            <a:headEnd type="none" w="med" len="med"/>
            <a:tailEnd type="none" w="med" len="med"/>
          </a:ln>
        </p:spPr>
      </p:cxnSp>
      <p:cxnSp>
        <p:nvCxnSpPr>
          <p:cNvPr id="558" name="Google Shape;558;p49"/>
          <p:cNvCxnSpPr>
            <a:stCxn id="551" idx="2"/>
          </p:cNvCxnSpPr>
          <p:nvPr/>
        </p:nvCxnSpPr>
        <p:spPr>
          <a:xfrm flipH="1">
            <a:off x="4855175" y="1840663"/>
            <a:ext cx="16800" cy="3441600"/>
          </a:xfrm>
          <a:prstGeom prst="straightConnector1">
            <a:avLst/>
          </a:prstGeom>
          <a:noFill/>
          <a:ln w="19050" cap="flat" cmpd="sng">
            <a:solidFill>
              <a:schemeClr val="dk1"/>
            </a:solidFill>
            <a:prstDash val="solid"/>
            <a:round/>
            <a:headEnd type="none" w="med" len="med"/>
            <a:tailEnd type="none" w="med" len="med"/>
          </a:ln>
        </p:spPr>
      </p:cxnSp>
      <p:sp>
        <p:nvSpPr>
          <p:cNvPr id="559" name="Google Shape;559;p49"/>
          <p:cNvSpPr txBox="1">
            <a:spLocks noGrp="1"/>
          </p:cNvSpPr>
          <p:nvPr>
            <p:ph type="sldNum" idx="12"/>
          </p:nvPr>
        </p:nvSpPr>
        <p:spPr>
          <a:xfrm>
            <a:off x="8658519" y="48260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560" name="Google Shape;560;p49"/>
          <p:cNvSpPr txBox="1">
            <a:spLocks noGrp="1"/>
          </p:cNvSpPr>
          <p:nvPr>
            <p:ph type="subTitle" idx="2"/>
          </p:nvPr>
        </p:nvSpPr>
        <p:spPr>
          <a:xfrm>
            <a:off x="1711175" y="1752733"/>
            <a:ext cx="2687400" cy="15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Threshold-based refactoring recommendation tool missed a large number of refactorings and provided worse quality recommendations.</a:t>
            </a:r>
            <a:endParaRPr/>
          </a:p>
        </p:txBody>
      </p:sp>
      <p:sp>
        <p:nvSpPr>
          <p:cNvPr id="561" name="Google Shape;561;p49"/>
          <p:cNvSpPr txBox="1">
            <a:spLocks noGrp="1"/>
          </p:cNvSpPr>
          <p:nvPr>
            <p:ph type="subTitle" idx="6"/>
          </p:nvPr>
        </p:nvSpPr>
        <p:spPr>
          <a:xfrm>
            <a:off x="1711167" y="1524188"/>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RQ1</a:t>
            </a:r>
            <a:endParaRPr/>
          </a:p>
        </p:txBody>
      </p:sp>
      <p:grpSp>
        <p:nvGrpSpPr>
          <p:cNvPr id="562" name="Google Shape;562;p49"/>
          <p:cNvGrpSpPr/>
          <p:nvPr/>
        </p:nvGrpSpPr>
        <p:grpSpPr>
          <a:xfrm>
            <a:off x="4700113" y="1410025"/>
            <a:ext cx="343700" cy="345000"/>
            <a:chOff x="1751813" y="2520150"/>
            <a:chExt cx="343700" cy="345000"/>
          </a:xfrm>
        </p:grpSpPr>
        <p:sp>
          <p:nvSpPr>
            <p:cNvPr id="563" name="Google Shape;563;p49"/>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9"/>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9"/>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9"/>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9"/>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9"/>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9"/>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49"/>
          <p:cNvGrpSpPr/>
          <p:nvPr/>
        </p:nvGrpSpPr>
        <p:grpSpPr>
          <a:xfrm>
            <a:off x="1349188" y="1410025"/>
            <a:ext cx="288350" cy="345000"/>
            <a:chOff x="7756363" y="3074500"/>
            <a:chExt cx="288350" cy="345000"/>
          </a:xfrm>
        </p:grpSpPr>
        <p:sp>
          <p:nvSpPr>
            <p:cNvPr id="571" name="Google Shape;571;p49"/>
            <p:cNvSpPr/>
            <p:nvPr/>
          </p:nvSpPr>
          <p:spPr>
            <a:xfrm>
              <a:off x="7854538" y="3212125"/>
              <a:ext cx="138925" cy="31050"/>
            </a:xfrm>
            <a:custGeom>
              <a:avLst/>
              <a:gdLst/>
              <a:ahLst/>
              <a:cxnLst/>
              <a:rect l="l" t="t" r="r" b="b"/>
              <a:pathLst>
                <a:path w="5557" h="1242" extrusionOk="0">
                  <a:moveTo>
                    <a:pt x="0" y="1"/>
                  </a:moveTo>
                  <a:lnTo>
                    <a:pt x="0" y="565"/>
                  </a:lnTo>
                  <a:lnTo>
                    <a:pt x="1712" y="565"/>
                  </a:lnTo>
                  <a:cubicBezTo>
                    <a:pt x="2009" y="565"/>
                    <a:pt x="2307" y="688"/>
                    <a:pt x="2522" y="862"/>
                  </a:cubicBezTo>
                  <a:cubicBezTo>
                    <a:pt x="2860" y="1077"/>
                    <a:pt x="3291" y="1241"/>
                    <a:pt x="3721" y="1241"/>
                  </a:cubicBezTo>
                  <a:lnTo>
                    <a:pt x="5556" y="1241"/>
                  </a:lnTo>
                  <a:lnTo>
                    <a:pt x="5556" y="647"/>
                  </a:lnTo>
                  <a:lnTo>
                    <a:pt x="3721" y="647"/>
                  </a:lnTo>
                  <a:cubicBezTo>
                    <a:pt x="3424" y="647"/>
                    <a:pt x="3117" y="565"/>
                    <a:pt x="2911" y="390"/>
                  </a:cubicBezTo>
                  <a:cubicBezTo>
                    <a:pt x="2563" y="134"/>
                    <a:pt x="2143" y="1"/>
                    <a:pt x="171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9"/>
            <p:cNvSpPr/>
            <p:nvPr/>
          </p:nvSpPr>
          <p:spPr>
            <a:xfrm>
              <a:off x="7756363" y="3074500"/>
              <a:ext cx="288350" cy="345000"/>
            </a:xfrm>
            <a:custGeom>
              <a:avLst/>
              <a:gdLst/>
              <a:ahLst/>
              <a:cxnLst/>
              <a:rect l="l" t="t" r="r" b="b"/>
              <a:pathLst>
                <a:path w="11534" h="13800" extrusionOk="0">
                  <a:moveTo>
                    <a:pt x="10939" y="554"/>
                  </a:moveTo>
                  <a:lnTo>
                    <a:pt x="10939" y="10939"/>
                  </a:lnTo>
                  <a:lnTo>
                    <a:pt x="2348" y="10939"/>
                  </a:lnTo>
                  <a:lnTo>
                    <a:pt x="2348" y="554"/>
                  </a:lnTo>
                  <a:close/>
                  <a:moveTo>
                    <a:pt x="1754" y="554"/>
                  </a:moveTo>
                  <a:lnTo>
                    <a:pt x="1754" y="10939"/>
                  </a:lnTo>
                  <a:lnTo>
                    <a:pt x="1405" y="10939"/>
                  </a:lnTo>
                  <a:cubicBezTo>
                    <a:pt x="1108" y="10939"/>
                    <a:pt x="811" y="11062"/>
                    <a:pt x="595" y="11236"/>
                  </a:cubicBezTo>
                  <a:lnTo>
                    <a:pt x="595" y="1364"/>
                  </a:lnTo>
                  <a:cubicBezTo>
                    <a:pt x="595" y="944"/>
                    <a:pt x="944" y="554"/>
                    <a:pt x="1405" y="554"/>
                  </a:cubicBezTo>
                  <a:close/>
                  <a:moveTo>
                    <a:pt x="10939" y="11534"/>
                  </a:moveTo>
                  <a:lnTo>
                    <a:pt x="10939" y="13153"/>
                  </a:lnTo>
                  <a:lnTo>
                    <a:pt x="1497" y="13153"/>
                  </a:lnTo>
                  <a:cubicBezTo>
                    <a:pt x="1067" y="13153"/>
                    <a:pt x="688" y="12815"/>
                    <a:pt x="688" y="12385"/>
                  </a:cubicBezTo>
                  <a:cubicBezTo>
                    <a:pt x="636" y="11913"/>
                    <a:pt x="1026" y="11534"/>
                    <a:pt x="1497" y="11534"/>
                  </a:cubicBezTo>
                  <a:close/>
                  <a:moveTo>
                    <a:pt x="1405" y="1"/>
                  </a:moveTo>
                  <a:cubicBezTo>
                    <a:pt x="636" y="1"/>
                    <a:pt x="1" y="636"/>
                    <a:pt x="1" y="1405"/>
                  </a:cubicBezTo>
                  <a:lnTo>
                    <a:pt x="1" y="12344"/>
                  </a:lnTo>
                  <a:lnTo>
                    <a:pt x="1" y="12385"/>
                  </a:lnTo>
                  <a:cubicBezTo>
                    <a:pt x="1" y="13153"/>
                    <a:pt x="636" y="13799"/>
                    <a:pt x="1405" y="13799"/>
                  </a:cubicBezTo>
                  <a:lnTo>
                    <a:pt x="11236" y="13799"/>
                  </a:lnTo>
                  <a:cubicBezTo>
                    <a:pt x="11400" y="13799"/>
                    <a:pt x="11534" y="13625"/>
                    <a:pt x="11534" y="13502"/>
                  </a:cubicBezTo>
                  <a:lnTo>
                    <a:pt x="11534" y="11277"/>
                  </a:lnTo>
                  <a:lnTo>
                    <a:pt x="11534" y="298"/>
                  </a:lnTo>
                  <a:cubicBezTo>
                    <a:pt x="11534" y="124"/>
                    <a:pt x="11400" y="1"/>
                    <a:pt x="1123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9"/>
            <p:cNvSpPr/>
            <p:nvPr/>
          </p:nvSpPr>
          <p:spPr>
            <a:xfrm>
              <a:off x="7844013" y="3119350"/>
              <a:ext cx="156875" cy="200700"/>
            </a:xfrm>
            <a:custGeom>
              <a:avLst/>
              <a:gdLst/>
              <a:ahLst/>
              <a:cxnLst/>
              <a:rect l="l" t="t" r="r" b="b"/>
              <a:pathLst>
                <a:path w="6275" h="8028" extrusionOk="0">
                  <a:moveTo>
                    <a:pt x="3927" y="595"/>
                  </a:moveTo>
                  <a:lnTo>
                    <a:pt x="3927" y="1754"/>
                  </a:lnTo>
                  <a:cubicBezTo>
                    <a:pt x="3927" y="2133"/>
                    <a:pt x="4142" y="2523"/>
                    <a:pt x="4440" y="2687"/>
                  </a:cubicBezTo>
                  <a:cubicBezTo>
                    <a:pt x="5250" y="3199"/>
                    <a:pt x="5721" y="4060"/>
                    <a:pt x="5680" y="4993"/>
                  </a:cubicBezTo>
                  <a:cubicBezTo>
                    <a:pt x="5639" y="5598"/>
                    <a:pt x="5424" y="6152"/>
                    <a:pt x="4993" y="6582"/>
                  </a:cubicBezTo>
                  <a:cubicBezTo>
                    <a:pt x="4522" y="7136"/>
                    <a:pt x="3845" y="7433"/>
                    <a:pt x="3117" y="7433"/>
                  </a:cubicBezTo>
                  <a:cubicBezTo>
                    <a:pt x="1744" y="7392"/>
                    <a:pt x="636" y="6275"/>
                    <a:pt x="595" y="4911"/>
                  </a:cubicBezTo>
                  <a:cubicBezTo>
                    <a:pt x="595" y="4019"/>
                    <a:pt x="1067" y="3158"/>
                    <a:pt x="1836" y="2687"/>
                  </a:cubicBezTo>
                  <a:cubicBezTo>
                    <a:pt x="2133" y="2523"/>
                    <a:pt x="2348" y="2133"/>
                    <a:pt x="2348" y="1754"/>
                  </a:cubicBezTo>
                  <a:lnTo>
                    <a:pt x="2348" y="595"/>
                  </a:lnTo>
                  <a:close/>
                  <a:moveTo>
                    <a:pt x="1538" y="1"/>
                  </a:moveTo>
                  <a:cubicBezTo>
                    <a:pt x="1487" y="1"/>
                    <a:pt x="1446" y="1"/>
                    <a:pt x="1405" y="42"/>
                  </a:cubicBezTo>
                  <a:cubicBezTo>
                    <a:pt x="1190" y="298"/>
                    <a:pt x="1364" y="595"/>
                    <a:pt x="1620" y="595"/>
                  </a:cubicBezTo>
                  <a:lnTo>
                    <a:pt x="1744" y="595"/>
                  </a:lnTo>
                  <a:lnTo>
                    <a:pt x="1744" y="1754"/>
                  </a:lnTo>
                  <a:cubicBezTo>
                    <a:pt x="1744" y="1918"/>
                    <a:pt x="1661" y="2092"/>
                    <a:pt x="1487" y="2174"/>
                  </a:cubicBezTo>
                  <a:cubicBezTo>
                    <a:pt x="554" y="2779"/>
                    <a:pt x="1" y="3845"/>
                    <a:pt x="1" y="4952"/>
                  </a:cubicBezTo>
                  <a:cubicBezTo>
                    <a:pt x="42" y="5762"/>
                    <a:pt x="339" y="6531"/>
                    <a:pt x="934" y="7095"/>
                  </a:cubicBezTo>
                  <a:cubicBezTo>
                    <a:pt x="1487" y="7689"/>
                    <a:pt x="2256" y="7987"/>
                    <a:pt x="3076" y="8028"/>
                  </a:cubicBezTo>
                  <a:lnTo>
                    <a:pt x="3117" y="8028"/>
                  </a:lnTo>
                  <a:cubicBezTo>
                    <a:pt x="3968" y="8028"/>
                    <a:pt x="4737" y="7689"/>
                    <a:pt x="5332" y="7136"/>
                  </a:cubicBezTo>
                  <a:cubicBezTo>
                    <a:pt x="5936" y="6531"/>
                    <a:pt x="6275" y="5721"/>
                    <a:pt x="6275" y="4870"/>
                  </a:cubicBezTo>
                  <a:cubicBezTo>
                    <a:pt x="6275" y="3763"/>
                    <a:pt x="5721" y="2779"/>
                    <a:pt x="4778" y="2174"/>
                  </a:cubicBezTo>
                  <a:cubicBezTo>
                    <a:pt x="4614" y="2092"/>
                    <a:pt x="4522" y="1918"/>
                    <a:pt x="4522" y="1754"/>
                  </a:cubicBezTo>
                  <a:lnTo>
                    <a:pt x="4522" y="595"/>
                  </a:lnTo>
                  <a:lnTo>
                    <a:pt x="4696" y="595"/>
                  </a:lnTo>
                  <a:cubicBezTo>
                    <a:pt x="4778" y="595"/>
                    <a:pt x="4819" y="554"/>
                    <a:pt x="4870" y="513"/>
                  </a:cubicBezTo>
                  <a:cubicBezTo>
                    <a:pt x="5075" y="257"/>
                    <a:pt x="4911" y="1"/>
                    <a:pt x="46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9"/>
            <p:cNvSpPr/>
            <p:nvPr/>
          </p:nvSpPr>
          <p:spPr>
            <a:xfrm>
              <a:off x="7983688" y="3140625"/>
              <a:ext cx="19250" cy="15150"/>
            </a:xfrm>
            <a:custGeom>
              <a:avLst/>
              <a:gdLst/>
              <a:ahLst/>
              <a:cxnLst/>
              <a:rect l="l" t="t" r="r" b="b"/>
              <a:pathLst>
                <a:path w="770" h="606" extrusionOk="0">
                  <a:moveTo>
                    <a:pt x="390" y="1"/>
                  </a:moveTo>
                  <a:cubicBezTo>
                    <a:pt x="257" y="1"/>
                    <a:pt x="175" y="42"/>
                    <a:pt x="134" y="134"/>
                  </a:cubicBezTo>
                  <a:cubicBezTo>
                    <a:pt x="1" y="349"/>
                    <a:pt x="175" y="606"/>
                    <a:pt x="390" y="606"/>
                  </a:cubicBezTo>
                  <a:cubicBezTo>
                    <a:pt x="606" y="606"/>
                    <a:pt x="770" y="390"/>
                    <a:pt x="647" y="175"/>
                  </a:cubicBezTo>
                  <a:cubicBezTo>
                    <a:pt x="606" y="42"/>
                    <a:pt x="513" y="1"/>
                    <a:pt x="3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9"/>
            <p:cNvSpPr/>
            <p:nvPr/>
          </p:nvSpPr>
          <p:spPr>
            <a:xfrm>
              <a:off x="7841713" y="3140625"/>
              <a:ext cx="19250" cy="15150"/>
            </a:xfrm>
            <a:custGeom>
              <a:avLst/>
              <a:gdLst/>
              <a:ahLst/>
              <a:cxnLst/>
              <a:rect l="l" t="t" r="r" b="b"/>
              <a:pathLst>
                <a:path w="770" h="606" extrusionOk="0">
                  <a:moveTo>
                    <a:pt x="390" y="1"/>
                  </a:moveTo>
                  <a:cubicBezTo>
                    <a:pt x="257" y="1"/>
                    <a:pt x="175" y="42"/>
                    <a:pt x="134" y="134"/>
                  </a:cubicBezTo>
                  <a:cubicBezTo>
                    <a:pt x="0" y="349"/>
                    <a:pt x="175" y="606"/>
                    <a:pt x="390" y="606"/>
                  </a:cubicBezTo>
                  <a:cubicBezTo>
                    <a:pt x="605" y="606"/>
                    <a:pt x="769" y="390"/>
                    <a:pt x="646" y="175"/>
                  </a:cubicBezTo>
                  <a:cubicBezTo>
                    <a:pt x="605" y="42"/>
                    <a:pt x="513" y="1"/>
                    <a:pt x="3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Contributions</a:t>
            </a:r>
            <a:endParaRPr/>
          </a:p>
        </p:txBody>
      </p:sp>
      <p:sp>
        <p:nvSpPr>
          <p:cNvPr id="581" name="Google Shape;581;p5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Literature Review</a:t>
            </a:r>
            <a:endParaRPr/>
          </a:p>
        </p:txBody>
      </p:sp>
      <p:sp>
        <p:nvSpPr>
          <p:cNvPr id="582" name="Google Shape;582;p5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State-of-the-art research performed.</a:t>
            </a:r>
            <a:endParaRPr/>
          </a:p>
        </p:txBody>
      </p:sp>
      <p:sp>
        <p:nvSpPr>
          <p:cNvPr id="583" name="Google Shape;583;p5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Updated version of LiveRef.</a:t>
            </a:r>
            <a:endParaRPr/>
          </a:p>
        </p:txBody>
      </p:sp>
      <p:sp>
        <p:nvSpPr>
          <p:cNvPr id="584" name="Google Shape;584;p5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testing dataset.</a:t>
            </a:r>
            <a:endParaRPr/>
          </a:p>
        </p:txBody>
      </p:sp>
      <p:sp>
        <p:nvSpPr>
          <p:cNvPr id="585" name="Google Shape;585;p5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Plugin</a:t>
            </a:r>
            <a:endParaRPr/>
          </a:p>
        </p:txBody>
      </p:sp>
      <p:sp>
        <p:nvSpPr>
          <p:cNvPr id="586" name="Google Shape;586;p5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Refactoring data</a:t>
            </a:r>
            <a:endParaRPr/>
          </a:p>
        </p:txBody>
      </p:sp>
      <p:sp>
        <p:nvSpPr>
          <p:cNvPr id="587" name="Google Shape;587;p50"/>
          <p:cNvSpPr txBox="1">
            <a:spLocks noGrp="1"/>
          </p:cNvSpPr>
          <p:nvPr>
            <p:ph type="sldNum" idx="12"/>
          </p:nvPr>
        </p:nvSpPr>
        <p:spPr>
          <a:xfrm>
            <a:off x="866824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588" name="Google Shape;588;p50"/>
          <p:cNvGrpSpPr/>
          <p:nvPr/>
        </p:nvGrpSpPr>
        <p:grpSpPr>
          <a:xfrm>
            <a:off x="1163575" y="1367938"/>
            <a:ext cx="343950" cy="277075"/>
            <a:chOff x="4735263" y="2554500"/>
            <a:chExt cx="343950" cy="277075"/>
          </a:xfrm>
        </p:grpSpPr>
        <p:sp>
          <p:nvSpPr>
            <p:cNvPr id="589" name="Google Shape;589;p50"/>
            <p:cNvSpPr/>
            <p:nvPr/>
          </p:nvSpPr>
          <p:spPr>
            <a:xfrm>
              <a:off x="4942588" y="2603450"/>
              <a:ext cx="92800" cy="15150"/>
            </a:xfrm>
            <a:custGeom>
              <a:avLst/>
              <a:gdLst/>
              <a:ahLst/>
              <a:cxnLst/>
              <a:rect l="l" t="t" r="r" b="b"/>
              <a:pathLst>
                <a:path w="3712" h="606" extrusionOk="0">
                  <a:moveTo>
                    <a:pt x="339" y="1"/>
                  </a:moveTo>
                  <a:cubicBezTo>
                    <a:pt x="165" y="1"/>
                    <a:pt x="1" y="175"/>
                    <a:pt x="42" y="349"/>
                  </a:cubicBezTo>
                  <a:cubicBezTo>
                    <a:pt x="83" y="472"/>
                    <a:pt x="216" y="605"/>
                    <a:pt x="339" y="605"/>
                  </a:cubicBezTo>
                  <a:lnTo>
                    <a:pt x="3414" y="605"/>
                  </a:lnTo>
                  <a:cubicBezTo>
                    <a:pt x="3589" y="605"/>
                    <a:pt x="3712" y="431"/>
                    <a:pt x="3671" y="257"/>
                  </a:cubicBezTo>
                  <a:cubicBezTo>
                    <a:pt x="3671" y="93"/>
                    <a:pt x="3548"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0"/>
            <p:cNvSpPr/>
            <p:nvPr/>
          </p:nvSpPr>
          <p:spPr>
            <a:xfrm>
              <a:off x="4833663" y="2652650"/>
              <a:ext cx="38475" cy="14900"/>
            </a:xfrm>
            <a:custGeom>
              <a:avLst/>
              <a:gdLst/>
              <a:ahLst/>
              <a:cxnLst/>
              <a:rect l="l" t="t" r="r" b="b"/>
              <a:pathLst>
                <a:path w="1539" h="596" extrusionOk="0">
                  <a:moveTo>
                    <a:pt x="339" y="1"/>
                  </a:moveTo>
                  <a:cubicBezTo>
                    <a:pt x="124" y="1"/>
                    <a:pt x="1" y="175"/>
                    <a:pt x="42" y="339"/>
                  </a:cubicBezTo>
                  <a:cubicBezTo>
                    <a:pt x="42" y="472"/>
                    <a:pt x="165" y="596"/>
                    <a:pt x="339" y="596"/>
                  </a:cubicBezTo>
                  <a:lnTo>
                    <a:pt x="1190" y="596"/>
                  </a:lnTo>
                  <a:cubicBezTo>
                    <a:pt x="1364" y="596"/>
                    <a:pt x="1538" y="431"/>
                    <a:pt x="1497" y="257"/>
                  </a:cubicBezTo>
                  <a:cubicBezTo>
                    <a:pt x="1446" y="83"/>
                    <a:pt x="1323" y="1"/>
                    <a:pt x="11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4942588" y="2652650"/>
              <a:ext cx="92800" cy="14900"/>
            </a:xfrm>
            <a:custGeom>
              <a:avLst/>
              <a:gdLst/>
              <a:ahLst/>
              <a:cxnLst/>
              <a:rect l="l" t="t" r="r" b="b"/>
              <a:pathLst>
                <a:path w="3712" h="596" extrusionOk="0">
                  <a:moveTo>
                    <a:pt x="339" y="1"/>
                  </a:moveTo>
                  <a:cubicBezTo>
                    <a:pt x="165" y="1"/>
                    <a:pt x="1" y="175"/>
                    <a:pt x="42" y="339"/>
                  </a:cubicBezTo>
                  <a:cubicBezTo>
                    <a:pt x="83" y="472"/>
                    <a:pt x="216" y="596"/>
                    <a:pt x="339" y="596"/>
                  </a:cubicBezTo>
                  <a:lnTo>
                    <a:pt x="3414" y="596"/>
                  </a:lnTo>
                  <a:cubicBezTo>
                    <a:pt x="3589" y="596"/>
                    <a:pt x="3712" y="431"/>
                    <a:pt x="3671" y="257"/>
                  </a:cubicBezTo>
                  <a:cubicBezTo>
                    <a:pt x="3671" y="83"/>
                    <a:pt x="3548"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4942588" y="2701875"/>
              <a:ext cx="92800" cy="14875"/>
            </a:xfrm>
            <a:custGeom>
              <a:avLst/>
              <a:gdLst/>
              <a:ahLst/>
              <a:cxnLst/>
              <a:rect l="l" t="t" r="r" b="b"/>
              <a:pathLst>
                <a:path w="3712" h="595" extrusionOk="0">
                  <a:moveTo>
                    <a:pt x="339" y="0"/>
                  </a:moveTo>
                  <a:cubicBezTo>
                    <a:pt x="165" y="0"/>
                    <a:pt x="1" y="164"/>
                    <a:pt x="42" y="338"/>
                  </a:cubicBezTo>
                  <a:cubicBezTo>
                    <a:pt x="83" y="513"/>
                    <a:pt x="216" y="595"/>
                    <a:pt x="339" y="595"/>
                  </a:cubicBezTo>
                  <a:lnTo>
                    <a:pt x="3414" y="595"/>
                  </a:lnTo>
                  <a:cubicBezTo>
                    <a:pt x="3589" y="595"/>
                    <a:pt x="3712" y="472"/>
                    <a:pt x="3671" y="256"/>
                  </a:cubicBezTo>
                  <a:cubicBezTo>
                    <a:pt x="3671" y="123"/>
                    <a:pt x="3548"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4735263" y="2554500"/>
              <a:ext cx="343950" cy="277075"/>
            </a:xfrm>
            <a:custGeom>
              <a:avLst/>
              <a:gdLst/>
              <a:ahLst/>
              <a:cxnLst/>
              <a:rect l="l" t="t" r="r" b="b"/>
              <a:pathLst>
                <a:path w="13758" h="11083" extrusionOk="0">
                  <a:moveTo>
                    <a:pt x="1753" y="595"/>
                  </a:moveTo>
                  <a:lnTo>
                    <a:pt x="1753" y="8069"/>
                  </a:lnTo>
                  <a:lnTo>
                    <a:pt x="605" y="8069"/>
                  </a:lnTo>
                  <a:lnTo>
                    <a:pt x="605" y="595"/>
                  </a:lnTo>
                  <a:close/>
                  <a:moveTo>
                    <a:pt x="5126" y="595"/>
                  </a:moveTo>
                  <a:cubicBezTo>
                    <a:pt x="5690" y="595"/>
                    <a:pt x="6243" y="851"/>
                    <a:pt x="6582" y="1282"/>
                  </a:cubicBezTo>
                  <a:lnTo>
                    <a:pt x="6582" y="8540"/>
                  </a:lnTo>
                  <a:cubicBezTo>
                    <a:pt x="6151" y="8243"/>
                    <a:pt x="5639" y="8069"/>
                    <a:pt x="5126" y="8069"/>
                  </a:cubicBezTo>
                  <a:lnTo>
                    <a:pt x="4101" y="8069"/>
                  </a:lnTo>
                  <a:lnTo>
                    <a:pt x="4101" y="6449"/>
                  </a:lnTo>
                  <a:cubicBezTo>
                    <a:pt x="4152" y="6490"/>
                    <a:pt x="4193" y="6490"/>
                    <a:pt x="4234" y="6490"/>
                  </a:cubicBezTo>
                  <a:lnTo>
                    <a:pt x="5126" y="6490"/>
                  </a:lnTo>
                  <a:cubicBezTo>
                    <a:pt x="5259" y="6490"/>
                    <a:pt x="5382" y="6408"/>
                    <a:pt x="5433" y="6233"/>
                  </a:cubicBezTo>
                  <a:cubicBezTo>
                    <a:pt x="5433" y="6059"/>
                    <a:pt x="5300" y="5895"/>
                    <a:pt x="5126" y="5895"/>
                  </a:cubicBezTo>
                  <a:lnTo>
                    <a:pt x="4234" y="5895"/>
                  </a:lnTo>
                  <a:cubicBezTo>
                    <a:pt x="4193" y="5895"/>
                    <a:pt x="4152" y="5936"/>
                    <a:pt x="4101" y="5936"/>
                  </a:cubicBezTo>
                  <a:lnTo>
                    <a:pt x="4101" y="2522"/>
                  </a:lnTo>
                  <a:cubicBezTo>
                    <a:pt x="4152" y="2522"/>
                    <a:pt x="4193" y="2563"/>
                    <a:pt x="4234" y="2563"/>
                  </a:cubicBezTo>
                  <a:lnTo>
                    <a:pt x="5126" y="2563"/>
                  </a:lnTo>
                  <a:cubicBezTo>
                    <a:pt x="5259" y="2563"/>
                    <a:pt x="5382" y="2430"/>
                    <a:pt x="5433" y="2307"/>
                  </a:cubicBezTo>
                  <a:cubicBezTo>
                    <a:pt x="5433" y="2133"/>
                    <a:pt x="5300" y="1959"/>
                    <a:pt x="5126" y="1959"/>
                  </a:cubicBezTo>
                  <a:lnTo>
                    <a:pt x="4234" y="1959"/>
                  </a:lnTo>
                  <a:cubicBezTo>
                    <a:pt x="4193" y="1959"/>
                    <a:pt x="4152" y="1959"/>
                    <a:pt x="4101" y="2010"/>
                  </a:cubicBezTo>
                  <a:lnTo>
                    <a:pt x="4101" y="595"/>
                  </a:lnTo>
                  <a:close/>
                  <a:moveTo>
                    <a:pt x="13163" y="595"/>
                  </a:moveTo>
                  <a:lnTo>
                    <a:pt x="13163" y="8069"/>
                  </a:lnTo>
                  <a:lnTo>
                    <a:pt x="8632" y="8069"/>
                  </a:lnTo>
                  <a:cubicBezTo>
                    <a:pt x="8119" y="8069"/>
                    <a:pt x="7607" y="8243"/>
                    <a:pt x="7176" y="8540"/>
                  </a:cubicBezTo>
                  <a:lnTo>
                    <a:pt x="7176" y="1282"/>
                  </a:lnTo>
                  <a:cubicBezTo>
                    <a:pt x="7525" y="851"/>
                    <a:pt x="8078" y="595"/>
                    <a:pt x="8632" y="595"/>
                  </a:cubicBezTo>
                  <a:close/>
                  <a:moveTo>
                    <a:pt x="1753" y="8673"/>
                  </a:moveTo>
                  <a:lnTo>
                    <a:pt x="1753" y="9606"/>
                  </a:lnTo>
                  <a:lnTo>
                    <a:pt x="605" y="9606"/>
                  </a:lnTo>
                  <a:lnTo>
                    <a:pt x="605" y="8673"/>
                  </a:lnTo>
                  <a:close/>
                  <a:moveTo>
                    <a:pt x="5126" y="8673"/>
                  </a:moveTo>
                  <a:cubicBezTo>
                    <a:pt x="5556" y="8673"/>
                    <a:pt x="5987" y="8837"/>
                    <a:pt x="6325" y="9094"/>
                  </a:cubicBezTo>
                  <a:cubicBezTo>
                    <a:pt x="6110" y="9227"/>
                    <a:pt x="5946" y="9391"/>
                    <a:pt x="5813" y="9606"/>
                  </a:cubicBezTo>
                  <a:lnTo>
                    <a:pt x="4101" y="9606"/>
                  </a:lnTo>
                  <a:lnTo>
                    <a:pt x="4101" y="8673"/>
                  </a:lnTo>
                  <a:close/>
                  <a:moveTo>
                    <a:pt x="13163" y="8673"/>
                  </a:moveTo>
                  <a:lnTo>
                    <a:pt x="13163" y="9606"/>
                  </a:lnTo>
                  <a:lnTo>
                    <a:pt x="7945" y="9606"/>
                  </a:lnTo>
                  <a:cubicBezTo>
                    <a:pt x="7822" y="9391"/>
                    <a:pt x="7648" y="9227"/>
                    <a:pt x="7433" y="9094"/>
                  </a:cubicBezTo>
                  <a:cubicBezTo>
                    <a:pt x="7781" y="8837"/>
                    <a:pt x="8201" y="8673"/>
                    <a:pt x="8632" y="8673"/>
                  </a:cubicBezTo>
                  <a:close/>
                  <a:moveTo>
                    <a:pt x="3506" y="595"/>
                  </a:moveTo>
                  <a:lnTo>
                    <a:pt x="3506" y="10211"/>
                  </a:lnTo>
                  <a:lnTo>
                    <a:pt x="3127" y="9904"/>
                  </a:lnTo>
                  <a:cubicBezTo>
                    <a:pt x="3076" y="9863"/>
                    <a:pt x="2994" y="9821"/>
                    <a:pt x="2953" y="9821"/>
                  </a:cubicBezTo>
                  <a:cubicBezTo>
                    <a:pt x="2871" y="9821"/>
                    <a:pt x="2819" y="9863"/>
                    <a:pt x="2778" y="9904"/>
                  </a:cubicBezTo>
                  <a:lnTo>
                    <a:pt x="2358" y="10211"/>
                  </a:lnTo>
                  <a:lnTo>
                    <a:pt x="2358" y="595"/>
                  </a:lnTo>
                  <a:close/>
                  <a:moveTo>
                    <a:pt x="308" y="1"/>
                  </a:moveTo>
                  <a:cubicBezTo>
                    <a:pt x="133" y="1"/>
                    <a:pt x="0" y="124"/>
                    <a:pt x="0" y="298"/>
                  </a:cubicBezTo>
                  <a:lnTo>
                    <a:pt x="0" y="8366"/>
                  </a:lnTo>
                  <a:lnTo>
                    <a:pt x="0" y="9904"/>
                  </a:lnTo>
                  <a:cubicBezTo>
                    <a:pt x="0" y="10078"/>
                    <a:pt x="133" y="10211"/>
                    <a:pt x="308" y="10211"/>
                  </a:cubicBezTo>
                  <a:lnTo>
                    <a:pt x="1753" y="10211"/>
                  </a:lnTo>
                  <a:lnTo>
                    <a:pt x="1753" y="10765"/>
                  </a:lnTo>
                  <a:cubicBezTo>
                    <a:pt x="1753" y="10847"/>
                    <a:pt x="1794" y="10929"/>
                    <a:pt x="1886" y="11021"/>
                  </a:cubicBezTo>
                  <a:cubicBezTo>
                    <a:pt x="1927" y="11062"/>
                    <a:pt x="1992" y="11082"/>
                    <a:pt x="2056" y="11082"/>
                  </a:cubicBezTo>
                  <a:cubicBezTo>
                    <a:pt x="2120" y="11082"/>
                    <a:pt x="2184" y="11062"/>
                    <a:pt x="2225" y="11021"/>
                  </a:cubicBezTo>
                  <a:lnTo>
                    <a:pt x="2953" y="10508"/>
                  </a:lnTo>
                  <a:lnTo>
                    <a:pt x="3639" y="11021"/>
                  </a:lnTo>
                  <a:cubicBezTo>
                    <a:pt x="3680" y="11062"/>
                    <a:pt x="3762" y="11062"/>
                    <a:pt x="3803" y="11062"/>
                  </a:cubicBezTo>
                  <a:cubicBezTo>
                    <a:pt x="3844" y="11062"/>
                    <a:pt x="3937" y="11062"/>
                    <a:pt x="3978" y="11021"/>
                  </a:cubicBezTo>
                  <a:cubicBezTo>
                    <a:pt x="4060" y="10980"/>
                    <a:pt x="4101" y="10888"/>
                    <a:pt x="4101" y="10765"/>
                  </a:cubicBezTo>
                  <a:lnTo>
                    <a:pt x="4101" y="10211"/>
                  </a:lnTo>
                  <a:lnTo>
                    <a:pt x="5987" y="10211"/>
                  </a:lnTo>
                  <a:cubicBezTo>
                    <a:pt x="6110" y="10211"/>
                    <a:pt x="6243" y="10119"/>
                    <a:pt x="6284" y="9996"/>
                  </a:cubicBezTo>
                  <a:cubicBezTo>
                    <a:pt x="6366" y="9739"/>
                    <a:pt x="6623" y="9565"/>
                    <a:pt x="6879" y="9565"/>
                  </a:cubicBezTo>
                  <a:cubicBezTo>
                    <a:pt x="7135" y="9565"/>
                    <a:pt x="7350" y="9698"/>
                    <a:pt x="7433" y="9955"/>
                  </a:cubicBezTo>
                  <a:lnTo>
                    <a:pt x="7484" y="9996"/>
                  </a:lnTo>
                  <a:cubicBezTo>
                    <a:pt x="7525" y="10119"/>
                    <a:pt x="7607" y="10211"/>
                    <a:pt x="7740" y="10211"/>
                  </a:cubicBezTo>
                  <a:lnTo>
                    <a:pt x="13460" y="10211"/>
                  </a:lnTo>
                  <a:cubicBezTo>
                    <a:pt x="13635" y="10211"/>
                    <a:pt x="13758" y="10078"/>
                    <a:pt x="13758" y="9904"/>
                  </a:cubicBezTo>
                  <a:lnTo>
                    <a:pt x="13758" y="8366"/>
                  </a:lnTo>
                  <a:lnTo>
                    <a:pt x="13758" y="8161"/>
                  </a:lnTo>
                  <a:lnTo>
                    <a:pt x="13758" y="298"/>
                  </a:lnTo>
                  <a:cubicBezTo>
                    <a:pt x="13758" y="124"/>
                    <a:pt x="13635" y="1"/>
                    <a:pt x="13460" y="1"/>
                  </a:cubicBezTo>
                  <a:lnTo>
                    <a:pt x="8632" y="1"/>
                  </a:lnTo>
                  <a:cubicBezTo>
                    <a:pt x="7996" y="1"/>
                    <a:pt x="7350" y="257"/>
                    <a:pt x="6879" y="728"/>
                  </a:cubicBezTo>
                  <a:cubicBezTo>
                    <a:pt x="6407" y="257"/>
                    <a:pt x="577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50"/>
          <p:cNvGrpSpPr/>
          <p:nvPr/>
        </p:nvGrpSpPr>
        <p:grpSpPr>
          <a:xfrm>
            <a:off x="1163550" y="2487388"/>
            <a:ext cx="343975" cy="343725"/>
            <a:chOff x="4744988" y="1976825"/>
            <a:chExt cx="343975" cy="343725"/>
          </a:xfrm>
        </p:grpSpPr>
        <p:sp>
          <p:nvSpPr>
            <p:cNvPr id="595" name="Google Shape;595;p50"/>
            <p:cNvSpPr/>
            <p:nvPr/>
          </p:nvSpPr>
          <p:spPr>
            <a:xfrm>
              <a:off x="4788813" y="2020400"/>
              <a:ext cx="47950" cy="59125"/>
            </a:xfrm>
            <a:custGeom>
              <a:avLst/>
              <a:gdLst/>
              <a:ahLst/>
              <a:cxnLst/>
              <a:rect l="l" t="t" r="r" b="b"/>
              <a:pathLst>
                <a:path w="1918" h="2365" extrusionOk="0">
                  <a:moveTo>
                    <a:pt x="298" y="1"/>
                  </a:moveTo>
                  <a:cubicBezTo>
                    <a:pt x="165" y="1"/>
                    <a:pt x="42" y="134"/>
                    <a:pt x="1" y="257"/>
                  </a:cubicBezTo>
                  <a:cubicBezTo>
                    <a:pt x="1" y="431"/>
                    <a:pt x="124" y="605"/>
                    <a:pt x="298" y="605"/>
                  </a:cubicBezTo>
                  <a:lnTo>
                    <a:pt x="677" y="605"/>
                  </a:lnTo>
                  <a:lnTo>
                    <a:pt x="677" y="2051"/>
                  </a:lnTo>
                  <a:cubicBezTo>
                    <a:pt x="677" y="2184"/>
                    <a:pt x="770" y="2307"/>
                    <a:pt x="893" y="2358"/>
                  </a:cubicBezTo>
                  <a:cubicBezTo>
                    <a:pt x="914" y="2363"/>
                    <a:pt x="935" y="2365"/>
                    <a:pt x="955" y="2365"/>
                  </a:cubicBezTo>
                  <a:cubicBezTo>
                    <a:pt x="1133" y="2365"/>
                    <a:pt x="1241" y="2208"/>
                    <a:pt x="1241" y="2051"/>
                  </a:cubicBezTo>
                  <a:lnTo>
                    <a:pt x="1241" y="605"/>
                  </a:lnTo>
                  <a:lnTo>
                    <a:pt x="1620" y="605"/>
                  </a:lnTo>
                  <a:cubicBezTo>
                    <a:pt x="1754" y="605"/>
                    <a:pt x="1877" y="513"/>
                    <a:pt x="1918" y="349"/>
                  </a:cubicBezTo>
                  <a:cubicBezTo>
                    <a:pt x="1918" y="175"/>
                    <a:pt x="1795" y="1"/>
                    <a:pt x="162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0"/>
            <p:cNvSpPr/>
            <p:nvPr/>
          </p:nvSpPr>
          <p:spPr>
            <a:xfrm>
              <a:off x="4744988" y="1976825"/>
              <a:ext cx="343975" cy="343725"/>
            </a:xfrm>
            <a:custGeom>
              <a:avLst/>
              <a:gdLst/>
              <a:ahLst/>
              <a:cxnLst/>
              <a:rect l="l" t="t" r="r" b="b"/>
              <a:pathLst>
                <a:path w="13759" h="13749" extrusionOk="0">
                  <a:moveTo>
                    <a:pt x="6582" y="595"/>
                  </a:moveTo>
                  <a:lnTo>
                    <a:pt x="6582" y="8756"/>
                  </a:lnTo>
                  <a:lnTo>
                    <a:pt x="595" y="8756"/>
                  </a:lnTo>
                  <a:lnTo>
                    <a:pt x="595" y="1108"/>
                  </a:lnTo>
                  <a:cubicBezTo>
                    <a:pt x="595" y="811"/>
                    <a:pt x="811" y="595"/>
                    <a:pt x="1108" y="595"/>
                  </a:cubicBezTo>
                  <a:close/>
                  <a:moveTo>
                    <a:pt x="12641" y="595"/>
                  </a:moveTo>
                  <a:cubicBezTo>
                    <a:pt x="12938" y="595"/>
                    <a:pt x="13153" y="811"/>
                    <a:pt x="13153" y="1108"/>
                  </a:cubicBezTo>
                  <a:lnTo>
                    <a:pt x="13153" y="8756"/>
                  </a:lnTo>
                  <a:lnTo>
                    <a:pt x="7177" y="8756"/>
                  </a:lnTo>
                  <a:lnTo>
                    <a:pt x="7177" y="595"/>
                  </a:lnTo>
                  <a:close/>
                  <a:moveTo>
                    <a:pt x="13153" y="9350"/>
                  </a:moveTo>
                  <a:lnTo>
                    <a:pt x="13153" y="10201"/>
                  </a:lnTo>
                  <a:cubicBezTo>
                    <a:pt x="13153" y="10509"/>
                    <a:pt x="12938" y="10714"/>
                    <a:pt x="12641" y="10714"/>
                  </a:cubicBezTo>
                  <a:lnTo>
                    <a:pt x="1108" y="10714"/>
                  </a:lnTo>
                  <a:cubicBezTo>
                    <a:pt x="811" y="10714"/>
                    <a:pt x="595" y="10509"/>
                    <a:pt x="595" y="10201"/>
                  </a:cubicBezTo>
                  <a:lnTo>
                    <a:pt x="595" y="9350"/>
                  </a:lnTo>
                  <a:close/>
                  <a:moveTo>
                    <a:pt x="8120" y="11318"/>
                  </a:moveTo>
                  <a:cubicBezTo>
                    <a:pt x="8161" y="11954"/>
                    <a:pt x="8325" y="12600"/>
                    <a:pt x="8581" y="13194"/>
                  </a:cubicBezTo>
                  <a:lnTo>
                    <a:pt x="5167" y="13194"/>
                  </a:lnTo>
                  <a:cubicBezTo>
                    <a:pt x="5424" y="12600"/>
                    <a:pt x="5598" y="11954"/>
                    <a:pt x="5639" y="11318"/>
                  </a:cubicBezTo>
                  <a:close/>
                  <a:moveTo>
                    <a:pt x="1108" y="1"/>
                  </a:moveTo>
                  <a:cubicBezTo>
                    <a:pt x="472" y="1"/>
                    <a:pt x="1" y="462"/>
                    <a:pt x="1" y="1108"/>
                  </a:cubicBezTo>
                  <a:lnTo>
                    <a:pt x="1" y="10252"/>
                  </a:lnTo>
                  <a:cubicBezTo>
                    <a:pt x="1" y="10847"/>
                    <a:pt x="472" y="11318"/>
                    <a:pt x="1108" y="11318"/>
                  </a:cubicBezTo>
                  <a:lnTo>
                    <a:pt x="4993" y="11318"/>
                  </a:lnTo>
                  <a:cubicBezTo>
                    <a:pt x="4952" y="11954"/>
                    <a:pt x="4788" y="12600"/>
                    <a:pt x="4481" y="13153"/>
                  </a:cubicBezTo>
                  <a:lnTo>
                    <a:pt x="3589" y="13153"/>
                  </a:lnTo>
                  <a:cubicBezTo>
                    <a:pt x="3455" y="13153"/>
                    <a:pt x="3332" y="13276"/>
                    <a:pt x="3291" y="13410"/>
                  </a:cubicBezTo>
                  <a:cubicBezTo>
                    <a:pt x="3291" y="13584"/>
                    <a:pt x="3414" y="13748"/>
                    <a:pt x="3589" y="13748"/>
                  </a:cubicBezTo>
                  <a:lnTo>
                    <a:pt x="10170" y="13748"/>
                  </a:lnTo>
                  <a:cubicBezTo>
                    <a:pt x="10293" y="13748"/>
                    <a:pt x="10427" y="13666"/>
                    <a:pt x="10468" y="13492"/>
                  </a:cubicBezTo>
                  <a:cubicBezTo>
                    <a:pt x="10468" y="13328"/>
                    <a:pt x="10334" y="13153"/>
                    <a:pt x="10170" y="13153"/>
                  </a:cubicBezTo>
                  <a:lnTo>
                    <a:pt x="9227" y="13153"/>
                  </a:lnTo>
                  <a:cubicBezTo>
                    <a:pt x="8930" y="12600"/>
                    <a:pt x="8756" y="11954"/>
                    <a:pt x="8715" y="11318"/>
                  </a:cubicBezTo>
                  <a:lnTo>
                    <a:pt x="12641" y="11318"/>
                  </a:lnTo>
                  <a:cubicBezTo>
                    <a:pt x="13287" y="11318"/>
                    <a:pt x="13758" y="10847"/>
                    <a:pt x="13758" y="10252"/>
                  </a:cubicBezTo>
                  <a:lnTo>
                    <a:pt x="13758" y="1108"/>
                  </a:lnTo>
                  <a:cubicBezTo>
                    <a:pt x="13758" y="462"/>
                    <a:pt x="13287" y="1"/>
                    <a:pt x="126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0"/>
            <p:cNvSpPr/>
            <p:nvPr/>
          </p:nvSpPr>
          <p:spPr>
            <a:xfrm>
              <a:off x="4843163" y="2064225"/>
              <a:ext cx="38450" cy="15150"/>
            </a:xfrm>
            <a:custGeom>
              <a:avLst/>
              <a:gdLst/>
              <a:ahLst/>
              <a:cxnLst/>
              <a:rect l="l" t="t" r="r" b="b"/>
              <a:pathLst>
                <a:path w="1538" h="606" extrusionOk="0">
                  <a:moveTo>
                    <a:pt x="349" y="1"/>
                  </a:moveTo>
                  <a:cubicBezTo>
                    <a:pt x="133" y="1"/>
                    <a:pt x="0" y="175"/>
                    <a:pt x="41" y="349"/>
                  </a:cubicBezTo>
                  <a:cubicBezTo>
                    <a:pt x="41" y="513"/>
                    <a:pt x="174" y="605"/>
                    <a:pt x="349" y="605"/>
                  </a:cubicBezTo>
                  <a:lnTo>
                    <a:pt x="1199" y="605"/>
                  </a:lnTo>
                  <a:cubicBezTo>
                    <a:pt x="1374" y="605"/>
                    <a:pt x="1538" y="431"/>
                    <a:pt x="1497" y="257"/>
                  </a:cubicBezTo>
                  <a:cubicBezTo>
                    <a:pt x="1456" y="134"/>
                    <a:pt x="1323" y="1"/>
                    <a:pt x="11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0"/>
            <p:cNvSpPr/>
            <p:nvPr/>
          </p:nvSpPr>
          <p:spPr>
            <a:xfrm>
              <a:off x="4788813" y="2108050"/>
              <a:ext cx="92800" cy="14900"/>
            </a:xfrm>
            <a:custGeom>
              <a:avLst/>
              <a:gdLst/>
              <a:ahLst/>
              <a:cxnLst/>
              <a:rect l="l" t="t" r="r" b="b"/>
              <a:pathLst>
                <a:path w="3712" h="596" extrusionOk="0">
                  <a:moveTo>
                    <a:pt x="298" y="1"/>
                  </a:moveTo>
                  <a:cubicBezTo>
                    <a:pt x="124" y="1"/>
                    <a:pt x="1" y="175"/>
                    <a:pt x="42" y="339"/>
                  </a:cubicBezTo>
                  <a:cubicBezTo>
                    <a:pt x="42" y="513"/>
                    <a:pt x="165" y="595"/>
                    <a:pt x="339" y="595"/>
                  </a:cubicBezTo>
                  <a:lnTo>
                    <a:pt x="3373" y="595"/>
                  </a:lnTo>
                  <a:cubicBezTo>
                    <a:pt x="3548" y="595"/>
                    <a:pt x="3712" y="431"/>
                    <a:pt x="3671" y="257"/>
                  </a:cubicBezTo>
                  <a:cubicBezTo>
                    <a:pt x="3630" y="134"/>
                    <a:pt x="3497"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0"/>
            <p:cNvSpPr/>
            <p:nvPr/>
          </p:nvSpPr>
          <p:spPr>
            <a:xfrm>
              <a:off x="4788813" y="2151875"/>
              <a:ext cx="92800" cy="14900"/>
            </a:xfrm>
            <a:custGeom>
              <a:avLst/>
              <a:gdLst/>
              <a:ahLst/>
              <a:cxnLst/>
              <a:rect l="l" t="t" r="r" b="b"/>
              <a:pathLst>
                <a:path w="3712" h="596" extrusionOk="0">
                  <a:moveTo>
                    <a:pt x="298" y="1"/>
                  </a:moveTo>
                  <a:cubicBezTo>
                    <a:pt x="124" y="1"/>
                    <a:pt x="1" y="175"/>
                    <a:pt x="42" y="339"/>
                  </a:cubicBezTo>
                  <a:cubicBezTo>
                    <a:pt x="42" y="472"/>
                    <a:pt x="165" y="595"/>
                    <a:pt x="339" y="595"/>
                  </a:cubicBezTo>
                  <a:lnTo>
                    <a:pt x="3373" y="595"/>
                  </a:lnTo>
                  <a:cubicBezTo>
                    <a:pt x="3548" y="595"/>
                    <a:pt x="3712" y="431"/>
                    <a:pt x="3671" y="257"/>
                  </a:cubicBezTo>
                  <a:cubicBezTo>
                    <a:pt x="3630" y="83"/>
                    <a:pt x="349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0"/>
            <p:cNvSpPr/>
            <p:nvPr/>
          </p:nvSpPr>
          <p:spPr>
            <a:xfrm>
              <a:off x="4953088" y="2108050"/>
              <a:ext cx="92050" cy="14900"/>
            </a:xfrm>
            <a:custGeom>
              <a:avLst/>
              <a:gdLst/>
              <a:ahLst/>
              <a:cxnLst/>
              <a:rect l="l" t="t" r="r" b="b"/>
              <a:pathLst>
                <a:path w="3682" h="596" extrusionOk="0">
                  <a:moveTo>
                    <a:pt x="308" y="1"/>
                  </a:moveTo>
                  <a:cubicBezTo>
                    <a:pt x="134" y="1"/>
                    <a:pt x="1" y="175"/>
                    <a:pt x="1" y="339"/>
                  </a:cubicBezTo>
                  <a:cubicBezTo>
                    <a:pt x="52" y="513"/>
                    <a:pt x="175" y="595"/>
                    <a:pt x="308" y="595"/>
                  </a:cubicBezTo>
                  <a:lnTo>
                    <a:pt x="3384" y="595"/>
                  </a:lnTo>
                  <a:cubicBezTo>
                    <a:pt x="3548" y="595"/>
                    <a:pt x="3681" y="431"/>
                    <a:pt x="3681" y="257"/>
                  </a:cubicBezTo>
                  <a:cubicBezTo>
                    <a:pt x="3640" y="134"/>
                    <a:pt x="3507" y="1"/>
                    <a:pt x="338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0"/>
            <p:cNvSpPr/>
            <p:nvPr/>
          </p:nvSpPr>
          <p:spPr>
            <a:xfrm>
              <a:off x="4953088" y="2064225"/>
              <a:ext cx="92050" cy="15150"/>
            </a:xfrm>
            <a:custGeom>
              <a:avLst/>
              <a:gdLst/>
              <a:ahLst/>
              <a:cxnLst/>
              <a:rect l="l" t="t" r="r" b="b"/>
              <a:pathLst>
                <a:path w="3682" h="606" extrusionOk="0">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0"/>
            <p:cNvSpPr/>
            <p:nvPr/>
          </p:nvSpPr>
          <p:spPr>
            <a:xfrm>
              <a:off x="4953088" y="2020400"/>
              <a:ext cx="92050" cy="15150"/>
            </a:xfrm>
            <a:custGeom>
              <a:avLst/>
              <a:gdLst/>
              <a:ahLst/>
              <a:cxnLst/>
              <a:rect l="l" t="t" r="r" b="b"/>
              <a:pathLst>
                <a:path w="3682" h="606" extrusionOk="0">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0"/>
            <p:cNvSpPr/>
            <p:nvPr/>
          </p:nvSpPr>
          <p:spPr>
            <a:xfrm>
              <a:off x="4953088" y="2151875"/>
              <a:ext cx="70525" cy="14900"/>
            </a:xfrm>
            <a:custGeom>
              <a:avLst/>
              <a:gdLst/>
              <a:ahLst/>
              <a:cxnLst/>
              <a:rect l="l" t="t" r="r" b="b"/>
              <a:pathLst>
                <a:path w="2821" h="596" extrusionOk="0">
                  <a:moveTo>
                    <a:pt x="308" y="1"/>
                  </a:moveTo>
                  <a:cubicBezTo>
                    <a:pt x="134" y="1"/>
                    <a:pt x="1" y="175"/>
                    <a:pt x="1" y="339"/>
                  </a:cubicBezTo>
                  <a:cubicBezTo>
                    <a:pt x="52" y="472"/>
                    <a:pt x="175" y="595"/>
                    <a:pt x="308" y="595"/>
                  </a:cubicBezTo>
                  <a:lnTo>
                    <a:pt x="2482" y="595"/>
                  </a:lnTo>
                  <a:cubicBezTo>
                    <a:pt x="2656" y="595"/>
                    <a:pt x="2820" y="431"/>
                    <a:pt x="2779" y="257"/>
                  </a:cubicBezTo>
                  <a:cubicBezTo>
                    <a:pt x="2779" y="83"/>
                    <a:pt x="2656" y="1"/>
                    <a:pt x="248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04" name="Google Shape;604;p50"/>
          <p:cNvPicPr preferRelativeResize="0"/>
          <p:nvPr/>
        </p:nvPicPr>
        <p:blipFill>
          <a:blip r:embed="rId3">
            <a:alphaModFix/>
          </a:blip>
          <a:stretch>
            <a:fillRect/>
          </a:stretch>
        </p:blipFill>
        <p:spPr>
          <a:xfrm>
            <a:off x="1163550" y="3638688"/>
            <a:ext cx="343974" cy="3439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1"/>
          <p:cNvSpPr txBox="1">
            <a:spLocks noGrp="1"/>
          </p:cNvSpPr>
          <p:nvPr>
            <p:ph type="title"/>
          </p:nvPr>
        </p:nvSpPr>
        <p:spPr>
          <a:xfrm>
            <a:off x="1842450" y="1293397"/>
            <a:ext cx="54591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Figtree"/>
                <a:ea typeface="Figtree"/>
                <a:cs typeface="Figtree"/>
                <a:sym typeface="Figtree"/>
              </a:rPr>
              <a:t>Adding Refactoring Types</a:t>
            </a:r>
            <a:endParaRPr sz="2000">
              <a:latin typeface="Figtree"/>
              <a:ea typeface="Figtree"/>
              <a:cs typeface="Figtree"/>
              <a:sym typeface="Figtree"/>
            </a:endParaRPr>
          </a:p>
        </p:txBody>
      </p:sp>
      <p:sp>
        <p:nvSpPr>
          <p:cNvPr id="610" name="Google Shape;610;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611" name="Google Shape;611;p51"/>
          <p:cNvSpPr txBox="1">
            <a:spLocks noGrp="1"/>
          </p:cNvSpPr>
          <p:nvPr>
            <p:ph type="title" idx="2"/>
          </p:nvPr>
        </p:nvSpPr>
        <p:spPr>
          <a:xfrm>
            <a:off x="1842450" y="2122120"/>
            <a:ext cx="54591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Figtree"/>
                <a:ea typeface="Figtree"/>
                <a:cs typeface="Figtree"/>
                <a:sym typeface="Figtree"/>
              </a:rPr>
              <a:t>Profile Synchronisation</a:t>
            </a:r>
            <a:endParaRPr sz="2000">
              <a:latin typeface="Figtree"/>
              <a:ea typeface="Figtree"/>
              <a:cs typeface="Figtree"/>
              <a:sym typeface="Figtree"/>
            </a:endParaRPr>
          </a:p>
        </p:txBody>
      </p:sp>
      <p:sp>
        <p:nvSpPr>
          <p:cNvPr id="612" name="Google Shape;612;p51"/>
          <p:cNvSpPr txBox="1">
            <a:spLocks noGrp="1"/>
          </p:cNvSpPr>
          <p:nvPr>
            <p:ph type="title" idx="4"/>
          </p:nvPr>
        </p:nvSpPr>
        <p:spPr>
          <a:xfrm>
            <a:off x="1842450" y="2950842"/>
            <a:ext cx="54591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Figtree"/>
                <a:ea typeface="Figtree"/>
                <a:cs typeface="Figtree"/>
                <a:sym typeface="Figtree"/>
              </a:rPr>
              <a:t>Diversifying the Data</a:t>
            </a:r>
            <a:endParaRPr sz="2000">
              <a:latin typeface="Figtree"/>
              <a:ea typeface="Figtree"/>
              <a:cs typeface="Figtree"/>
              <a:sym typeface="Figtree"/>
            </a:endParaRPr>
          </a:p>
        </p:txBody>
      </p:sp>
      <p:sp>
        <p:nvSpPr>
          <p:cNvPr id="613" name="Google Shape;613;p51"/>
          <p:cNvSpPr txBox="1">
            <a:spLocks noGrp="1"/>
          </p:cNvSpPr>
          <p:nvPr>
            <p:ph type="title" idx="4"/>
          </p:nvPr>
        </p:nvSpPr>
        <p:spPr>
          <a:xfrm>
            <a:off x="1842450" y="3779561"/>
            <a:ext cx="54591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Figtree"/>
                <a:ea typeface="Figtree"/>
                <a:cs typeface="Figtree"/>
                <a:sym typeface="Figtree"/>
              </a:rPr>
              <a:t>Extended Testing</a:t>
            </a:r>
            <a:endParaRPr sz="2000">
              <a:latin typeface="Figtree"/>
              <a:ea typeface="Figtree"/>
              <a:cs typeface="Figtree"/>
              <a:sym typeface="Figtree"/>
            </a:endParaRPr>
          </a:p>
        </p:txBody>
      </p:sp>
      <p:sp>
        <p:nvSpPr>
          <p:cNvPr id="614" name="Google Shape;614;p51"/>
          <p:cNvSpPr txBox="1">
            <a:spLocks noGrp="1"/>
          </p:cNvSpPr>
          <p:nvPr>
            <p:ph type="title"/>
          </p:nvPr>
        </p:nvSpPr>
        <p:spPr>
          <a:xfrm>
            <a:off x="720000" y="531050"/>
            <a:ext cx="7704000" cy="5727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dk1"/>
                </a:solidFill>
              </a:rPr>
              <a:t>Future Work</a:t>
            </a:r>
            <a:endParaRPr sz="2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620" name="Google Shape;620;p52"/>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t>[Fow18]	Fowler, M. Refactoring: Improving the Design of Existing Code. Pearson Education, 2018. </a:t>
            </a:r>
            <a:r>
              <a:rPr lang="en" sz="1200" u="sng">
                <a:hlinkClick r:id="rId3"/>
              </a:rPr>
              <a:t>https://books.google.pt/books?id=2H1_DwAAQBAJ</a:t>
            </a:r>
            <a:r>
              <a:rPr lang="en" sz="1200"/>
              <a:t>.</a:t>
            </a:r>
            <a:endParaRPr sz="1200"/>
          </a:p>
          <a:p>
            <a:pPr marL="0" lvl="0" indent="0" algn="just" rtl="0">
              <a:spcBef>
                <a:spcPts val="0"/>
              </a:spcBef>
              <a:spcAft>
                <a:spcPts val="0"/>
              </a:spcAft>
              <a:buNone/>
            </a:pPr>
            <a:r>
              <a:rPr lang="en" sz="1200"/>
              <a:t>[FNJ</a:t>
            </a:r>
            <a:r>
              <a:rPr lang="en" sz="1200" baseline="30000"/>
              <a:t>+</a:t>
            </a:r>
            <a:r>
              <a:rPr lang="en" sz="1200"/>
              <a:t>16]	Mário André de F. Farias, Renato Novais, Methanias Colaço Júnior, Luís Paulo  da Silva Carvalho, Manoel Mendonça, and Rodrigo Oliveira Spínola. A systematic mapping study on mining software repositories, 2016.</a:t>
            </a:r>
            <a:endParaRPr sz="1200"/>
          </a:p>
          <a:p>
            <a:pPr marL="0" lvl="0" indent="0" algn="just" rtl="0">
              <a:spcBef>
                <a:spcPts val="0"/>
              </a:spcBef>
              <a:spcAft>
                <a:spcPts val="0"/>
              </a:spcAft>
              <a:buNone/>
            </a:pPr>
            <a:r>
              <a:rPr lang="en" sz="1200"/>
              <a:t>[DR11]		Barthélémy Dagenais and Martin P. Robillard. Recommending adaptive changes for framework evolution. ACM Trans. Softw. Eng. Methodol., 20(4):Article 19, 2011.</a:t>
            </a:r>
            <a:endParaRPr sz="1200"/>
          </a:p>
          <a:p>
            <a:pPr marL="0" lvl="0" indent="0" algn="just" rtl="0">
              <a:spcBef>
                <a:spcPts val="0"/>
              </a:spcBef>
              <a:spcAft>
                <a:spcPts val="0"/>
              </a:spcAft>
              <a:buNone/>
            </a:pPr>
            <a:r>
              <a:rPr lang="en" sz="1200"/>
              <a:t>[SRA</a:t>
            </a:r>
            <a:r>
              <a:rPr lang="en" sz="1200" baseline="30000"/>
              <a:t>+ </a:t>
            </a:r>
            <a:r>
              <a:rPr lang="en" sz="1200"/>
              <a:t>22]	Armando Sousa, Gisele Ribeiro, Guilherme Avelino, Lincoln Rocha, and Ricardo Britto. Sysrepoanalysis: A tool to analyze and identify critical areas of source code repositories, 2022.</a:t>
            </a:r>
            <a:endParaRPr sz="1200"/>
          </a:p>
          <a:p>
            <a:pPr marL="0" lvl="0" indent="0" algn="just" rtl="0">
              <a:spcBef>
                <a:spcPts val="0"/>
              </a:spcBef>
              <a:spcAft>
                <a:spcPts val="0"/>
              </a:spcAft>
              <a:buNone/>
            </a:pPr>
            <a:r>
              <a:rPr lang="en" sz="1200"/>
              <a:t>[SP20] 	Martin Steinhauer and Fabio Palomba. Speeding up the data extraction of machine learning approaches: a distributed framework, 2020.</a:t>
            </a:r>
            <a:endParaRPr sz="1200"/>
          </a:p>
          <a:p>
            <a:pPr marL="0" lvl="0" indent="0" algn="just" rtl="0">
              <a:spcBef>
                <a:spcPts val="0"/>
              </a:spcBef>
              <a:spcAft>
                <a:spcPts val="0"/>
              </a:spcAft>
              <a:buNone/>
            </a:pPr>
            <a:r>
              <a:rPr lang="en" sz="1200"/>
              <a:t>[WNLB21]	Fengcai Wen, Csaba Nagy, Michele Lanza, and Gabriele Bavota. Quick remedy commits and their impact on mining software repositories. Empirical Software Engineering, 27(1):14, 2021</a:t>
            </a:r>
            <a:endParaRPr sz="1200"/>
          </a:p>
          <a:p>
            <a:pPr marL="0" lvl="0" indent="0" algn="just" rtl="0">
              <a:spcBef>
                <a:spcPts val="0"/>
              </a:spcBef>
              <a:spcAft>
                <a:spcPts val="0"/>
              </a:spcAft>
              <a:buNone/>
            </a:pPr>
            <a:r>
              <a:rPr lang="en" sz="1200"/>
              <a:t>[AMO]		E. AlOmar, M. W. Mkaouer, and A. Ouni. Can refactoring be self-affirmed? An exploratory study on how developers document their refactoring activities in commit messages. In 2019 IEEE/ACM 3rd International Workshop on Refactoring (IWoR), pages 51–58.</a:t>
            </a:r>
            <a:endParaRPr sz="1200"/>
          </a:p>
        </p:txBody>
      </p:sp>
      <p:sp>
        <p:nvSpPr>
          <p:cNvPr id="621" name="Google Shape;621;p52"/>
          <p:cNvSpPr txBox="1">
            <a:spLocks noGrp="1"/>
          </p:cNvSpPr>
          <p:nvPr>
            <p:ph type="sldNum" idx="12"/>
          </p:nvPr>
        </p:nvSpPr>
        <p:spPr>
          <a:xfrm>
            <a:off x="8678379"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627" name="Google Shape;627;p53"/>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[MPSS]	Raimund Moser, Witold Pedrycz, Alberto Sillitti, and Giancarlo Succi. A model to identify refactoring effort during maintenance by mining source code repositories. In Andreas Jedlitschka and Outi Salo, editors, Product-Focused Software Process Improvement, pages 360–370. Springer Berlin Heidelberg</a:t>
            </a:r>
            <a:endParaRPr sz="1200"/>
          </a:p>
          <a:p>
            <a:pPr marL="0" lvl="0" indent="0" algn="l" rtl="0">
              <a:spcBef>
                <a:spcPts val="0"/>
              </a:spcBef>
              <a:spcAft>
                <a:spcPts val="0"/>
              </a:spcAft>
              <a:buNone/>
            </a:pPr>
            <a:r>
              <a:rPr lang="en" sz="1200"/>
              <a:t>[TME</a:t>
            </a:r>
            <a:r>
              <a:rPr lang="en" sz="1200" baseline="30000"/>
              <a:t>+</a:t>
            </a:r>
            <a:r>
              <a:rPr lang="en" sz="1200"/>
              <a:t>18] 	Nikolaos Tsantalis, Matin Mansouri, Laleh M. Eshkevari, Davood Mazinanian, and Danny Dig. Accurate and efficient refactoring detection in commit history, 2018.</a:t>
            </a:r>
            <a:endParaRPr sz="1200"/>
          </a:p>
          <a:p>
            <a:pPr marL="0" lvl="0" indent="0" algn="l" rtl="0">
              <a:spcBef>
                <a:spcPts val="0"/>
              </a:spcBef>
              <a:spcAft>
                <a:spcPts val="0"/>
              </a:spcAft>
              <a:buNone/>
            </a:pPr>
            <a:r>
              <a:rPr lang="en" sz="1200"/>
              <a:t>[FGL12]	S. R. Foster, W. G. Griswold, and S. Lerner. Witchdoctor: Ide support for realtime auto-completion of refactorings. In 34th International Conference on Software Engineering (ICSE), International Conference on Software Engineering, pages 222– 232, 2012. Foster, Stephen R. Griswold, William G. Lerner, Sorin 0270-5257.</a:t>
            </a:r>
            <a:endParaRPr sz="1200"/>
          </a:p>
          <a:p>
            <a:pPr marL="0" lvl="0" indent="0" algn="l" rtl="0">
              <a:spcBef>
                <a:spcPts val="0"/>
              </a:spcBef>
              <a:spcAft>
                <a:spcPts val="0"/>
              </a:spcAft>
              <a:buNone/>
            </a:pPr>
            <a:r>
              <a:rPr lang="en" sz="1200"/>
              <a:t>[FAR22] 	Sara Fernandes, Ademar Aguiar, and André Restivo. A live environment to improve the refactoring experience, 2022.</a:t>
            </a:r>
            <a:endParaRPr sz="1200"/>
          </a:p>
        </p:txBody>
      </p:sp>
      <p:sp>
        <p:nvSpPr>
          <p:cNvPr id="628" name="Google Shape;628;p53"/>
          <p:cNvSpPr txBox="1">
            <a:spLocks noGrp="1"/>
          </p:cNvSpPr>
          <p:nvPr>
            <p:ph type="sldNum" idx="12"/>
          </p:nvPr>
        </p:nvSpPr>
        <p:spPr>
          <a:xfrm>
            <a:off x="8678379"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4"/>
          <p:cNvSpPr txBox="1">
            <a:spLocks noGrp="1"/>
          </p:cNvSpPr>
          <p:nvPr>
            <p:ph type="title"/>
          </p:nvPr>
        </p:nvSpPr>
        <p:spPr>
          <a:xfrm>
            <a:off x="1644450" y="989625"/>
            <a:ext cx="5855100" cy="147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a:p>
            <a:pPr marL="0" lvl="0" indent="0" algn="ctr" rtl="0">
              <a:spcBef>
                <a:spcPts val="0"/>
              </a:spcBef>
              <a:spcAft>
                <a:spcPts val="0"/>
              </a:spcAft>
              <a:buNone/>
            </a:pPr>
            <a:r>
              <a:rPr lang="en"/>
              <a:t>Questions?</a:t>
            </a:r>
            <a:endParaRPr/>
          </a:p>
        </p:txBody>
      </p:sp>
      <p:sp>
        <p:nvSpPr>
          <p:cNvPr id="634" name="Google Shape;634;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5"/>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Mining Software Repositories to Improve Refactoring Assistants</a:t>
            </a:r>
            <a:endParaRPr/>
          </a:p>
        </p:txBody>
      </p:sp>
      <p:sp>
        <p:nvSpPr>
          <p:cNvPr id="640" name="Google Shape;640;p55"/>
          <p:cNvSpPr txBox="1">
            <a:spLocks noGrp="1"/>
          </p:cNvSpPr>
          <p:nvPr>
            <p:ph type="subTitle" idx="1"/>
          </p:nvPr>
        </p:nvSpPr>
        <p:spPr>
          <a:xfrm>
            <a:off x="1087125" y="2987950"/>
            <a:ext cx="2973300" cy="12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Diogo Faria - up201907014@up.pt</a:t>
            </a:r>
            <a:endParaRPr/>
          </a:p>
          <a:p>
            <a:pPr marL="0" lvl="0" indent="0" algn="l" rtl="0">
              <a:spcBef>
                <a:spcPts val="0"/>
              </a:spcBef>
              <a:spcAft>
                <a:spcPts val="0"/>
              </a:spcAft>
              <a:buNone/>
            </a:pPr>
            <a:endParaRPr/>
          </a:p>
          <a:p>
            <a:pPr marL="0" lvl="0" indent="0" algn="l" rtl="0">
              <a:spcBef>
                <a:spcPts val="0"/>
              </a:spcBef>
              <a:spcAft>
                <a:spcPts val="0"/>
              </a:spcAft>
              <a:buNone/>
            </a:pPr>
            <a:r>
              <a:rPr lang="en" sz="1200"/>
              <a:t>Supervisor: Ademar Aguiar</a:t>
            </a:r>
            <a:endParaRPr sz="1200"/>
          </a:p>
          <a:p>
            <a:pPr marL="0" lvl="0" indent="0" algn="l" rtl="0">
              <a:spcBef>
                <a:spcPts val="0"/>
              </a:spcBef>
              <a:spcAft>
                <a:spcPts val="0"/>
              </a:spcAft>
              <a:buNone/>
            </a:pPr>
            <a:r>
              <a:rPr lang="en" sz="1200"/>
              <a:t>Co-Supervisor: Sara Fernandes</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17/07/2024</a:t>
            </a:r>
            <a:endParaRPr sz="1000"/>
          </a:p>
        </p:txBody>
      </p:sp>
      <p:pic>
        <p:nvPicPr>
          <p:cNvPr id="641" name="Google Shape;641;p55"/>
          <p:cNvPicPr preferRelativeResize="0"/>
          <p:nvPr/>
        </p:nvPicPr>
        <p:blipFill>
          <a:blip r:embed="rId3">
            <a:alphaModFix/>
          </a:blip>
          <a:stretch>
            <a:fillRect/>
          </a:stretch>
        </p:blipFill>
        <p:spPr>
          <a:xfrm>
            <a:off x="4456275" y="3062825"/>
            <a:ext cx="2812842" cy="1392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a:t>
            </a:r>
            <a:endParaRPr/>
          </a:p>
        </p:txBody>
      </p:sp>
      <p:pic>
        <p:nvPicPr>
          <p:cNvPr id="647" name="Google Shape;647;p56"/>
          <p:cNvPicPr preferRelativeResize="0"/>
          <p:nvPr/>
        </p:nvPicPr>
        <p:blipFill>
          <a:blip r:embed="rId3">
            <a:alphaModFix/>
          </a:blip>
          <a:stretch>
            <a:fillRect/>
          </a:stretch>
        </p:blipFill>
        <p:spPr>
          <a:xfrm>
            <a:off x="2530015" y="1133100"/>
            <a:ext cx="1630935" cy="3465426"/>
          </a:xfrm>
          <a:prstGeom prst="rect">
            <a:avLst/>
          </a:prstGeom>
          <a:noFill/>
          <a:ln>
            <a:noFill/>
          </a:ln>
        </p:spPr>
      </p:pic>
      <p:pic>
        <p:nvPicPr>
          <p:cNvPr id="648" name="Google Shape;648;p56"/>
          <p:cNvPicPr preferRelativeResize="0"/>
          <p:nvPr/>
        </p:nvPicPr>
        <p:blipFill rotWithShape="1">
          <a:blip r:embed="rId4">
            <a:alphaModFix/>
          </a:blip>
          <a:srcRect b="12732"/>
          <a:stretch/>
        </p:blipFill>
        <p:spPr>
          <a:xfrm>
            <a:off x="720000" y="1133100"/>
            <a:ext cx="1667096" cy="3465424"/>
          </a:xfrm>
          <a:prstGeom prst="rect">
            <a:avLst/>
          </a:prstGeom>
          <a:noFill/>
          <a:ln>
            <a:noFill/>
          </a:ln>
        </p:spPr>
      </p:pic>
      <p:sp>
        <p:nvSpPr>
          <p:cNvPr id="649" name="Google Shape;649;p56"/>
          <p:cNvSpPr txBox="1">
            <a:spLocks noGrp="1"/>
          </p:cNvSpPr>
          <p:nvPr>
            <p:ph type="subTitle" idx="4294967295"/>
          </p:nvPr>
        </p:nvSpPr>
        <p:spPr>
          <a:xfrm>
            <a:off x="719999" y="4536200"/>
            <a:ext cx="3441000" cy="28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19. Collections in SmartShark database</a:t>
            </a:r>
            <a:endParaRPr sz="900">
              <a:latin typeface="Figtree"/>
              <a:ea typeface="Figtree"/>
              <a:cs typeface="Figtree"/>
              <a:sym typeface="Figtree"/>
            </a:endParaRPr>
          </a:p>
        </p:txBody>
      </p:sp>
      <p:pic>
        <p:nvPicPr>
          <p:cNvPr id="650" name="Google Shape;650;p56"/>
          <p:cNvPicPr preferRelativeResize="0"/>
          <p:nvPr/>
        </p:nvPicPr>
        <p:blipFill>
          <a:blip r:embed="rId5">
            <a:alphaModFix/>
          </a:blip>
          <a:stretch>
            <a:fillRect/>
          </a:stretch>
        </p:blipFill>
        <p:spPr>
          <a:xfrm>
            <a:off x="4395250" y="1248800"/>
            <a:ext cx="4028671" cy="859878"/>
          </a:xfrm>
          <a:prstGeom prst="rect">
            <a:avLst/>
          </a:prstGeom>
          <a:noFill/>
          <a:ln>
            <a:noFill/>
          </a:ln>
        </p:spPr>
      </p:pic>
      <p:sp>
        <p:nvSpPr>
          <p:cNvPr id="651" name="Google Shape;651;p56"/>
          <p:cNvSpPr txBox="1">
            <a:spLocks noGrp="1"/>
          </p:cNvSpPr>
          <p:nvPr>
            <p:ph type="subTitle" idx="4294967295"/>
          </p:nvPr>
        </p:nvSpPr>
        <p:spPr>
          <a:xfrm>
            <a:off x="4395250" y="2063743"/>
            <a:ext cx="4028700" cy="2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20. Document in Refactoring Collection</a:t>
            </a:r>
            <a:endParaRPr sz="900">
              <a:latin typeface="Figtree"/>
              <a:ea typeface="Figtree"/>
              <a:cs typeface="Figtree"/>
              <a:sym typeface="Figtree"/>
            </a:endParaRPr>
          </a:p>
        </p:txBody>
      </p:sp>
      <p:pic>
        <p:nvPicPr>
          <p:cNvPr id="652" name="Google Shape;652;p56"/>
          <p:cNvPicPr preferRelativeResize="0"/>
          <p:nvPr/>
        </p:nvPicPr>
        <p:blipFill>
          <a:blip r:embed="rId6">
            <a:alphaModFix/>
          </a:blip>
          <a:stretch>
            <a:fillRect/>
          </a:stretch>
        </p:blipFill>
        <p:spPr>
          <a:xfrm>
            <a:off x="4689101" y="2339750"/>
            <a:ext cx="3440999" cy="2259449"/>
          </a:xfrm>
          <a:prstGeom prst="rect">
            <a:avLst/>
          </a:prstGeom>
          <a:noFill/>
          <a:ln>
            <a:noFill/>
          </a:ln>
        </p:spPr>
      </p:pic>
      <p:sp>
        <p:nvSpPr>
          <p:cNvPr id="653" name="Google Shape;653;p56"/>
          <p:cNvSpPr txBox="1">
            <a:spLocks noGrp="1"/>
          </p:cNvSpPr>
          <p:nvPr>
            <p:ph type="subTitle" idx="4294967295"/>
          </p:nvPr>
        </p:nvSpPr>
        <p:spPr>
          <a:xfrm>
            <a:off x="4689100" y="4552739"/>
            <a:ext cx="3441000" cy="27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21. Document in Commit Collection</a:t>
            </a:r>
            <a:endParaRPr sz="900">
              <a:latin typeface="Figtree"/>
              <a:ea typeface="Figtree"/>
              <a:cs typeface="Figtree"/>
              <a:sym typeface="Figtre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LiveRef</a:t>
            </a:r>
            <a:endParaRPr/>
          </a:p>
        </p:txBody>
      </p:sp>
      <p:sp>
        <p:nvSpPr>
          <p:cNvPr id="659" name="Google Shape;659;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660" name="Google Shape;660;p57"/>
          <p:cNvPicPr preferRelativeResize="0"/>
          <p:nvPr/>
        </p:nvPicPr>
        <p:blipFill>
          <a:blip r:embed="rId3">
            <a:alphaModFix/>
          </a:blip>
          <a:stretch>
            <a:fillRect/>
          </a:stretch>
        </p:blipFill>
        <p:spPr>
          <a:xfrm>
            <a:off x="2509622" y="1017725"/>
            <a:ext cx="4124819" cy="1619272"/>
          </a:xfrm>
          <a:prstGeom prst="rect">
            <a:avLst/>
          </a:prstGeom>
          <a:noFill/>
          <a:ln>
            <a:noFill/>
          </a:ln>
        </p:spPr>
      </p:pic>
      <p:pic>
        <p:nvPicPr>
          <p:cNvPr id="661" name="Google Shape;661;p57"/>
          <p:cNvPicPr preferRelativeResize="0"/>
          <p:nvPr/>
        </p:nvPicPr>
        <p:blipFill>
          <a:blip r:embed="rId4">
            <a:alphaModFix/>
          </a:blip>
          <a:stretch>
            <a:fillRect/>
          </a:stretch>
        </p:blipFill>
        <p:spPr>
          <a:xfrm>
            <a:off x="2228787" y="2953138"/>
            <a:ext cx="4686487" cy="1538168"/>
          </a:xfrm>
          <a:prstGeom prst="rect">
            <a:avLst/>
          </a:prstGeom>
          <a:noFill/>
          <a:ln>
            <a:noFill/>
          </a:ln>
        </p:spPr>
      </p:pic>
      <p:sp>
        <p:nvSpPr>
          <p:cNvPr id="662" name="Google Shape;662;p57"/>
          <p:cNvSpPr txBox="1">
            <a:spLocks noGrp="1"/>
          </p:cNvSpPr>
          <p:nvPr>
            <p:ph type="subTitle" idx="4294967295"/>
          </p:nvPr>
        </p:nvSpPr>
        <p:spPr>
          <a:xfrm>
            <a:off x="2293071" y="2576403"/>
            <a:ext cx="4341300" cy="27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22. Refactoring Recommendations presented to the User</a:t>
            </a:r>
            <a:endParaRPr sz="900">
              <a:latin typeface="Figtree"/>
              <a:ea typeface="Figtree"/>
              <a:cs typeface="Figtree"/>
              <a:sym typeface="Figtree"/>
            </a:endParaRPr>
          </a:p>
        </p:txBody>
      </p:sp>
      <p:sp>
        <p:nvSpPr>
          <p:cNvPr id="663" name="Google Shape;663;p57"/>
          <p:cNvSpPr txBox="1">
            <a:spLocks noGrp="1"/>
          </p:cNvSpPr>
          <p:nvPr>
            <p:ph type="subTitle" idx="4294967295"/>
          </p:nvPr>
        </p:nvSpPr>
        <p:spPr>
          <a:xfrm>
            <a:off x="2228725" y="4396898"/>
            <a:ext cx="4620600" cy="27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Figtree"/>
                <a:ea typeface="Figtree"/>
                <a:cs typeface="Figtree"/>
                <a:sym typeface="Figtree"/>
              </a:rPr>
              <a:t>Fig 23. Selection of Refactoring Candidate</a:t>
            </a:r>
            <a:endParaRPr sz="900">
              <a:latin typeface="Figtree"/>
              <a:ea typeface="Figtree"/>
              <a:cs typeface="Figtree"/>
              <a:sym typeface="Figtre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331" name="Google Shape;331;p32"/>
          <p:cNvSpPr txBox="1">
            <a:spLocks noGrp="1"/>
          </p:cNvSpPr>
          <p:nvPr>
            <p:ph type="sldNum" idx="12"/>
          </p:nvPr>
        </p:nvSpPr>
        <p:spPr>
          <a:xfrm>
            <a:off x="8597316"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32" name="Google Shape;332;p32"/>
          <p:cNvSpPr txBox="1"/>
          <p:nvPr/>
        </p:nvSpPr>
        <p:spPr>
          <a:xfrm>
            <a:off x="1007325" y="2052463"/>
            <a:ext cx="1432500" cy="15192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500">
                <a:solidFill>
                  <a:schemeClr val="dk1"/>
                </a:solidFill>
                <a:latin typeface="Figtree Black"/>
                <a:ea typeface="Figtree Black"/>
                <a:cs typeface="Figtree Black"/>
                <a:sym typeface="Figtree Black"/>
              </a:rPr>
              <a:t>Traditional Refactoring can be seen as</a:t>
            </a:r>
            <a:endParaRPr sz="1500">
              <a:solidFill>
                <a:schemeClr val="dk1"/>
              </a:solidFill>
              <a:latin typeface="Figtree Black"/>
              <a:ea typeface="Figtree Black"/>
              <a:cs typeface="Figtree Black"/>
              <a:sym typeface="Figtree Black"/>
            </a:endParaRPr>
          </a:p>
        </p:txBody>
      </p:sp>
      <p:sp>
        <p:nvSpPr>
          <p:cNvPr id="333" name="Google Shape;333;p32"/>
          <p:cNvSpPr txBox="1"/>
          <p:nvPr/>
        </p:nvSpPr>
        <p:spPr>
          <a:xfrm>
            <a:off x="3284125" y="1731175"/>
            <a:ext cx="16974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lt1"/>
                </a:solidFill>
                <a:latin typeface="Figtree"/>
                <a:ea typeface="Figtree"/>
                <a:cs typeface="Figtree"/>
                <a:sym typeface="Figtree"/>
              </a:rPr>
              <a:t>Error Prone</a:t>
            </a:r>
            <a:endParaRPr sz="1500">
              <a:solidFill>
                <a:schemeClr val="lt1"/>
              </a:solidFill>
              <a:latin typeface="Figtree"/>
              <a:ea typeface="Figtree"/>
              <a:cs typeface="Figtree"/>
              <a:sym typeface="Figtree"/>
            </a:endParaRPr>
          </a:p>
        </p:txBody>
      </p:sp>
      <p:sp>
        <p:nvSpPr>
          <p:cNvPr id="334" name="Google Shape;334;p32"/>
          <p:cNvSpPr txBox="1"/>
          <p:nvPr/>
        </p:nvSpPr>
        <p:spPr>
          <a:xfrm>
            <a:off x="3284125" y="2574900"/>
            <a:ext cx="16974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lt1"/>
                </a:solidFill>
                <a:latin typeface="Figtree"/>
                <a:ea typeface="Figtree"/>
                <a:cs typeface="Figtree"/>
                <a:sym typeface="Figtree"/>
              </a:rPr>
              <a:t>Tedious</a:t>
            </a:r>
            <a:endParaRPr sz="1500">
              <a:solidFill>
                <a:schemeClr val="lt1"/>
              </a:solidFill>
              <a:latin typeface="Figtree"/>
              <a:ea typeface="Figtree"/>
              <a:cs typeface="Figtree"/>
              <a:sym typeface="Figtree"/>
            </a:endParaRPr>
          </a:p>
        </p:txBody>
      </p:sp>
      <p:sp>
        <p:nvSpPr>
          <p:cNvPr id="335" name="Google Shape;335;p32"/>
          <p:cNvSpPr txBox="1"/>
          <p:nvPr/>
        </p:nvSpPr>
        <p:spPr>
          <a:xfrm>
            <a:off x="3284125" y="3418625"/>
            <a:ext cx="16974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lt1"/>
                </a:solidFill>
                <a:latin typeface="Figtree"/>
                <a:ea typeface="Figtree"/>
                <a:cs typeface="Figtree"/>
                <a:sym typeface="Figtree"/>
              </a:rPr>
              <a:t>Time Consuming</a:t>
            </a:r>
            <a:endParaRPr sz="1500">
              <a:solidFill>
                <a:schemeClr val="lt1"/>
              </a:solidFill>
              <a:latin typeface="Figtree"/>
              <a:ea typeface="Figtree"/>
              <a:cs typeface="Figtree"/>
              <a:sym typeface="Figtree"/>
            </a:endParaRPr>
          </a:p>
        </p:txBody>
      </p:sp>
      <p:cxnSp>
        <p:nvCxnSpPr>
          <p:cNvPr id="336" name="Google Shape;336;p32"/>
          <p:cNvCxnSpPr>
            <a:stCxn id="332" idx="3"/>
            <a:endCxn id="333" idx="1"/>
          </p:cNvCxnSpPr>
          <p:nvPr/>
        </p:nvCxnSpPr>
        <p:spPr>
          <a:xfrm rot="10800000" flipH="1">
            <a:off x="2439825" y="1968463"/>
            <a:ext cx="844200" cy="843600"/>
          </a:xfrm>
          <a:prstGeom prst="bentConnector3">
            <a:avLst>
              <a:gd name="adj1" fmla="val 50006"/>
            </a:avLst>
          </a:prstGeom>
          <a:noFill/>
          <a:ln w="19050" cap="flat" cmpd="sng">
            <a:solidFill>
              <a:schemeClr val="dk1"/>
            </a:solidFill>
            <a:prstDash val="solid"/>
            <a:round/>
            <a:headEnd type="none" w="med" len="med"/>
            <a:tailEnd type="none" w="med" len="med"/>
          </a:ln>
        </p:spPr>
      </p:cxnSp>
      <p:cxnSp>
        <p:nvCxnSpPr>
          <p:cNvPr id="337" name="Google Shape;337;p32"/>
          <p:cNvCxnSpPr>
            <a:stCxn id="332" idx="3"/>
            <a:endCxn id="334" idx="1"/>
          </p:cNvCxnSpPr>
          <p:nvPr/>
        </p:nvCxnSpPr>
        <p:spPr>
          <a:xfrm>
            <a:off x="2439825" y="2812063"/>
            <a:ext cx="844200" cy="600"/>
          </a:xfrm>
          <a:prstGeom prst="bentConnector3">
            <a:avLst>
              <a:gd name="adj1" fmla="val 50006"/>
            </a:avLst>
          </a:prstGeom>
          <a:noFill/>
          <a:ln w="19050" cap="flat" cmpd="sng">
            <a:solidFill>
              <a:schemeClr val="dk1"/>
            </a:solidFill>
            <a:prstDash val="solid"/>
            <a:round/>
            <a:headEnd type="none" w="med" len="med"/>
            <a:tailEnd type="none" w="med" len="med"/>
          </a:ln>
        </p:spPr>
      </p:cxnSp>
      <p:cxnSp>
        <p:nvCxnSpPr>
          <p:cNvPr id="338" name="Google Shape;338;p32"/>
          <p:cNvCxnSpPr>
            <a:stCxn id="332" idx="3"/>
            <a:endCxn id="335" idx="1"/>
          </p:cNvCxnSpPr>
          <p:nvPr/>
        </p:nvCxnSpPr>
        <p:spPr>
          <a:xfrm>
            <a:off x="2439825" y="2812063"/>
            <a:ext cx="844200" cy="843600"/>
          </a:xfrm>
          <a:prstGeom prst="bentConnector3">
            <a:avLst>
              <a:gd name="adj1" fmla="val 50006"/>
            </a:avLst>
          </a:prstGeom>
          <a:noFill/>
          <a:ln w="19050" cap="flat" cmpd="sng">
            <a:solidFill>
              <a:schemeClr val="dk1"/>
            </a:solidFill>
            <a:prstDash val="solid"/>
            <a:round/>
            <a:headEnd type="none" w="med" len="med"/>
            <a:tailEnd type="none" w="med" len="med"/>
          </a:ln>
        </p:spPr>
      </p:cxnSp>
      <p:pic>
        <p:nvPicPr>
          <p:cNvPr id="339" name="Google Shape;339;p32"/>
          <p:cNvPicPr preferRelativeResize="0"/>
          <p:nvPr/>
        </p:nvPicPr>
        <p:blipFill>
          <a:blip r:embed="rId3">
            <a:alphaModFix/>
          </a:blip>
          <a:stretch>
            <a:fillRect/>
          </a:stretch>
        </p:blipFill>
        <p:spPr>
          <a:xfrm>
            <a:off x="7019502" y="1214888"/>
            <a:ext cx="637740" cy="667589"/>
          </a:xfrm>
          <a:prstGeom prst="rect">
            <a:avLst/>
          </a:prstGeom>
          <a:noFill/>
          <a:ln>
            <a:noFill/>
          </a:ln>
        </p:spPr>
      </p:pic>
      <p:sp>
        <p:nvSpPr>
          <p:cNvPr id="340" name="Google Shape;340;p32"/>
          <p:cNvSpPr txBox="1"/>
          <p:nvPr/>
        </p:nvSpPr>
        <p:spPr>
          <a:xfrm>
            <a:off x="6844874" y="1834413"/>
            <a:ext cx="987000" cy="2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302926"/>
                </a:solidFill>
                <a:latin typeface="Figtree"/>
                <a:ea typeface="Figtree"/>
                <a:cs typeface="Figtree"/>
                <a:sym typeface="Figtree"/>
              </a:rPr>
              <a:t>Automated Testing</a:t>
            </a:r>
            <a:endParaRPr sz="1000">
              <a:solidFill>
                <a:srgbClr val="302926"/>
              </a:solidFill>
              <a:latin typeface="Figtree"/>
              <a:ea typeface="Figtree"/>
              <a:cs typeface="Figtree"/>
              <a:sym typeface="Figtree"/>
            </a:endParaRPr>
          </a:p>
        </p:txBody>
      </p:sp>
      <p:pic>
        <p:nvPicPr>
          <p:cNvPr id="341" name="Google Shape;341;p32"/>
          <p:cNvPicPr preferRelativeResize="0"/>
          <p:nvPr/>
        </p:nvPicPr>
        <p:blipFill>
          <a:blip r:embed="rId4">
            <a:alphaModFix/>
          </a:blip>
          <a:stretch>
            <a:fillRect/>
          </a:stretch>
        </p:blipFill>
        <p:spPr>
          <a:xfrm>
            <a:off x="7091880" y="2424965"/>
            <a:ext cx="637740" cy="667589"/>
          </a:xfrm>
          <a:prstGeom prst="rect">
            <a:avLst/>
          </a:prstGeom>
          <a:noFill/>
          <a:ln>
            <a:noFill/>
          </a:ln>
        </p:spPr>
      </p:pic>
      <p:sp>
        <p:nvSpPr>
          <p:cNvPr id="342" name="Google Shape;342;p32"/>
          <p:cNvSpPr txBox="1"/>
          <p:nvPr/>
        </p:nvSpPr>
        <p:spPr>
          <a:xfrm>
            <a:off x="6834035" y="3020138"/>
            <a:ext cx="987000" cy="2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rgbClr val="302926"/>
                </a:solidFill>
                <a:latin typeface="Figtree"/>
                <a:ea typeface="Figtree"/>
                <a:cs typeface="Figtree"/>
                <a:sym typeface="Figtree"/>
              </a:rPr>
              <a:t>Automated</a:t>
            </a:r>
            <a:endParaRPr sz="1000" b="1">
              <a:solidFill>
                <a:srgbClr val="302926"/>
              </a:solidFill>
              <a:latin typeface="Figtree"/>
              <a:ea typeface="Figtree"/>
              <a:cs typeface="Figtree"/>
              <a:sym typeface="Figtree"/>
            </a:endParaRPr>
          </a:p>
          <a:p>
            <a:pPr marL="0" lvl="0" indent="0" algn="ctr" rtl="0">
              <a:spcBef>
                <a:spcPts val="0"/>
              </a:spcBef>
              <a:spcAft>
                <a:spcPts val="0"/>
              </a:spcAft>
              <a:buNone/>
            </a:pPr>
            <a:r>
              <a:rPr lang="en" sz="1000" b="1">
                <a:solidFill>
                  <a:srgbClr val="302926"/>
                </a:solidFill>
                <a:latin typeface="Figtree"/>
                <a:ea typeface="Figtree"/>
                <a:cs typeface="Figtree"/>
                <a:sym typeface="Figtree"/>
              </a:rPr>
              <a:t>Refactoring</a:t>
            </a:r>
            <a:endParaRPr sz="1000" b="1">
              <a:solidFill>
                <a:srgbClr val="302926"/>
              </a:solidFill>
              <a:latin typeface="Figtree"/>
              <a:ea typeface="Figtree"/>
              <a:cs typeface="Figtree"/>
              <a:sym typeface="Figtree"/>
            </a:endParaRPr>
          </a:p>
          <a:p>
            <a:pPr marL="0" lvl="0" indent="0" algn="ctr" rtl="0">
              <a:spcBef>
                <a:spcPts val="0"/>
              </a:spcBef>
              <a:spcAft>
                <a:spcPts val="0"/>
              </a:spcAft>
              <a:buNone/>
            </a:pPr>
            <a:r>
              <a:rPr lang="en" sz="1000" b="1">
                <a:solidFill>
                  <a:srgbClr val="302926"/>
                </a:solidFill>
                <a:latin typeface="Figtree"/>
                <a:ea typeface="Figtree"/>
                <a:cs typeface="Figtree"/>
                <a:sym typeface="Figtree"/>
              </a:rPr>
              <a:t>Tools</a:t>
            </a:r>
            <a:endParaRPr sz="1000" b="1">
              <a:solidFill>
                <a:srgbClr val="302926"/>
              </a:solidFill>
              <a:latin typeface="Figtree"/>
              <a:ea typeface="Figtree"/>
              <a:cs typeface="Figtree"/>
              <a:sym typeface="Figtree"/>
            </a:endParaRPr>
          </a:p>
        </p:txBody>
      </p:sp>
      <p:pic>
        <p:nvPicPr>
          <p:cNvPr id="343" name="Google Shape;343;p32"/>
          <p:cNvPicPr preferRelativeResize="0"/>
          <p:nvPr/>
        </p:nvPicPr>
        <p:blipFill>
          <a:blip r:embed="rId5">
            <a:alphaModFix/>
          </a:blip>
          <a:stretch>
            <a:fillRect/>
          </a:stretch>
        </p:blipFill>
        <p:spPr>
          <a:xfrm>
            <a:off x="7033899" y="3635057"/>
            <a:ext cx="637740" cy="667589"/>
          </a:xfrm>
          <a:prstGeom prst="rect">
            <a:avLst/>
          </a:prstGeom>
          <a:noFill/>
          <a:ln>
            <a:noFill/>
          </a:ln>
        </p:spPr>
      </p:pic>
      <p:sp>
        <p:nvSpPr>
          <p:cNvPr id="344" name="Google Shape;344;p32"/>
          <p:cNvSpPr txBox="1"/>
          <p:nvPr/>
        </p:nvSpPr>
        <p:spPr>
          <a:xfrm>
            <a:off x="6834022" y="4205863"/>
            <a:ext cx="987000" cy="2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302926"/>
                </a:solidFill>
                <a:latin typeface="Figtree"/>
                <a:ea typeface="Figtree"/>
                <a:cs typeface="Figtree"/>
                <a:sym typeface="Figtree"/>
              </a:rPr>
              <a:t>Refactoring Metrics</a:t>
            </a:r>
            <a:endParaRPr sz="1000">
              <a:solidFill>
                <a:srgbClr val="302926"/>
              </a:solidFill>
              <a:latin typeface="Figtree"/>
              <a:ea typeface="Figtree"/>
              <a:cs typeface="Figtree"/>
              <a:sym typeface="Figtree"/>
            </a:endParaRPr>
          </a:p>
        </p:txBody>
      </p:sp>
      <p:sp>
        <p:nvSpPr>
          <p:cNvPr id="345" name="Google Shape;345;p32"/>
          <p:cNvSpPr/>
          <p:nvPr/>
        </p:nvSpPr>
        <p:spPr>
          <a:xfrm>
            <a:off x="5597796" y="2323456"/>
            <a:ext cx="877824" cy="97719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Solutions</a:t>
            </a:r>
            <a:endParaRPr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351" name="Google Shape;351;p33"/>
          <p:cNvSpPr txBox="1">
            <a:spLocks noGrp="1"/>
          </p:cNvSpPr>
          <p:nvPr>
            <p:ph type="sldNum" idx="12"/>
          </p:nvPr>
        </p:nvSpPr>
        <p:spPr>
          <a:xfrm>
            <a:off x="8597316"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52" name="Google Shape;352;p33"/>
          <p:cNvSpPr txBox="1"/>
          <p:nvPr/>
        </p:nvSpPr>
        <p:spPr>
          <a:xfrm>
            <a:off x="2072488" y="2743850"/>
            <a:ext cx="1552500" cy="825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Old Data</a:t>
            </a:r>
            <a:endParaRPr sz="1900">
              <a:solidFill>
                <a:schemeClr val="dk1"/>
              </a:solidFill>
              <a:latin typeface="Figtree Black"/>
              <a:ea typeface="Figtree Black"/>
              <a:cs typeface="Figtree Black"/>
              <a:sym typeface="Figtree Black"/>
            </a:endParaRPr>
          </a:p>
        </p:txBody>
      </p:sp>
      <p:sp>
        <p:nvSpPr>
          <p:cNvPr id="353" name="Google Shape;353;p33"/>
          <p:cNvSpPr txBox="1"/>
          <p:nvPr/>
        </p:nvSpPr>
        <p:spPr>
          <a:xfrm>
            <a:off x="2072512" y="3499600"/>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Thresholds based on the data available at the time of the tool’s creation</a:t>
            </a:r>
            <a:endParaRPr sz="1200">
              <a:solidFill>
                <a:schemeClr val="dk1"/>
              </a:solidFill>
              <a:latin typeface="Hanken Grotesk"/>
              <a:ea typeface="Hanken Grotesk"/>
              <a:cs typeface="Hanken Grotesk"/>
              <a:sym typeface="Hanken Grotesk"/>
            </a:endParaRPr>
          </a:p>
        </p:txBody>
      </p:sp>
      <p:sp>
        <p:nvSpPr>
          <p:cNvPr id="354" name="Google Shape;354;p33"/>
          <p:cNvSpPr txBox="1"/>
          <p:nvPr/>
        </p:nvSpPr>
        <p:spPr>
          <a:xfrm>
            <a:off x="3785288" y="2743875"/>
            <a:ext cx="1552500" cy="825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Subjective to Creator</a:t>
            </a:r>
            <a:endParaRPr sz="1900">
              <a:solidFill>
                <a:schemeClr val="dk1"/>
              </a:solidFill>
              <a:latin typeface="Figtree Black"/>
              <a:ea typeface="Figtree Black"/>
              <a:cs typeface="Figtree Black"/>
              <a:sym typeface="Figtree Black"/>
            </a:endParaRPr>
          </a:p>
        </p:txBody>
      </p:sp>
      <p:sp>
        <p:nvSpPr>
          <p:cNvPr id="355" name="Google Shape;355;p33"/>
          <p:cNvSpPr txBox="1"/>
          <p:nvPr/>
        </p:nvSpPr>
        <p:spPr>
          <a:xfrm>
            <a:off x="3785284" y="3499600"/>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Transmitting the author’s possible biases</a:t>
            </a:r>
            <a:endParaRPr sz="1200">
              <a:solidFill>
                <a:schemeClr val="dk1"/>
              </a:solidFill>
              <a:latin typeface="Hanken Grotesk"/>
              <a:ea typeface="Hanken Grotesk"/>
              <a:cs typeface="Hanken Grotesk"/>
              <a:sym typeface="Hanken Grotesk"/>
            </a:endParaRPr>
          </a:p>
        </p:txBody>
      </p:sp>
      <p:sp>
        <p:nvSpPr>
          <p:cNvPr id="356" name="Google Shape;356;p33"/>
          <p:cNvSpPr txBox="1"/>
          <p:nvPr/>
        </p:nvSpPr>
        <p:spPr>
          <a:xfrm>
            <a:off x="5519013" y="2743850"/>
            <a:ext cx="1552500" cy="825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Unable to adapt</a:t>
            </a:r>
            <a:endParaRPr sz="1900">
              <a:solidFill>
                <a:schemeClr val="dk1"/>
              </a:solidFill>
              <a:latin typeface="Figtree Black"/>
              <a:ea typeface="Figtree Black"/>
              <a:cs typeface="Figtree Black"/>
              <a:sym typeface="Figtree Black"/>
            </a:endParaRPr>
          </a:p>
        </p:txBody>
      </p:sp>
      <p:sp>
        <p:nvSpPr>
          <p:cNvPr id="357" name="Google Shape;357;p33"/>
          <p:cNvSpPr txBox="1"/>
          <p:nvPr/>
        </p:nvSpPr>
        <p:spPr>
          <a:xfrm>
            <a:off x="5519013" y="3499600"/>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Stuck in the software contexts of its creation </a:t>
            </a:r>
            <a:endParaRPr sz="1200">
              <a:solidFill>
                <a:schemeClr val="dk1"/>
              </a:solidFill>
              <a:latin typeface="Hanken Grotesk"/>
              <a:ea typeface="Hanken Grotesk"/>
              <a:cs typeface="Hanken Grotesk"/>
              <a:sym typeface="Hanken Grotesk"/>
            </a:endParaRPr>
          </a:p>
        </p:txBody>
      </p:sp>
      <p:sp>
        <p:nvSpPr>
          <p:cNvPr id="358" name="Google Shape;358;p33"/>
          <p:cNvSpPr txBox="1"/>
          <p:nvPr/>
        </p:nvSpPr>
        <p:spPr>
          <a:xfrm>
            <a:off x="2848462" y="1159575"/>
            <a:ext cx="3446400" cy="476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Threshold-Based Refactoring Tools Problems</a:t>
            </a:r>
            <a:endParaRPr sz="1600">
              <a:solidFill>
                <a:schemeClr val="dk1"/>
              </a:solidFill>
              <a:latin typeface="Figtree Black"/>
              <a:ea typeface="Figtree Black"/>
              <a:cs typeface="Figtree Black"/>
              <a:sym typeface="Figtree Black"/>
            </a:endParaRPr>
          </a:p>
        </p:txBody>
      </p:sp>
      <p:sp>
        <p:nvSpPr>
          <p:cNvPr id="359" name="Google Shape;359;p33"/>
          <p:cNvSpPr txBox="1"/>
          <p:nvPr/>
        </p:nvSpPr>
        <p:spPr>
          <a:xfrm>
            <a:off x="2665624" y="22670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360" name="Google Shape;360;p33"/>
          <p:cNvSpPr txBox="1"/>
          <p:nvPr/>
        </p:nvSpPr>
        <p:spPr>
          <a:xfrm>
            <a:off x="4388865" y="22670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361" name="Google Shape;361;p33"/>
          <p:cNvSpPr txBox="1"/>
          <p:nvPr/>
        </p:nvSpPr>
        <p:spPr>
          <a:xfrm>
            <a:off x="6112138" y="226702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03</a:t>
            </a:r>
            <a:endParaRPr sz="1100">
              <a:solidFill>
                <a:schemeClr val="lt1"/>
              </a:solidFill>
              <a:latin typeface="Figtree Black"/>
              <a:ea typeface="Figtree Black"/>
              <a:cs typeface="Figtree Black"/>
              <a:sym typeface="Figtree Black"/>
            </a:endParaRPr>
          </a:p>
        </p:txBody>
      </p:sp>
      <p:cxnSp>
        <p:nvCxnSpPr>
          <p:cNvPr id="362" name="Google Shape;362;p33"/>
          <p:cNvCxnSpPr>
            <a:stCxn id="359" idx="0"/>
            <a:endCxn id="358" idx="2"/>
          </p:cNvCxnSpPr>
          <p:nvPr/>
        </p:nvCxnSpPr>
        <p:spPr>
          <a:xfrm rot="-5400000">
            <a:off x="3394774" y="1090125"/>
            <a:ext cx="630600" cy="1723200"/>
          </a:xfrm>
          <a:prstGeom prst="bentConnector3">
            <a:avLst>
              <a:gd name="adj1" fmla="val 50012"/>
            </a:avLst>
          </a:prstGeom>
          <a:noFill/>
          <a:ln w="19050" cap="flat" cmpd="sng">
            <a:solidFill>
              <a:schemeClr val="dk1"/>
            </a:solidFill>
            <a:prstDash val="solid"/>
            <a:round/>
            <a:headEnd type="none" w="med" len="med"/>
            <a:tailEnd type="none" w="med" len="med"/>
          </a:ln>
        </p:spPr>
      </p:cxnSp>
      <p:cxnSp>
        <p:nvCxnSpPr>
          <p:cNvPr id="363" name="Google Shape;363;p33"/>
          <p:cNvCxnSpPr>
            <a:stCxn id="360" idx="0"/>
            <a:endCxn id="358" idx="2"/>
          </p:cNvCxnSpPr>
          <p:nvPr/>
        </p:nvCxnSpPr>
        <p:spPr>
          <a:xfrm rot="-5400000">
            <a:off x="4256715" y="1951425"/>
            <a:ext cx="630600" cy="600"/>
          </a:xfrm>
          <a:prstGeom prst="bentConnector3">
            <a:avLst>
              <a:gd name="adj1" fmla="val 50012"/>
            </a:avLst>
          </a:prstGeom>
          <a:noFill/>
          <a:ln w="19050" cap="flat" cmpd="sng">
            <a:solidFill>
              <a:schemeClr val="dk1"/>
            </a:solidFill>
            <a:prstDash val="solid"/>
            <a:round/>
            <a:headEnd type="none" w="med" len="med"/>
            <a:tailEnd type="none" w="med" len="med"/>
          </a:ln>
        </p:spPr>
      </p:cxnSp>
      <p:cxnSp>
        <p:nvCxnSpPr>
          <p:cNvPr id="364" name="Google Shape;364;p33"/>
          <p:cNvCxnSpPr>
            <a:stCxn id="361" idx="0"/>
            <a:endCxn id="358" idx="2"/>
          </p:cNvCxnSpPr>
          <p:nvPr/>
        </p:nvCxnSpPr>
        <p:spPr>
          <a:xfrm rot="5400000" flipH="1">
            <a:off x="5118088" y="1090125"/>
            <a:ext cx="630600" cy="1723200"/>
          </a:xfrm>
          <a:prstGeom prst="bentConnector3">
            <a:avLst>
              <a:gd name="adj1" fmla="val 50012"/>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370" name="Google Shape;370;p34"/>
          <p:cNvSpPr txBox="1">
            <a:spLocks noGrp="1"/>
          </p:cNvSpPr>
          <p:nvPr>
            <p:ph type="sldNum" idx="12"/>
          </p:nvPr>
        </p:nvSpPr>
        <p:spPr>
          <a:xfrm>
            <a:off x="8587183"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71" name="Google Shape;371;p34"/>
          <p:cNvPicPr preferRelativeResize="0"/>
          <p:nvPr/>
        </p:nvPicPr>
        <p:blipFill>
          <a:blip r:embed="rId3">
            <a:alphaModFix/>
          </a:blip>
          <a:stretch>
            <a:fillRect/>
          </a:stretch>
        </p:blipFill>
        <p:spPr>
          <a:xfrm>
            <a:off x="1072236" y="1463325"/>
            <a:ext cx="1039332" cy="1031428"/>
          </a:xfrm>
          <a:prstGeom prst="rect">
            <a:avLst/>
          </a:prstGeom>
          <a:noFill/>
          <a:ln>
            <a:noFill/>
          </a:ln>
        </p:spPr>
      </p:pic>
      <p:sp>
        <p:nvSpPr>
          <p:cNvPr id="372" name="Google Shape;372;p34"/>
          <p:cNvSpPr txBox="1"/>
          <p:nvPr/>
        </p:nvSpPr>
        <p:spPr>
          <a:xfrm>
            <a:off x="993100" y="2363525"/>
            <a:ext cx="980700" cy="3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302926"/>
                </a:solidFill>
                <a:latin typeface="Figtree"/>
                <a:ea typeface="Figtree"/>
                <a:cs typeface="Figtree"/>
                <a:sym typeface="Figtree"/>
              </a:rPr>
              <a:t>Software Repositories</a:t>
            </a:r>
            <a:endParaRPr sz="1000">
              <a:solidFill>
                <a:srgbClr val="302926"/>
              </a:solidFill>
              <a:latin typeface="Figtree"/>
              <a:ea typeface="Figtree"/>
              <a:cs typeface="Figtree"/>
              <a:sym typeface="Figtree"/>
            </a:endParaRPr>
          </a:p>
        </p:txBody>
      </p:sp>
      <p:pic>
        <p:nvPicPr>
          <p:cNvPr id="373" name="Google Shape;373;p34"/>
          <p:cNvPicPr preferRelativeResize="0"/>
          <p:nvPr/>
        </p:nvPicPr>
        <p:blipFill>
          <a:blip r:embed="rId4">
            <a:alphaModFix/>
          </a:blip>
          <a:stretch>
            <a:fillRect/>
          </a:stretch>
        </p:blipFill>
        <p:spPr>
          <a:xfrm>
            <a:off x="2924746" y="1422803"/>
            <a:ext cx="1113571" cy="1105102"/>
          </a:xfrm>
          <a:prstGeom prst="rect">
            <a:avLst/>
          </a:prstGeom>
          <a:noFill/>
          <a:ln>
            <a:noFill/>
          </a:ln>
        </p:spPr>
      </p:pic>
      <p:sp>
        <p:nvSpPr>
          <p:cNvPr id="374" name="Google Shape;374;p34"/>
          <p:cNvSpPr txBox="1"/>
          <p:nvPr/>
        </p:nvSpPr>
        <p:spPr>
          <a:xfrm>
            <a:off x="2924760" y="2464607"/>
            <a:ext cx="840900" cy="3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302926"/>
                </a:solidFill>
                <a:latin typeface="Figtree"/>
                <a:ea typeface="Figtree"/>
                <a:cs typeface="Figtree"/>
                <a:sym typeface="Figtree"/>
              </a:rPr>
              <a:t>LiveRef</a:t>
            </a:r>
            <a:endParaRPr sz="1000">
              <a:solidFill>
                <a:srgbClr val="302926"/>
              </a:solidFill>
              <a:latin typeface="Figtree"/>
              <a:ea typeface="Figtree"/>
              <a:cs typeface="Figtree"/>
              <a:sym typeface="Figtree"/>
            </a:endParaRPr>
          </a:p>
          <a:p>
            <a:pPr marL="0" lvl="0" indent="0" algn="ctr" rtl="0">
              <a:spcBef>
                <a:spcPts val="0"/>
              </a:spcBef>
              <a:spcAft>
                <a:spcPts val="0"/>
              </a:spcAft>
              <a:buNone/>
            </a:pPr>
            <a:r>
              <a:rPr lang="en" sz="1000">
                <a:solidFill>
                  <a:srgbClr val="302926"/>
                </a:solidFill>
                <a:latin typeface="Figtree"/>
                <a:ea typeface="Figtree"/>
                <a:cs typeface="Figtree"/>
                <a:sym typeface="Figtree"/>
              </a:rPr>
              <a:t>Knowledge Base</a:t>
            </a:r>
            <a:endParaRPr sz="1000">
              <a:solidFill>
                <a:srgbClr val="302926"/>
              </a:solidFill>
              <a:latin typeface="Figtree"/>
              <a:ea typeface="Figtree"/>
              <a:cs typeface="Figtree"/>
              <a:sym typeface="Figtree"/>
            </a:endParaRPr>
          </a:p>
        </p:txBody>
      </p:sp>
      <p:pic>
        <p:nvPicPr>
          <p:cNvPr id="375" name="Google Shape;375;p34"/>
          <p:cNvPicPr preferRelativeResize="0"/>
          <p:nvPr/>
        </p:nvPicPr>
        <p:blipFill>
          <a:blip r:embed="rId5">
            <a:alphaModFix/>
          </a:blip>
          <a:stretch>
            <a:fillRect/>
          </a:stretch>
        </p:blipFill>
        <p:spPr>
          <a:xfrm>
            <a:off x="4797655" y="2363515"/>
            <a:ext cx="1062167" cy="1106424"/>
          </a:xfrm>
          <a:prstGeom prst="rect">
            <a:avLst/>
          </a:prstGeom>
          <a:noFill/>
          <a:ln>
            <a:noFill/>
          </a:ln>
        </p:spPr>
      </p:pic>
      <p:sp>
        <p:nvSpPr>
          <p:cNvPr id="376" name="Google Shape;376;p34"/>
          <p:cNvSpPr txBox="1"/>
          <p:nvPr/>
        </p:nvSpPr>
        <p:spPr>
          <a:xfrm>
            <a:off x="4716600" y="3405350"/>
            <a:ext cx="1039500" cy="3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302926"/>
                </a:solidFill>
                <a:latin typeface="Figtree"/>
                <a:ea typeface="Figtree"/>
                <a:cs typeface="Figtree"/>
                <a:sym typeface="Figtree"/>
              </a:rPr>
              <a:t>Refactoring Recommender</a:t>
            </a:r>
            <a:endParaRPr sz="1000">
              <a:solidFill>
                <a:srgbClr val="302926"/>
              </a:solidFill>
              <a:latin typeface="Figtree"/>
              <a:ea typeface="Figtree"/>
              <a:cs typeface="Figtree"/>
              <a:sym typeface="Figtree"/>
            </a:endParaRPr>
          </a:p>
        </p:txBody>
      </p:sp>
      <p:pic>
        <p:nvPicPr>
          <p:cNvPr id="377" name="Google Shape;377;p34"/>
          <p:cNvPicPr preferRelativeResize="0"/>
          <p:nvPr/>
        </p:nvPicPr>
        <p:blipFill>
          <a:blip r:embed="rId6">
            <a:alphaModFix/>
          </a:blip>
          <a:stretch>
            <a:fillRect/>
          </a:stretch>
        </p:blipFill>
        <p:spPr>
          <a:xfrm>
            <a:off x="2825537" y="3293569"/>
            <a:ext cx="1039332" cy="1031428"/>
          </a:xfrm>
          <a:prstGeom prst="rect">
            <a:avLst/>
          </a:prstGeom>
          <a:noFill/>
          <a:ln>
            <a:noFill/>
          </a:ln>
        </p:spPr>
      </p:pic>
      <p:sp>
        <p:nvSpPr>
          <p:cNvPr id="378" name="Google Shape;378;p34"/>
          <p:cNvSpPr txBox="1"/>
          <p:nvPr/>
        </p:nvSpPr>
        <p:spPr>
          <a:xfrm>
            <a:off x="2898302" y="4337278"/>
            <a:ext cx="921000" cy="21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302926"/>
                </a:solidFill>
                <a:latin typeface="Figtree"/>
                <a:ea typeface="Figtree"/>
                <a:cs typeface="Figtree"/>
                <a:sym typeface="Figtree"/>
              </a:rPr>
              <a:t>Code</a:t>
            </a:r>
            <a:endParaRPr sz="1000">
              <a:solidFill>
                <a:srgbClr val="302926"/>
              </a:solidFill>
              <a:latin typeface="Figtree"/>
              <a:ea typeface="Figtree"/>
              <a:cs typeface="Figtree"/>
              <a:sym typeface="Figtree"/>
            </a:endParaRPr>
          </a:p>
        </p:txBody>
      </p:sp>
      <p:pic>
        <p:nvPicPr>
          <p:cNvPr id="379" name="Google Shape;379;p34"/>
          <p:cNvPicPr preferRelativeResize="0"/>
          <p:nvPr/>
        </p:nvPicPr>
        <p:blipFill>
          <a:blip r:embed="rId7">
            <a:alphaModFix/>
          </a:blip>
          <a:stretch>
            <a:fillRect/>
          </a:stretch>
        </p:blipFill>
        <p:spPr>
          <a:xfrm>
            <a:off x="6619154" y="2176240"/>
            <a:ext cx="1113571" cy="1105102"/>
          </a:xfrm>
          <a:prstGeom prst="rect">
            <a:avLst/>
          </a:prstGeom>
          <a:noFill/>
          <a:ln>
            <a:noFill/>
          </a:ln>
        </p:spPr>
      </p:pic>
      <p:sp>
        <p:nvSpPr>
          <p:cNvPr id="380" name="Google Shape;380;p34"/>
          <p:cNvSpPr txBox="1"/>
          <p:nvPr/>
        </p:nvSpPr>
        <p:spPr>
          <a:xfrm>
            <a:off x="6619150" y="3281325"/>
            <a:ext cx="980700" cy="3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302926"/>
                </a:solidFill>
                <a:latin typeface="Figtree"/>
                <a:ea typeface="Figtree"/>
                <a:cs typeface="Figtree"/>
                <a:sym typeface="Figtree"/>
              </a:rPr>
              <a:t>Refactoring Suggestions</a:t>
            </a:r>
            <a:endParaRPr sz="1000">
              <a:solidFill>
                <a:srgbClr val="302926"/>
              </a:solidFill>
              <a:latin typeface="Figtree"/>
              <a:ea typeface="Figtree"/>
              <a:cs typeface="Figtree"/>
              <a:sym typeface="Figtree"/>
            </a:endParaRPr>
          </a:p>
        </p:txBody>
      </p:sp>
      <p:cxnSp>
        <p:nvCxnSpPr>
          <p:cNvPr id="381" name="Google Shape;381;p34"/>
          <p:cNvCxnSpPr>
            <a:stCxn id="371" idx="3"/>
          </p:cNvCxnSpPr>
          <p:nvPr/>
        </p:nvCxnSpPr>
        <p:spPr>
          <a:xfrm rot="10800000" flipH="1">
            <a:off x="2111567" y="1977539"/>
            <a:ext cx="634500" cy="1500"/>
          </a:xfrm>
          <a:prstGeom prst="straightConnector1">
            <a:avLst/>
          </a:prstGeom>
          <a:noFill/>
          <a:ln w="28575" cap="flat" cmpd="sng">
            <a:solidFill>
              <a:srgbClr val="302926"/>
            </a:solidFill>
            <a:prstDash val="solid"/>
            <a:round/>
            <a:headEnd type="none" w="med" len="med"/>
            <a:tailEnd type="triangle" w="med" len="med"/>
          </a:ln>
        </p:spPr>
      </p:cxnSp>
      <p:cxnSp>
        <p:nvCxnSpPr>
          <p:cNvPr id="382" name="Google Shape;382;p34"/>
          <p:cNvCxnSpPr/>
          <p:nvPr/>
        </p:nvCxnSpPr>
        <p:spPr>
          <a:xfrm>
            <a:off x="4069104" y="2176254"/>
            <a:ext cx="561900" cy="561300"/>
          </a:xfrm>
          <a:prstGeom prst="straightConnector1">
            <a:avLst/>
          </a:prstGeom>
          <a:noFill/>
          <a:ln w="28575" cap="flat" cmpd="sng">
            <a:solidFill>
              <a:srgbClr val="302926"/>
            </a:solidFill>
            <a:prstDash val="solid"/>
            <a:round/>
            <a:headEnd type="none" w="med" len="med"/>
            <a:tailEnd type="triangle" w="med" len="med"/>
          </a:ln>
        </p:spPr>
      </p:cxnSp>
      <p:cxnSp>
        <p:nvCxnSpPr>
          <p:cNvPr id="383" name="Google Shape;383;p34"/>
          <p:cNvCxnSpPr/>
          <p:nvPr/>
        </p:nvCxnSpPr>
        <p:spPr>
          <a:xfrm rot="10800000" flipH="1">
            <a:off x="4050304" y="2908654"/>
            <a:ext cx="561900" cy="561300"/>
          </a:xfrm>
          <a:prstGeom prst="straightConnector1">
            <a:avLst/>
          </a:prstGeom>
          <a:noFill/>
          <a:ln w="28575" cap="flat" cmpd="sng">
            <a:solidFill>
              <a:srgbClr val="302926"/>
            </a:solidFill>
            <a:prstDash val="solid"/>
            <a:round/>
            <a:headEnd type="none" w="med" len="med"/>
            <a:tailEnd type="triangle" w="med" len="med"/>
          </a:ln>
        </p:spPr>
      </p:cxnSp>
      <p:cxnSp>
        <p:nvCxnSpPr>
          <p:cNvPr id="384" name="Google Shape;384;p34"/>
          <p:cNvCxnSpPr/>
          <p:nvPr/>
        </p:nvCxnSpPr>
        <p:spPr>
          <a:xfrm rot="10800000" flipH="1">
            <a:off x="5891831" y="2840489"/>
            <a:ext cx="634500" cy="1500"/>
          </a:xfrm>
          <a:prstGeom prst="straightConnector1">
            <a:avLst/>
          </a:prstGeom>
          <a:noFill/>
          <a:ln w="28575" cap="flat" cmpd="sng">
            <a:solidFill>
              <a:srgbClr val="302926"/>
            </a:solidFill>
            <a:prstDash val="solid"/>
            <a:round/>
            <a:headEnd type="none" w="med" len="med"/>
            <a:tailEnd type="triangle" w="med" len="med"/>
          </a:ln>
        </p:spPr>
      </p:cxnSp>
      <p:cxnSp>
        <p:nvCxnSpPr>
          <p:cNvPr id="385" name="Google Shape;385;p34"/>
          <p:cNvCxnSpPr>
            <a:stCxn id="379" idx="0"/>
          </p:cNvCxnSpPr>
          <p:nvPr/>
        </p:nvCxnSpPr>
        <p:spPr>
          <a:xfrm rot="5400000" flipH="1">
            <a:off x="5520389" y="520690"/>
            <a:ext cx="414900" cy="2896200"/>
          </a:xfrm>
          <a:prstGeom prst="bentConnector2">
            <a:avLst/>
          </a:prstGeom>
          <a:noFill/>
          <a:ln w="28575" cap="flat" cmpd="sng">
            <a:solidFill>
              <a:srgbClr val="302926"/>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720000" y="43968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391" name="Google Shape;391;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92" name="Google Shape;392;p35"/>
          <p:cNvPicPr preferRelativeResize="0"/>
          <p:nvPr/>
        </p:nvPicPr>
        <p:blipFill rotWithShape="1">
          <a:blip r:embed="rId3">
            <a:alphaModFix/>
          </a:blip>
          <a:srcRect r="52387"/>
          <a:stretch/>
        </p:blipFill>
        <p:spPr>
          <a:xfrm>
            <a:off x="922323" y="1052975"/>
            <a:ext cx="1903500" cy="3638802"/>
          </a:xfrm>
          <a:prstGeom prst="rect">
            <a:avLst/>
          </a:prstGeom>
          <a:noFill/>
          <a:ln>
            <a:noFill/>
          </a:ln>
        </p:spPr>
      </p:pic>
      <p:pic>
        <p:nvPicPr>
          <p:cNvPr id="393" name="Google Shape;393;p35"/>
          <p:cNvPicPr preferRelativeResize="0"/>
          <p:nvPr/>
        </p:nvPicPr>
        <p:blipFill rotWithShape="1">
          <a:blip r:embed="rId3">
            <a:alphaModFix/>
          </a:blip>
          <a:srcRect l="2059" t="15574" r="55995" b="40391"/>
          <a:stretch/>
        </p:blipFill>
        <p:spPr>
          <a:xfrm>
            <a:off x="3223625" y="1795713"/>
            <a:ext cx="2008905" cy="1924429"/>
          </a:xfrm>
          <a:prstGeom prst="rect">
            <a:avLst/>
          </a:prstGeom>
          <a:noFill/>
          <a:ln w="9525" cap="flat" cmpd="sng">
            <a:solidFill>
              <a:schemeClr val="dk1"/>
            </a:solidFill>
            <a:prstDash val="solid"/>
            <a:round/>
            <a:headEnd type="none" w="sm" len="sm"/>
            <a:tailEnd type="none" w="sm" len="sm"/>
          </a:ln>
        </p:spPr>
      </p:pic>
      <p:pic>
        <p:nvPicPr>
          <p:cNvPr id="394" name="Google Shape;394;p35"/>
          <p:cNvPicPr preferRelativeResize="0"/>
          <p:nvPr/>
        </p:nvPicPr>
        <p:blipFill rotWithShape="1">
          <a:blip r:embed="rId3">
            <a:alphaModFix/>
          </a:blip>
          <a:srcRect l="56180" t="16091" r="2118" b="41718"/>
          <a:stretch/>
        </p:blipFill>
        <p:spPr>
          <a:xfrm>
            <a:off x="6344995" y="1795700"/>
            <a:ext cx="2078866" cy="1924442"/>
          </a:xfrm>
          <a:prstGeom prst="rect">
            <a:avLst/>
          </a:prstGeom>
          <a:noFill/>
          <a:ln w="9525" cap="flat" cmpd="sng">
            <a:solidFill>
              <a:schemeClr val="dk1"/>
            </a:solidFill>
            <a:prstDash val="solid"/>
            <a:round/>
            <a:headEnd type="none" w="sm" len="sm"/>
            <a:tailEnd type="none" w="sm" len="sm"/>
          </a:ln>
        </p:spPr>
      </p:pic>
      <p:sp>
        <p:nvSpPr>
          <p:cNvPr id="395" name="Google Shape;395;p35"/>
          <p:cNvSpPr txBox="1">
            <a:spLocks noGrp="1"/>
          </p:cNvSpPr>
          <p:nvPr>
            <p:ph type="subTitle" idx="4294967295"/>
          </p:nvPr>
        </p:nvSpPr>
        <p:spPr>
          <a:xfrm>
            <a:off x="631224" y="4639701"/>
            <a:ext cx="2485800" cy="2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Figtree"/>
                <a:ea typeface="Figtree"/>
                <a:cs typeface="Figtree"/>
                <a:sym typeface="Figtree"/>
              </a:rPr>
              <a:t>Fig 1. Original LiveRef’s Recommendation Generation</a:t>
            </a:r>
            <a:endParaRPr sz="700">
              <a:latin typeface="Figtree"/>
              <a:ea typeface="Figtree"/>
              <a:cs typeface="Figtree"/>
              <a:sym typeface="Figtree"/>
            </a:endParaRPr>
          </a:p>
        </p:txBody>
      </p:sp>
      <p:cxnSp>
        <p:nvCxnSpPr>
          <p:cNvPr id="396" name="Google Shape;396;p35"/>
          <p:cNvCxnSpPr/>
          <p:nvPr/>
        </p:nvCxnSpPr>
        <p:spPr>
          <a:xfrm rot="10800000" flipH="1">
            <a:off x="5467486" y="2757184"/>
            <a:ext cx="642600" cy="1500"/>
          </a:xfrm>
          <a:prstGeom prst="straightConnector1">
            <a:avLst/>
          </a:prstGeom>
          <a:noFill/>
          <a:ln w="28575" cap="flat" cmpd="sng">
            <a:solidFill>
              <a:srgbClr val="302926"/>
            </a:solidFill>
            <a:prstDash val="solid"/>
            <a:round/>
            <a:headEnd type="none" w="med" len="med"/>
            <a:tailEnd type="triangle" w="med" len="med"/>
          </a:ln>
        </p:spPr>
      </p:cxnSp>
      <p:sp>
        <p:nvSpPr>
          <p:cNvPr id="397" name="Google Shape;397;p35"/>
          <p:cNvSpPr txBox="1">
            <a:spLocks noGrp="1"/>
          </p:cNvSpPr>
          <p:nvPr>
            <p:ph type="subTitle" idx="4294967295"/>
          </p:nvPr>
        </p:nvSpPr>
        <p:spPr>
          <a:xfrm>
            <a:off x="3223625" y="3720143"/>
            <a:ext cx="2009100" cy="22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Figtree"/>
                <a:ea typeface="Figtree"/>
                <a:cs typeface="Figtree"/>
                <a:sym typeface="Figtree"/>
              </a:rPr>
              <a:t>Fig 2. Original LiveRef’s Method/Class Analysis</a:t>
            </a:r>
            <a:endParaRPr sz="700">
              <a:latin typeface="Figtree"/>
              <a:ea typeface="Figtree"/>
              <a:cs typeface="Figtree"/>
              <a:sym typeface="Figtree"/>
            </a:endParaRPr>
          </a:p>
        </p:txBody>
      </p:sp>
      <p:sp>
        <p:nvSpPr>
          <p:cNvPr id="398" name="Google Shape;398;p35"/>
          <p:cNvSpPr txBox="1">
            <a:spLocks noGrp="1"/>
          </p:cNvSpPr>
          <p:nvPr>
            <p:ph type="subTitle" idx="4294967295"/>
          </p:nvPr>
        </p:nvSpPr>
        <p:spPr>
          <a:xfrm>
            <a:off x="6344995" y="3720143"/>
            <a:ext cx="2079000" cy="22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Figtree"/>
                <a:ea typeface="Figtree"/>
                <a:cs typeface="Figtree"/>
                <a:sym typeface="Figtree"/>
              </a:rPr>
              <a:t>Fig 3. LiveRef’s Knowledge Base Method/Class Analysis</a:t>
            </a:r>
            <a:endParaRPr sz="700">
              <a:latin typeface="Figtree"/>
              <a:ea typeface="Figtree"/>
              <a:cs typeface="Figtree"/>
              <a:sym typeface="Figtre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404" name="Google Shape;404;p36"/>
          <p:cNvSpPr txBox="1">
            <a:spLocks noGrp="1"/>
          </p:cNvSpPr>
          <p:nvPr>
            <p:ph type="subTitle" idx="4"/>
          </p:nvPr>
        </p:nvSpPr>
        <p:spPr>
          <a:xfrm>
            <a:off x="1053675" y="2727825"/>
            <a:ext cx="33660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RQ1</a:t>
            </a:r>
            <a:endParaRPr/>
          </a:p>
        </p:txBody>
      </p:sp>
      <p:sp>
        <p:nvSpPr>
          <p:cNvPr id="405" name="Google Shape;405;p36"/>
          <p:cNvSpPr txBox="1">
            <a:spLocks noGrp="1"/>
          </p:cNvSpPr>
          <p:nvPr>
            <p:ph type="sldNum" idx="12"/>
          </p:nvPr>
        </p:nvSpPr>
        <p:spPr>
          <a:xfrm>
            <a:off x="8607449"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06" name="Google Shape;406;p36"/>
          <p:cNvSpPr txBox="1">
            <a:spLocks noGrp="1"/>
          </p:cNvSpPr>
          <p:nvPr>
            <p:ph type="subTitle" idx="1"/>
          </p:nvPr>
        </p:nvSpPr>
        <p:spPr>
          <a:xfrm>
            <a:off x="1053675" y="3013775"/>
            <a:ext cx="33660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i="1"/>
              <a:t>“How do threshold-based refactoring recommendations compare to the refactoring practices developers employ in real-life contexts?” </a:t>
            </a:r>
            <a:endParaRPr sz="1300" i="1"/>
          </a:p>
        </p:txBody>
      </p:sp>
      <p:sp>
        <p:nvSpPr>
          <p:cNvPr id="407" name="Google Shape;407;p36"/>
          <p:cNvSpPr txBox="1">
            <a:spLocks noGrp="1"/>
          </p:cNvSpPr>
          <p:nvPr>
            <p:ph type="subTitle" idx="1"/>
          </p:nvPr>
        </p:nvSpPr>
        <p:spPr>
          <a:xfrm>
            <a:off x="1752198" y="1337125"/>
            <a:ext cx="61560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i="1"/>
              <a:t>“A refactoring recommendation system based on a dynamic classification model, built with real-life data, will lead to more accurate suggestions when compared to threshold-based methods.”</a:t>
            </a:r>
            <a:endParaRPr sz="1500" b="1" i="1"/>
          </a:p>
        </p:txBody>
      </p:sp>
      <p:sp>
        <p:nvSpPr>
          <p:cNvPr id="408" name="Google Shape;408;p36"/>
          <p:cNvSpPr txBox="1">
            <a:spLocks noGrp="1"/>
          </p:cNvSpPr>
          <p:nvPr>
            <p:ph type="subTitle" idx="4"/>
          </p:nvPr>
        </p:nvSpPr>
        <p:spPr>
          <a:xfrm>
            <a:off x="4724325" y="2727825"/>
            <a:ext cx="33660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RQ2</a:t>
            </a:r>
            <a:endParaRPr/>
          </a:p>
        </p:txBody>
      </p:sp>
      <p:sp>
        <p:nvSpPr>
          <p:cNvPr id="409" name="Google Shape;409;p36"/>
          <p:cNvSpPr txBox="1">
            <a:spLocks noGrp="1"/>
          </p:cNvSpPr>
          <p:nvPr>
            <p:ph type="subTitle" idx="1"/>
          </p:nvPr>
        </p:nvSpPr>
        <p:spPr>
          <a:xfrm>
            <a:off x="4724325" y="3013775"/>
            <a:ext cx="33660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i="1"/>
              <a:t>“Is a classification model based on real data able to improve on the refactoring recommendations when compared to a threshold method?”</a:t>
            </a:r>
            <a:endParaRPr sz="1300"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Mining Software Repositories (MSR)</a:t>
            </a:r>
            <a:endParaRPr/>
          </a:p>
        </p:txBody>
      </p:sp>
      <p:sp>
        <p:nvSpPr>
          <p:cNvPr id="415" name="Google Shape;415;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16" name="Google Shape;416;p37"/>
          <p:cNvSpPr txBox="1">
            <a:spLocks noGrp="1"/>
          </p:cNvSpPr>
          <p:nvPr>
            <p:ph type="subTitle" idx="1"/>
          </p:nvPr>
        </p:nvSpPr>
        <p:spPr>
          <a:xfrm>
            <a:off x="4651275" y="1736551"/>
            <a:ext cx="3772800" cy="1559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DISDRILLEY can increase performance in data extraction in MSR. [SP20]</a:t>
            </a:r>
            <a:endParaRPr/>
          </a:p>
          <a:p>
            <a:pPr marL="457200" lvl="0" indent="-304800" algn="l" rtl="0">
              <a:spcBef>
                <a:spcPts val="0"/>
              </a:spcBef>
              <a:spcAft>
                <a:spcPts val="0"/>
              </a:spcAft>
              <a:buSzPts val="1200"/>
              <a:buChar char="●"/>
            </a:pPr>
            <a:r>
              <a:rPr lang="en"/>
              <a:t>Reverted commits have a high impact on noise data in refactoring detection. [WNLB21]</a:t>
            </a:r>
            <a:endParaRPr/>
          </a:p>
        </p:txBody>
      </p:sp>
      <p:sp>
        <p:nvSpPr>
          <p:cNvPr id="417" name="Google Shape;417;p37"/>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Repositories contain a myriad of information suited to many purposes, including software maintainability and refactoring. [FNJ</a:t>
            </a:r>
            <a:r>
              <a:rPr lang="en" baseline="30000"/>
              <a:t>+</a:t>
            </a:r>
            <a:r>
              <a:rPr lang="en"/>
              <a:t>16]</a:t>
            </a:r>
            <a:endParaRPr/>
          </a:p>
          <a:p>
            <a:pPr marL="457200" lvl="0" indent="-317500" algn="l" rtl="0">
              <a:spcBef>
                <a:spcPts val="0"/>
              </a:spcBef>
              <a:spcAft>
                <a:spcPts val="0"/>
              </a:spcAft>
              <a:buSzPts val="1400"/>
              <a:buChar char="●"/>
            </a:pPr>
            <a:r>
              <a:rPr lang="en"/>
              <a:t>Tools such as SemDiff [DR11] and SysRepoAnalysis</a:t>
            </a:r>
            <a:r>
              <a:rPr lang="en" baseline="30000"/>
              <a:t> </a:t>
            </a:r>
            <a:r>
              <a:rPr lang="en"/>
              <a:t>[SRA</a:t>
            </a:r>
            <a:r>
              <a:rPr lang="en" baseline="30000"/>
              <a:t>+</a:t>
            </a:r>
            <a:r>
              <a:rPr lang="en"/>
              <a:t> 22] analyse the repositories to provide change recommendations or static analyses.</a:t>
            </a:r>
            <a:endParaRPr/>
          </a:p>
        </p:txBody>
      </p:sp>
      <p:sp>
        <p:nvSpPr>
          <p:cNvPr id="418" name="Google Shape;418;p37"/>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Approaches</a:t>
            </a:r>
            <a:endParaRPr/>
          </a:p>
        </p:txBody>
      </p:sp>
      <p:sp>
        <p:nvSpPr>
          <p:cNvPr id="419" name="Google Shape;419;p37"/>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Improvements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Refactoring Activity Detection</a:t>
            </a:r>
            <a:endParaRPr/>
          </a:p>
        </p:txBody>
      </p:sp>
      <p:sp>
        <p:nvSpPr>
          <p:cNvPr id="425" name="Google Shape;425;p38"/>
          <p:cNvSpPr txBox="1">
            <a:spLocks noGrp="1"/>
          </p:cNvSpPr>
          <p:nvPr>
            <p:ph type="subTitle" idx="1"/>
          </p:nvPr>
        </p:nvSpPr>
        <p:spPr>
          <a:xfrm>
            <a:off x="720000" y="3104100"/>
            <a:ext cx="3615300" cy="17295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200"/>
              <a:t>Analysing the version of the code before and after modifications to identify refactorings.</a:t>
            </a:r>
            <a:endParaRPr sz="1200"/>
          </a:p>
          <a:p>
            <a:pPr marL="457200" lvl="0" indent="-292100" algn="l" rtl="0">
              <a:spcBef>
                <a:spcPts val="0"/>
              </a:spcBef>
              <a:spcAft>
                <a:spcPts val="0"/>
              </a:spcAft>
              <a:buSzPts val="1000"/>
              <a:buChar char="●"/>
            </a:pPr>
            <a:r>
              <a:rPr lang="en" sz="1200"/>
              <a:t>Either through the use of code metrics that change in specific ways. [MPSS]</a:t>
            </a:r>
            <a:endParaRPr sz="1200"/>
          </a:p>
          <a:p>
            <a:pPr marL="457200" lvl="0" indent="-292100" algn="l" rtl="0">
              <a:spcBef>
                <a:spcPts val="0"/>
              </a:spcBef>
              <a:spcAft>
                <a:spcPts val="0"/>
              </a:spcAft>
              <a:buSzPts val="1000"/>
              <a:buChar char="●"/>
            </a:pPr>
            <a:r>
              <a:rPr lang="en" sz="1200"/>
              <a:t>Or through defined code similarity thresholds and rules. [TME</a:t>
            </a:r>
            <a:r>
              <a:rPr lang="en" sz="1200" baseline="30000"/>
              <a:t>+</a:t>
            </a:r>
            <a:r>
              <a:rPr lang="en" sz="1200"/>
              <a:t>18] </a:t>
            </a:r>
            <a:endParaRPr sz="1200"/>
          </a:p>
        </p:txBody>
      </p:sp>
      <p:sp>
        <p:nvSpPr>
          <p:cNvPr id="426" name="Google Shape;426;p38"/>
          <p:cNvSpPr txBox="1">
            <a:spLocks noGrp="1"/>
          </p:cNvSpPr>
          <p:nvPr>
            <p:ph type="subTitle" idx="2"/>
          </p:nvPr>
        </p:nvSpPr>
        <p:spPr>
          <a:xfrm>
            <a:off x="720000" y="1482825"/>
            <a:ext cx="3615300" cy="1369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200"/>
              <a:t>Developers report their own refactorings in the commit logs.</a:t>
            </a:r>
            <a:endParaRPr sz="1200"/>
          </a:p>
          <a:p>
            <a:pPr marL="457200" lvl="0" indent="-292100" algn="l" rtl="0">
              <a:spcBef>
                <a:spcPts val="0"/>
              </a:spcBef>
              <a:spcAft>
                <a:spcPts val="0"/>
              </a:spcAft>
              <a:buSzPts val="1000"/>
              <a:buChar char="●"/>
            </a:pPr>
            <a:r>
              <a:rPr lang="en" sz="1200"/>
              <a:t>Approaches identify and Self Affirmed Refactoring (SAR) patterns that indicate refactoring activity. [AMO]</a:t>
            </a:r>
            <a:endParaRPr sz="1200"/>
          </a:p>
        </p:txBody>
      </p:sp>
      <p:sp>
        <p:nvSpPr>
          <p:cNvPr id="427" name="Google Shape;427;p38"/>
          <p:cNvSpPr txBox="1">
            <a:spLocks noGrp="1"/>
          </p:cNvSpPr>
          <p:nvPr>
            <p:ph type="subTitle" idx="3"/>
          </p:nvPr>
        </p:nvSpPr>
        <p:spPr>
          <a:xfrm>
            <a:off x="720000" y="119752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Mining Commit Logs</a:t>
            </a:r>
            <a:endParaRPr sz="1700"/>
          </a:p>
        </p:txBody>
      </p:sp>
      <p:sp>
        <p:nvSpPr>
          <p:cNvPr id="428" name="Google Shape;428;p38"/>
          <p:cNvSpPr txBox="1">
            <a:spLocks noGrp="1"/>
          </p:cNvSpPr>
          <p:nvPr>
            <p:ph type="subTitle" idx="4"/>
          </p:nvPr>
        </p:nvSpPr>
        <p:spPr>
          <a:xfrm>
            <a:off x="719993" y="2818809"/>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Mining the Source Code</a:t>
            </a:r>
            <a:endParaRPr sz="1700"/>
          </a:p>
        </p:txBody>
      </p:sp>
      <p:sp>
        <p:nvSpPr>
          <p:cNvPr id="429" name="Google Shape;429;p38"/>
          <p:cNvSpPr txBox="1">
            <a:spLocks noGrp="1"/>
          </p:cNvSpPr>
          <p:nvPr>
            <p:ph type="sldNum" idx="12"/>
          </p:nvPr>
        </p:nvSpPr>
        <p:spPr>
          <a:xfrm>
            <a:off x="8597316"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430" name="Google Shape;430;p38"/>
          <p:cNvPicPr preferRelativeResize="0"/>
          <p:nvPr/>
        </p:nvPicPr>
        <p:blipFill>
          <a:blip r:embed="rId3">
            <a:alphaModFix/>
          </a:blip>
          <a:stretch>
            <a:fillRect/>
          </a:stretch>
        </p:blipFill>
        <p:spPr>
          <a:xfrm>
            <a:off x="4532363" y="2803585"/>
            <a:ext cx="4129757" cy="1888345"/>
          </a:xfrm>
          <a:prstGeom prst="rect">
            <a:avLst/>
          </a:prstGeom>
          <a:noFill/>
          <a:ln>
            <a:noFill/>
          </a:ln>
        </p:spPr>
      </p:pic>
      <p:pic>
        <p:nvPicPr>
          <p:cNvPr id="431" name="Google Shape;431;p38"/>
          <p:cNvPicPr preferRelativeResize="0"/>
          <p:nvPr/>
        </p:nvPicPr>
        <p:blipFill>
          <a:blip r:embed="rId4">
            <a:alphaModFix/>
          </a:blip>
          <a:stretch>
            <a:fillRect/>
          </a:stretch>
        </p:blipFill>
        <p:spPr>
          <a:xfrm>
            <a:off x="4532375" y="1047712"/>
            <a:ext cx="4170413" cy="1511592"/>
          </a:xfrm>
          <a:prstGeom prst="rect">
            <a:avLst/>
          </a:prstGeom>
          <a:noFill/>
          <a:ln>
            <a:noFill/>
          </a:ln>
        </p:spPr>
      </p:pic>
      <p:sp>
        <p:nvSpPr>
          <p:cNvPr id="432" name="Google Shape;432;p38"/>
          <p:cNvSpPr txBox="1">
            <a:spLocks noGrp="1"/>
          </p:cNvSpPr>
          <p:nvPr>
            <p:ph type="subTitle" idx="3"/>
          </p:nvPr>
        </p:nvSpPr>
        <p:spPr>
          <a:xfrm>
            <a:off x="4532452" y="2482423"/>
            <a:ext cx="4170600" cy="2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Figtree"/>
                <a:ea typeface="Figtree"/>
                <a:cs typeface="Figtree"/>
                <a:sym typeface="Figtree"/>
              </a:rPr>
              <a:t>Fig 4. Lists of SAR patterns</a:t>
            </a:r>
            <a:r>
              <a:rPr lang="en" sz="800" baseline="30000">
                <a:latin typeface="Figtree"/>
                <a:ea typeface="Figtree"/>
                <a:cs typeface="Figtree"/>
                <a:sym typeface="Figtree"/>
              </a:rPr>
              <a:t>7</a:t>
            </a:r>
            <a:endParaRPr sz="800" baseline="30000">
              <a:latin typeface="Figtree"/>
              <a:ea typeface="Figtree"/>
              <a:cs typeface="Figtree"/>
              <a:sym typeface="Figtree"/>
            </a:endParaRPr>
          </a:p>
        </p:txBody>
      </p:sp>
      <p:sp>
        <p:nvSpPr>
          <p:cNvPr id="433" name="Google Shape;433;p38"/>
          <p:cNvSpPr txBox="1">
            <a:spLocks noGrp="1"/>
          </p:cNvSpPr>
          <p:nvPr>
            <p:ph type="subTitle" idx="3"/>
          </p:nvPr>
        </p:nvSpPr>
        <p:spPr>
          <a:xfrm>
            <a:off x="4532363" y="4578219"/>
            <a:ext cx="4129800" cy="2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Figtree"/>
                <a:ea typeface="Figtree"/>
                <a:cs typeface="Figtree"/>
                <a:sym typeface="Figtree"/>
              </a:rPr>
              <a:t>Fig 5.  Refactoring detection rules in RMiner</a:t>
            </a:r>
            <a:r>
              <a:rPr lang="en" sz="800" baseline="30000">
                <a:latin typeface="Figtree"/>
                <a:ea typeface="Figtree"/>
                <a:cs typeface="Figtree"/>
                <a:sym typeface="Figtree"/>
              </a:rPr>
              <a:t>9</a:t>
            </a:r>
            <a:r>
              <a:rPr lang="en" sz="800">
                <a:latin typeface="Figtree"/>
                <a:ea typeface="Figtree"/>
                <a:cs typeface="Figtree"/>
                <a:sym typeface="Figtree"/>
              </a:rPr>
              <a:t> </a:t>
            </a:r>
            <a:endParaRPr sz="800" baseline="30000">
              <a:latin typeface="Figtree"/>
              <a:ea typeface="Figtree"/>
              <a:cs typeface="Figtree"/>
              <a:sym typeface="Figtree"/>
            </a:endParaRPr>
          </a:p>
        </p:txBody>
      </p:sp>
    </p:spTree>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5470</Words>
  <Application>Microsoft Office PowerPoint</Application>
  <PresentationFormat>On-screen Show (16:9)</PresentationFormat>
  <Paragraphs>346</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Figtree Black</vt:lpstr>
      <vt:lpstr>Nunito Light</vt:lpstr>
      <vt:lpstr>Figtree</vt:lpstr>
      <vt:lpstr>Arial</vt:lpstr>
      <vt:lpstr>Hanken Grotesk</vt:lpstr>
      <vt:lpstr>Lato</vt:lpstr>
      <vt:lpstr>Elegant Black &amp; White Thesis Defense by Slidesgo</vt:lpstr>
      <vt:lpstr>Mining Software Repositories to Improve Refactoring Assistants</vt:lpstr>
      <vt:lpstr>What is Refactoring?</vt:lpstr>
      <vt:lpstr>Motivation</vt:lpstr>
      <vt:lpstr>Problem</vt:lpstr>
      <vt:lpstr>Overview</vt:lpstr>
      <vt:lpstr>Objective</vt:lpstr>
      <vt:lpstr>Problem Statement</vt:lpstr>
      <vt:lpstr>Mining Software Repositories (MSR)</vt:lpstr>
      <vt:lpstr>Refactoring Activity Detection</vt:lpstr>
      <vt:lpstr>Refactoring Recommendation</vt:lpstr>
      <vt:lpstr>LiveRef Knowledge Base Development Strategy</vt:lpstr>
      <vt:lpstr>Data Collection</vt:lpstr>
      <vt:lpstr>Threshold Model Baseline</vt:lpstr>
      <vt:lpstr>Model Development</vt:lpstr>
      <vt:lpstr>Model Development</vt:lpstr>
      <vt:lpstr>Model Integration</vt:lpstr>
      <vt:lpstr>Model Biasing</vt:lpstr>
      <vt:lpstr>Repository Metrics Extraction</vt:lpstr>
      <vt:lpstr>Validation</vt:lpstr>
      <vt:lpstr>Conclusions</vt:lpstr>
      <vt:lpstr>Main Contributions</vt:lpstr>
      <vt:lpstr>Adding Refactoring Types</vt:lpstr>
      <vt:lpstr>References</vt:lpstr>
      <vt:lpstr>References</vt:lpstr>
      <vt:lpstr>Thank you! Questions?</vt:lpstr>
      <vt:lpstr>Mining Software Repositories to Improve Refactoring Assistants</vt:lpstr>
      <vt:lpstr>Database</vt:lpstr>
      <vt:lpstr>LiveRef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Diogo Faria</cp:lastModifiedBy>
  <cp:revision>2</cp:revision>
  <dcterms:modified xsi:type="dcterms:W3CDTF">2024-07-17T08:24:49Z</dcterms:modified>
</cp:coreProperties>
</file>