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78" r:id="rId3"/>
    <p:sldId id="280" r:id="rId4"/>
    <p:sldId id="279" r:id="rId5"/>
    <p:sldId id="271" r:id="rId6"/>
    <p:sldId id="284" r:id="rId7"/>
    <p:sldId id="285" r:id="rId8"/>
    <p:sldId id="286" r:id="rId9"/>
    <p:sldId id="283" r:id="rId10"/>
    <p:sldId id="282" r:id="rId11"/>
    <p:sldId id="287" r:id="rId12"/>
    <p:sldId id="288" r:id="rId13"/>
    <p:sldId id="281" r:id="rId14"/>
    <p:sldId id="290" r:id="rId15"/>
    <p:sldId id="289" r:id="rId16"/>
    <p:sldId id="276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267dfe2a239093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8" autoAdjust="0"/>
    <p:restoredTop sz="94660"/>
  </p:normalViewPr>
  <p:slideViewPr>
    <p:cSldViewPr snapToGrid="0">
      <p:cViewPr>
        <p:scale>
          <a:sx n="123" d="100"/>
          <a:sy n="123" d="100"/>
        </p:scale>
        <p:origin x="192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98EF0-8F78-7B4A-9EF3-40B9EDF1F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4A36F6-BC29-D048-8DB0-E923AA3D3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D00EA55-7029-AC46-9640-97155246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9EA175-ABD8-1649-BCED-EC7CFB63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E07555-8E34-B949-AD92-FA42EB95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EF52E-405E-8240-8757-29526605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40EEF4A-4E19-B149-8B27-730DF6F10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F6C14A-A773-0D40-BF5E-C1CEDBB1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01FC80-3C28-D84E-AC4D-40C41BCA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B040D8-A6CF-6D4B-9346-DB05CB03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2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6CA438-E7B5-8940-B7EC-280C7BFC7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BD59EF-01FA-7441-BC4F-BDD0CCE12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AC2F2C-1278-1D46-AB4E-0D6C173C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844A6F-349A-6147-91DE-D6F2AB35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EFD9DC-AAD1-AC45-93A9-9533FEBC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CD26B-A3EB-AE45-BE1A-B340335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C2FF7A-7D76-B24F-89C7-18B6CB1A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4E8328-B3F8-E04B-A89C-795B9A04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32FC89D-00E1-8449-AAE3-A8B5086A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76FC95-1F6E-CE42-AAAB-B7360688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4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67C68-4526-C244-BB59-C83BCEF1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8E93320-2FA7-C94E-8B81-20F79E8B4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912C690-868F-F946-ACC4-00ED4C3B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A96C28-0E1D-CF4D-ABE9-C0F47B3E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069FD9-0095-3F4D-AC75-D021244A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5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D7E65-E7CD-AD49-8667-F707F313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07F21A-2654-7F4B-9175-FC1B2E464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7B4A44C-0087-364C-A649-DB7EA81E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163531-E6B4-D340-94F1-32A6A2DC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F131BDA-F837-4D4B-92F7-7DC717A6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9EF267C-5164-2940-8856-1F113815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5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0CE18-8248-3340-81DE-3CB134B4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86252C0-408D-024D-9D94-B9B5C96E5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3820C08-D0EC-EA46-9E9A-C6E736367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9BC1938-FB6F-6049-95ED-38332E03F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960627F-53F4-E74F-BBF2-CD7C26100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C372B3D-2F17-D64A-ABFD-176F7A6C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8A57B86-59AA-964E-8BA5-73A546DD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00A4F68-2001-2F47-8474-E57E06DF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5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D967A-9608-8A47-8E03-635FE750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61B0763-283A-0C45-B04E-7943A686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D1135D0-44EA-774E-8F02-8947F448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41F7C4-22A9-3F4A-9A37-944B98E1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9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781CAF2-31F8-B043-BA80-85192927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81D09EE-3305-DA4B-823E-1FC21169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B333353-5921-704F-9104-92329A79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0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11FDC-8468-A743-B244-BF1C3037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EC8561-B6B1-3E4F-A89E-C1F1DEF7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6CBD258-8E47-044D-88F8-514877703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883907-7361-9942-AE38-8298E09C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3A8FC23-99CB-6B42-94B2-75C685E0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5C9B43-A554-8C43-994D-6554814C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5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54247-A5C4-144B-809A-56619389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10A640F-8A75-2B4E-BDEE-975EC708E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CC50772-9F0A-814A-8D9D-776E4D57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8FF3DAA-21E0-224A-9FEF-BBEFEB7F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14AE04A-0EC3-494A-BA65-ECDAAC85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420FCDA-93F5-7148-98EE-BBF8E3F1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8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E0A381E-F8FF-5047-AA1F-FC895492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F5FF2E7-6113-084D-A682-E9A138CEF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E5BD52D-E3B4-ED43-9630-6CABAE43A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318D24-5E82-3C4F-908C-E9CA45432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63033D-95FE-D441-8713-E12F4082A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9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587D6-95F5-44B6-BB57-2DC2C68A6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991662"/>
            <a:ext cx="7766936" cy="1096899"/>
          </a:xfr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>
                <a:solidFill>
                  <a:schemeClr val="tx1"/>
                </a:solidFill>
                <a:latin typeface="Times" pitchFamily="2" charset="0"/>
              </a:rPr>
              <a:t>FeelItaly</a:t>
            </a:r>
            <a:endParaRPr lang="pt-PT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179239-57AD-4120-B440-24FCE4A76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4675" y="3088561"/>
            <a:ext cx="6342649" cy="473882"/>
          </a:xfr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pt-PT" dirty="0">
                <a:latin typeface="Times" pitchFamily="2" charset="0"/>
              </a:rPr>
              <a:t>Com </a:t>
            </a:r>
            <a:r>
              <a:rPr lang="pt-PT" dirty="0" err="1">
                <a:latin typeface="Times" pitchFamily="2" charset="0"/>
              </a:rPr>
              <a:t>FeeIItaly</a:t>
            </a:r>
            <a:r>
              <a:rPr lang="pt-PT" dirty="0">
                <a:latin typeface="Times" pitchFamily="2" charset="0"/>
              </a:rPr>
              <a:t> na mão, é mais simples a confeção!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D2CD886-0138-41CB-BB1F-29B15D58722C}"/>
              </a:ext>
            </a:extLst>
          </p:cNvPr>
          <p:cNvSpPr txBox="1">
            <a:spLocks/>
          </p:cNvSpPr>
          <p:nvPr/>
        </p:nvSpPr>
        <p:spPr bwMode="auto">
          <a:xfrm>
            <a:off x="1144173" y="4483080"/>
            <a:ext cx="2990677" cy="202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sng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Grupo 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Diogo Braga - A82547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João Silva - A82005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Caçador - A81064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Ferreira - A82568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Veloso - A81919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pt-PT" altLang="pt-PT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pt-PT" altLang="pt-PT" sz="1200" dirty="0">
                <a:solidFill>
                  <a:schemeClr val="bg1">
                    <a:lumMod val="50000"/>
                  </a:schemeClr>
                </a:solidFill>
              </a:rPr>
              <a:t>Abril,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 descr="corReitoria">
            <a:extLst>
              <a:ext uri="{FF2B5EF4-FFF2-40B4-BE49-F238E27FC236}">
                <a16:creationId xmlns:a16="http://schemas.microsoft.com/office/drawing/2014/main" id="{CC35044D-C3F8-4642-B864-59FF9E441F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05" y="230451"/>
            <a:ext cx="125349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4D547FD-E1CB-44B1-89A7-01D9AF3EAA3A}"/>
              </a:ext>
            </a:extLst>
          </p:cNvPr>
          <p:cNvSpPr/>
          <p:nvPr/>
        </p:nvSpPr>
        <p:spPr>
          <a:xfrm>
            <a:off x="617162" y="897223"/>
            <a:ext cx="37378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pt-PT" sz="1200" b="1" dirty="0">
                <a:solidFill>
                  <a:srgbClr val="808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Universidade do Minho</a:t>
            </a:r>
            <a:endParaRPr lang="pt-PT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pt-PT" sz="1100" dirty="0">
                <a:solidFill>
                  <a:srgbClr val="808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Escola de Engenharia</a:t>
            </a:r>
            <a:endParaRPr lang="pt-PT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050" dirty="0">
                <a:solidFill>
                  <a:srgbClr val="A6A6A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Mestrado Integrado em Engenharia Informática</a:t>
            </a:r>
            <a:endParaRPr lang="pt-PT" sz="105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84CAF4-04B0-D44C-81E0-9C1A4AA235FA}"/>
              </a:ext>
            </a:extLst>
          </p:cNvPr>
          <p:cNvSpPr txBox="1"/>
          <p:nvPr/>
        </p:nvSpPr>
        <p:spPr>
          <a:xfrm>
            <a:off x="1144905" y="4183000"/>
            <a:ext cx="337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rPr>
              <a:t>Laboratórios de Informática IV</a:t>
            </a:r>
          </a:p>
        </p:txBody>
      </p:sp>
    </p:spTree>
    <p:extLst>
      <p:ext uri="{BB962C8B-B14F-4D97-AF65-F5344CB8AC3E}">
        <p14:creationId xmlns:p14="http://schemas.microsoft.com/office/powerpoint/2010/main" val="213061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94" y="2337954"/>
            <a:ext cx="2098126" cy="21820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1800" b="1" dirty="0">
                <a:solidFill>
                  <a:schemeClr val="bg1"/>
                </a:solidFill>
                <a:latin typeface="Times" pitchFamily="2" charset="0"/>
              </a:rPr>
              <a:t>Modelos de Contexto – Diagrama de Atividade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F67DA4-69D1-CE4A-8534-3904AC69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554" y="461681"/>
            <a:ext cx="8440818" cy="59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3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94" y="2337954"/>
            <a:ext cx="2098126" cy="21820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Modelos de Interação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6027C-662C-9B47-9D46-9EFE09111DB3}"/>
              </a:ext>
            </a:extLst>
          </p:cNvPr>
          <p:cNvSpPr txBox="1"/>
          <p:nvPr/>
        </p:nvSpPr>
        <p:spPr>
          <a:xfrm>
            <a:off x="4027114" y="2459504"/>
            <a:ext cx="5324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 Diagrama de 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Especificação Textual de 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Diagramas de Sequência de Sistema</a:t>
            </a:r>
          </a:p>
        </p:txBody>
      </p:sp>
    </p:spTree>
    <p:extLst>
      <p:ext uri="{BB962C8B-B14F-4D97-AF65-F5344CB8AC3E}">
        <p14:creationId xmlns:p14="http://schemas.microsoft.com/office/powerpoint/2010/main" val="317913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94" y="2337954"/>
            <a:ext cx="2098126" cy="21820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Modelos de Estruturais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6027C-662C-9B47-9D46-9EFE09111DB3}"/>
              </a:ext>
            </a:extLst>
          </p:cNvPr>
          <p:cNvSpPr txBox="1"/>
          <p:nvPr/>
        </p:nvSpPr>
        <p:spPr>
          <a:xfrm>
            <a:off x="4027114" y="2828835"/>
            <a:ext cx="532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 Diagrama de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Diagrama de Classes ORM</a:t>
            </a:r>
          </a:p>
        </p:txBody>
      </p:sp>
    </p:spTree>
    <p:extLst>
      <p:ext uri="{BB962C8B-B14F-4D97-AF65-F5344CB8AC3E}">
        <p14:creationId xmlns:p14="http://schemas.microsoft.com/office/powerpoint/2010/main" val="347686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8FE8F8AA-4541-4545-B359-CB35BD95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47" y="128587"/>
            <a:ext cx="9477492" cy="57630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83" y="2369126"/>
            <a:ext cx="1843347" cy="191574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b="1" kern="1200" dirty="0" err="1">
                <a:solidFill>
                  <a:srgbClr val="FFFFFF"/>
                </a:solidFill>
                <a:latin typeface="Times" pitchFamily="2" charset="0"/>
              </a:rPr>
              <a:t>Modelos</a:t>
            </a:r>
            <a:r>
              <a:rPr lang="en-US" sz="1800" b="1" kern="1200" dirty="0">
                <a:solidFill>
                  <a:srgbClr val="FFFFFF"/>
                </a:solidFill>
                <a:latin typeface="Times" pitchFamily="2" charset="0"/>
              </a:rPr>
              <a:t> </a:t>
            </a:r>
            <a:r>
              <a:rPr lang="en-US" sz="1800" b="1" kern="1200" dirty="0" err="1">
                <a:solidFill>
                  <a:srgbClr val="FFFFFF"/>
                </a:solidFill>
                <a:latin typeface="Times" pitchFamily="2" charset="0"/>
              </a:rPr>
              <a:t>Estruturais</a:t>
            </a:r>
            <a:r>
              <a:rPr lang="en-US" sz="1800" b="1" kern="1200" dirty="0">
                <a:solidFill>
                  <a:srgbClr val="FFFFFF"/>
                </a:solidFill>
                <a:latin typeface="Times" pitchFamily="2" charset="0"/>
              </a:rPr>
              <a:t> -</a:t>
            </a:r>
            <a:r>
              <a:rPr lang="en-US" sz="1800" b="1" kern="1200" dirty="0" err="1">
                <a:solidFill>
                  <a:srgbClr val="FFFFFF"/>
                </a:solidFill>
                <a:latin typeface="Times" pitchFamily="2" charset="0"/>
              </a:rPr>
              <a:t>Diagrama</a:t>
            </a:r>
            <a:r>
              <a:rPr lang="en-US" sz="1800" b="1" kern="1200" dirty="0">
                <a:solidFill>
                  <a:srgbClr val="FFFFFF"/>
                </a:solidFill>
                <a:latin typeface="Times" pitchFamily="2" charset="0"/>
              </a:rPr>
              <a:t> de Classes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085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7B11A2EB-3B60-D249-8D5F-A954A766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82" y="0"/>
            <a:ext cx="9846434" cy="525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83" y="2369126"/>
            <a:ext cx="1843347" cy="191574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000" b="1" kern="1200" dirty="0" err="1">
                <a:solidFill>
                  <a:srgbClr val="FFFFFF"/>
                </a:solidFill>
                <a:latin typeface="Times" pitchFamily="2" charset="0"/>
              </a:rPr>
              <a:t>Modelos</a:t>
            </a:r>
            <a:r>
              <a:rPr lang="en-US" sz="2000" b="1" kern="1200" dirty="0">
                <a:solidFill>
                  <a:srgbClr val="FFFFFF"/>
                </a:solidFill>
                <a:latin typeface="Times" pitchFamily="2" charset="0"/>
              </a:rPr>
              <a:t> </a:t>
            </a:r>
            <a:r>
              <a:rPr lang="en-US" sz="2000" b="1" kern="1200" dirty="0" err="1">
                <a:solidFill>
                  <a:srgbClr val="FFFFFF"/>
                </a:solidFill>
                <a:latin typeface="Times" pitchFamily="2" charset="0"/>
              </a:rPr>
              <a:t>Estruturais</a:t>
            </a:r>
            <a:r>
              <a:rPr lang="en-US" sz="2000" b="1" kern="1200" dirty="0">
                <a:solidFill>
                  <a:srgbClr val="FFFFFF"/>
                </a:solidFill>
                <a:latin typeface="Times" pitchFamily="2" charset="0"/>
              </a:rPr>
              <a:t> -</a:t>
            </a:r>
            <a:r>
              <a:rPr lang="en-US" sz="2000" b="1" kern="1200" dirty="0" err="1">
                <a:solidFill>
                  <a:srgbClr val="FFFFFF"/>
                </a:solidFill>
                <a:latin typeface="Times" pitchFamily="2" charset="0"/>
              </a:rPr>
              <a:t>Diagrama</a:t>
            </a:r>
            <a:r>
              <a:rPr lang="en-US" sz="2000" b="1" kern="1200" dirty="0">
                <a:solidFill>
                  <a:srgbClr val="FFFFFF"/>
                </a:solidFill>
                <a:latin typeface="Times" pitchFamily="2" charset="0"/>
              </a:rPr>
              <a:t> de Classes ORM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9431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77" y="2348344"/>
            <a:ext cx="3060759" cy="231717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Modelos de Comportamentais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6027C-662C-9B47-9D46-9EFE09111DB3}"/>
              </a:ext>
            </a:extLst>
          </p:cNvPr>
          <p:cNvSpPr txBox="1"/>
          <p:nvPr/>
        </p:nvSpPr>
        <p:spPr>
          <a:xfrm>
            <a:off x="4027114" y="2828835"/>
            <a:ext cx="532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 Diagrama de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Diagrama de Classes ORM</a:t>
            </a:r>
          </a:p>
        </p:txBody>
      </p:sp>
    </p:spTree>
    <p:extLst>
      <p:ext uri="{BB962C8B-B14F-4D97-AF65-F5344CB8AC3E}">
        <p14:creationId xmlns:p14="http://schemas.microsoft.com/office/powerpoint/2010/main" val="1561061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587D6-95F5-44B6-BB57-2DC2C68A6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991662"/>
            <a:ext cx="7766936" cy="1096899"/>
          </a:xfr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>
                <a:solidFill>
                  <a:schemeClr val="tx1"/>
                </a:solidFill>
                <a:latin typeface="Times" pitchFamily="2" charset="0"/>
              </a:rPr>
              <a:t>FeelItaly</a:t>
            </a:r>
            <a:endParaRPr lang="pt-PT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179239-57AD-4120-B440-24FCE4A76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4675" y="3088561"/>
            <a:ext cx="6342649" cy="473882"/>
          </a:xfr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pt-PT" dirty="0">
                <a:latin typeface="Times" pitchFamily="2" charset="0"/>
              </a:rPr>
              <a:t>Com </a:t>
            </a:r>
            <a:r>
              <a:rPr lang="pt-PT" dirty="0" err="1">
                <a:latin typeface="Times" pitchFamily="2" charset="0"/>
              </a:rPr>
              <a:t>FeeIItaly</a:t>
            </a:r>
            <a:r>
              <a:rPr lang="pt-PT" dirty="0">
                <a:latin typeface="Times" pitchFamily="2" charset="0"/>
              </a:rPr>
              <a:t> na mão, é mais simples a confeção!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D2CD886-0138-41CB-BB1F-29B15D58722C}"/>
              </a:ext>
            </a:extLst>
          </p:cNvPr>
          <p:cNvSpPr txBox="1">
            <a:spLocks/>
          </p:cNvSpPr>
          <p:nvPr/>
        </p:nvSpPr>
        <p:spPr bwMode="auto">
          <a:xfrm>
            <a:off x="1144173" y="4483080"/>
            <a:ext cx="2990677" cy="202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sng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Grupo 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Diogo Braga - A82547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João Silva - A82005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Caçador - A81064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Ferreira - A82568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Veloso - A81919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pt-PT" altLang="pt-PT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pt-PT" altLang="pt-PT" sz="1200" dirty="0">
                <a:solidFill>
                  <a:schemeClr val="bg1">
                    <a:lumMod val="50000"/>
                  </a:schemeClr>
                </a:solidFill>
              </a:rPr>
              <a:t>Abril,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 descr="corReitoria">
            <a:extLst>
              <a:ext uri="{FF2B5EF4-FFF2-40B4-BE49-F238E27FC236}">
                <a16:creationId xmlns:a16="http://schemas.microsoft.com/office/drawing/2014/main" id="{CC35044D-C3F8-4642-B864-59FF9E441F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05" y="230451"/>
            <a:ext cx="125349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4D547FD-E1CB-44B1-89A7-01D9AF3EAA3A}"/>
              </a:ext>
            </a:extLst>
          </p:cNvPr>
          <p:cNvSpPr/>
          <p:nvPr/>
        </p:nvSpPr>
        <p:spPr>
          <a:xfrm>
            <a:off x="617162" y="897223"/>
            <a:ext cx="37378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pt-PT" sz="1200" b="1" dirty="0">
                <a:solidFill>
                  <a:srgbClr val="808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Universidade do Minho</a:t>
            </a:r>
            <a:endParaRPr lang="pt-PT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pt-PT" sz="1100" dirty="0">
                <a:solidFill>
                  <a:srgbClr val="808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Escola de Engenharia</a:t>
            </a:r>
            <a:endParaRPr lang="pt-PT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050" dirty="0">
                <a:solidFill>
                  <a:srgbClr val="A6A6A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Mestrado Integrado em Engenharia Informática</a:t>
            </a:r>
            <a:endParaRPr lang="pt-PT" sz="105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84CAF4-04B0-D44C-81E0-9C1A4AA235FA}"/>
              </a:ext>
            </a:extLst>
          </p:cNvPr>
          <p:cNvSpPr txBox="1"/>
          <p:nvPr/>
        </p:nvSpPr>
        <p:spPr>
          <a:xfrm>
            <a:off x="1144905" y="4183000"/>
            <a:ext cx="337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rPr>
              <a:t>Laboratórios de Informática IV</a:t>
            </a:r>
          </a:p>
        </p:txBody>
      </p:sp>
    </p:spTree>
    <p:extLst>
      <p:ext uri="{BB962C8B-B14F-4D97-AF65-F5344CB8AC3E}">
        <p14:creationId xmlns:p14="http://schemas.microsoft.com/office/powerpoint/2010/main" val="258565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1800" b="1" dirty="0">
                <a:solidFill>
                  <a:schemeClr val="bg1"/>
                </a:solidFill>
                <a:latin typeface="Times" pitchFamily="2" charset="0"/>
              </a:rPr>
              <a:t>Requisitos Funcionais do Utilizador</a:t>
            </a:r>
            <a:endParaRPr lang="en-US" sz="1800" b="1" kern="1200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81BD27-7ACC-B343-A12F-4ED1CE7D6DC7}"/>
              </a:ext>
            </a:extLst>
          </p:cNvPr>
          <p:cNvSpPr txBox="1"/>
          <p:nvPr/>
        </p:nvSpPr>
        <p:spPr>
          <a:xfrm>
            <a:off x="3744542" y="1166842"/>
            <a:ext cx="7446468" cy="45243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pt-PT" dirty="0">
                <a:latin typeface="Times" pitchFamily="2" charset="0"/>
              </a:rPr>
              <a:t>O utilizador deve conseguir registar-se no sistema.</a:t>
            </a:r>
          </a:p>
          <a:p>
            <a:pPr marL="342900" indent="-342900" algn="just">
              <a:buAutoNum type="arabicPeriod"/>
            </a:pPr>
            <a:endParaRPr lang="pt-PT" dirty="0">
              <a:latin typeface="Times" pitchFamily="2" charset="0"/>
            </a:endParaRPr>
          </a:p>
          <a:p>
            <a:pPr marL="342900" indent="-342900" algn="just">
              <a:buAutoNum type="arabicPeriod" startAt="2"/>
            </a:pPr>
            <a:r>
              <a:rPr lang="pt-PT" dirty="0">
                <a:latin typeface="Times" pitchFamily="2" charset="0"/>
              </a:rPr>
              <a:t>O utilizador deve conseguir autenticar-se no sistema.</a:t>
            </a:r>
          </a:p>
          <a:p>
            <a:pPr marL="342900" indent="-342900" algn="just">
              <a:buAutoNum type="arabicPeriod" startAt="2"/>
            </a:pPr>
            <a:endParaRPr lang="pt-PT" dirty="0">
              <a:latin typeface="Times" pitchFamily="2" charset="0"/>
            </a:endParaRPr>
          </a:p>
          <a:p>
            <a:pPr algn="just"/>
            <a:r>
              <a:rPr lang="pt-PT" dirty="0">
                <a:latin typeface="Times" pitchFamily="2" charset="0"/>
              </a:rPr>
              <a:t>3.  O utilizador deve conseguir estabelecer uma configuração inicial de pratos e ingredientes.</a:t>
            </a:r>
          </a:p>
          <a:p>
            <a:r>
              <a:rPr lang="pt-PT" dirty="0">
                <a:latin typeface="Times" pitchFamily="2" charset="0"/>
              </a:rPr>
              <a:t>			(...)</a:t>
            </a:r>
          </a:p>
          <a:p>
            <a:pPr algn="just"/>
            <a:r>
              <a:rPr lang="pt-PT" dirty="0">
                <a:latin typeface="Times" pitchFamily="2" charset="0"/>
              </a:rPr>
              <a:t>5.  O utilizador deve conseguir pré-visualizar todas as receitas disponíveis.</a:t>
            </a:r>
          </a:p>
          <a:p>
            <a:pPr algn="just"/>
            <a:r>
              <a:rPr lang="pt-PT" dirty="0">
                <a:latin typeface="Times" pitchFamily="2" charset="0"/>
              </a:rPr>
              <a:t>			(...)</a:t>
            </a:r>
          </a:p>
          <a:p>
            <a:pPr marL="342900" indent="-342900" algn="just">
              <a:buAutoNum type="arabicPeriod" startAt="8"/>
            </a:pPr>
            <a:r>
              <a:rPr lang="pt-PT" dirty="0">
                <a:latin typeface="Times" pitchFamily="2" charset="0"/>
              </a:rPr>
              <a:t>O utilizador deve conseguir selecionar uma receita.</a:t>
            </a:r>
          </a:p>
          <a:p>
            <a:pPr marL="342900" indent="-342900" algn="just">
              <a:buAutoNum type="arabicPeriod" startAt="8"/>
            </a:pPr>
            <a:endParaRPr lang="pt-PT" dirty="0">
              <a:latin typeface="Times" pitchFamily="2" charset="0"/>
            </a:endParaRPr>
          </a:p>
          <a:p>
            <a:pPr algn="just"/>
            <a:r>
              <a:rPr lang="pt-PT" dirty="0">
                <a:latin typeface="Times" pitchFamily="2" charset="0"/>
              </a:rPr>
              <a:t>9.  O utilizador deve ser acompanhado durante a confeção duma receita.</a:t>
            </a:r>
          </a:p>
          <a:p>
            <a:pPr algn="just"/>
            <a:r>
              <a:rPr lang="pt-PT" dirty="0">
                <a:latin typeface="Times" pitchFamily="2" charset="0"/>
              </a:rPr>
              <a:t>			(...)</a:t>
            </a:r>
          </a:p>
          <a:p>
            <a:pPr algn="just"/>
            <a:r>
              <a:rPr lang="pt-PT" dirty="0">
                <a:latin typeface="Times" pitchFamily="2" charset="0"/>
              </a:rPr>
              <a:t>16. O utilizador deve poder ter acesso a uma lista dos estabelecimentos que</a:t>
            </a:r>
          </a:p>
          <a:p>
            <a:pPr algn="just"/>
            <a:r>
              <a:rPr lang="pt-PT" dirty="0">
                <a:latin typeface="Times" pitchFamily="2" charset="0"/>
              </a:rPr>
              <a:t>disponibilizem os produtos em falta.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931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1800" b="1" dirty="0">
                <a:solidFill>
                  <a:schemeClr val="bg1"/>
                </a:solidFill>
                <a:latin typeface="Times" pitchFamily="2" charset="0"/>
              </a:rPr>
              <a:t>Requisitos Funcionais do Utilizador e do Sistema – Listagem de Receitas</a:t>
            </a:r>
            <a:endParaRPr lang="en-US" sz="1800" b="1" kern="1200" dirty="0">
              <a:solidFill>
                <a:schemeClr val="bg1"/>
              </a:solidFill>
            </a:endParaRPr>
          </a:p>
        </p:txBody>
      </p:sp>
      <p:pic>
        <p:nvPicPr>
          <p:cNvPr id="8" name="Imagem 7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E996E0D-18F4-C642-8ADF-72B521356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591" y="2482313"/>
            <a:ext cx="8249059" cy="18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1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Requisitos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Funcionais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do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Utilizador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e do Sistema –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Seleção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duma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Receita</a:t>
            </a:r>
            <a:endParaRPr lang="en-US" sz="1800" b="1" kern="1200" dirty="0">
              <a:solidFill>
                <a:srgbClr val="FFFFFF"/>
              </a:solidFill>
              <a:latin typeface="Times" pitchFamily="2" charset="0"/>
            </a:endParaRPr>
          </a:p>
        </p:txBody>
      </p:sp>
      <p:pic>
        <p:nvPicPr>
          <p:cNvPr id="6" name="Imagem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76D6107-E3A0-BA4E-A488-3A2B9EC1F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217" y="1242353"/>
            <a:ext cx="8024396" cy="43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2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Requisitos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Funcionais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do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Utilizador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e do Sistema –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Preparação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duma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Receita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681018DE-A899-A44E-AF80-2131CBCC4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343" y="64838"/>
            <a:ext cx="7293577" cy="67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5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94" y="2337954"/>
            <a:ext cx="2098126" cy="21820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pt-PT" sz="18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1800" b="1" dirty="0">
                <a:solidFill>
                  <a:schemeClr val="bg1"/>
                </a:solidFill>
                <a:latin typeface="Times" pitchFamily="2" charset="0"/>
              </a:rPr>
              <a:t>Requisitos de Sistema não Funcionais</a:t>
            </a:r>
            <a:br>
              <a:rPr lang="en-US" sz="1800" b="1" kern="1200" dirty="0">
                <a:solidFill>
                  <a:schemeClr val="bg1"/>
                </a:solidFill>
                <a:latin typeface="Times" pitchFamily="2" charset="0"/>
              </a:rPr>
            </a:br>
            <a:endParaRPr lang="en-US" sz="1800" b="1" kern="1200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58CAA1-ED69-EC49-BB82-078A7BEFA70A}"/>
              </a:ext>
            </a:extLst>
          </p:cNvPr>
          <p:cNvSpPr txBox="1"/>
          <p:nvPr/>
        </p:nvSpPr>
        <p:spPr>
          <a:xfrm>
            <a:off x="3367701" y="1305341"/>
            <a:ext cx="851921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/>
              <a:t>O sistema deve estar disponível 24 horas por dia;</a:t>
            </a:r>
          </a:p>
          <a:p>
            <a:pPr marL="342900" indent="-342900">
              <a:buAutoNum type="arabicPeriod"/>
            </a:pPr>
            <a:endParaRPr lang="pt-PT" dirty="0"/>
          </a:p>
          <a:p>
            <a:pPr marL="342900" indent="-342900">
              <a:buAutoNum type="arabicPeriod" startAt="2"/>
            </a:pPr>
            <a:r>
              <a:rPr lang="pt-PT" dirty="0"/>
              <a:t>O sistema deve ser de fácil uso;</a:t>
            </a:r>
          </a:p>
          <a:p>
            <a:pPr marL="342900" indent="-342900">
              <a:buAutoNum type="arabicPeriod" startAt="2"/>
            </a:pPr>
            <a:endParaRPr lang="pt-PT" dirty="0"/>
          </a:p>
          <a:p>
            <a:pPr marL="342900" indent="-342900">
              <a:buAutoNum type="arabicPeriod" startAt="3"/>
            </a:pPr>
            <a:r>
              <a:rPr lang="pt-PT" dirty="0"/>
              <a:t>O sistema deve ser produzido de forma a funcionar corretamente em todos os browsers;</a:t>
            </a:r>
          </a:p>
          <a:p>
            <a:r>
              <a:rPr lang="pt-PT" dirty="0"/>
              <a:t>			(...)</a:t>
            </a:r>
          </a:p>
          <a:p>
            <a:pPr marL="342900" indent="-342900">
              <a:buAutoNum type="arabicPeriod" startAt="6"/>
            </a:pPr>
            <a:r>
              <a:rPr lang="pt-PT" dirty="0"/>
              <a:t>A aplicação será desenvolvida para web e para mobile;</a:t>
            </a:r>
          </a:p>
          <a:p>
            <a:r>
              <a:rPr lang="pt-PT" dirty="0"/>
              <a:t>			(...)</a:t>
            </a:r>
          </a:p>
          <a:p>
            <a:pPr marL="342900" indent="-342900">
              <a:buAutoNum type="arabicPeriod" startAt="9"/>
            </a:pPr>
            <a:r>
              <a:rPr lang="pt-PT" dirty="0"/>
              <a:t>O sistema deve recorrer a uma API de mapas para representar a localização do utilizador e a localização de estabelecimentos comerciais de alimentos.</a:t>
            </a:r>
          </a:p>
          <a:p>
            <a:r>
              <a:rPr lang="pt-PT" dirty="0"/>
              <a:t>			(...)</a:t>
            </a:r>
          </a:p>
          <a:p>
            <a:r>
              <a:rPr lang="pt-PT" dirty="0"/>
              <a:t>11. O sistema deve recorrer a um sistema de reconhecimento de voz para</a:t>
            </a:r>
          </a:p>
          <a:p>
            <a:r>
              <a:rPr lang="pt-PT" dirty="0"/>
              <a:t>reconhecer e efetuar as ações ditas pelo utilizador.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165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94" y="2337954"/>
            <a:ext cx="2098126" cy="21820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Modelação em UML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6027C-662C-9B47-9D46-9EFE09111DB3}"/>
              </a:ext>
            </a:extLst>
          </p:cNvPr>
          <p:cNvSpPr txBox="1"/>
          <p:nvPr/>
        </p:nvSpPr>
        <p:spPr>
          <a:xfrm>
            <a:off x="4329828" y="2090172"/>
            <a:ext cx="47995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 Modelos de Contexto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Modelos de Interação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Modelos Estruturais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Modelos Comportamentais</a:t>
            </a:r>
          </a:p>
        </p:txBody>
      </p:sp>
    </p:spTree>
    <p:extLst>
      <p:ext uri="{BB962C8B-B14F-4D97-AF65-F5344CB8AC3E}">
        <p14:creationId xmlns:p14="http://schemas.microsoft.com/office/powerpoint/2010/main" val="212946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94" y="2337954"/>
            <a:ext cx="2098126" cy="21820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Modelos de Contexto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6027C-662C-9B47-9D46-9EFE09111DB3}"/>
              </a:ext>
            </a:extLst>
          </p:cNvPr>
          <p:cNvSpPr txBox="1"/>
          <p:nvPr/>
        </p:nvSpPr>
        <p:spPr>
          <a:xfrm>
            <a:off x="4027114" y="2828835"/>
            <a:ext cx="4799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 Modelo de Domínio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Diagramas de Atividade</a:t>
            </a:r>
          </a:p>
        </p:txBody>
      </p:sp>
    </p:spTree>
    <p:extLst>
      <p:ext uri="{BB962C8B-B14F-4D97-AF65-F5344CB8AC3E}">
        <p14:creationId xmlns:p14="http://schemas.microsoft.com/office/powerpoint/2010/main" val="21534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94" y="2337954"/>
            <a:ext cx="1789097" cy="187036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Modelos de Contexto – Modelo de Domínio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C68266A-C507-FB43-8026-F4E20F6F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51" y="924791"/>
            <a:ext cx="9113300" cy="500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56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271</Words>
  <Application>Microsoft Macintosh PowerPoint</Application>
  <PresentationFormat>Ecrã Panorâmico</PresentationFormat>
  <Paragraphs>89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</vt:lpstr>
      <vt:lpstr>Tema do Office</vt:lpstr>
      <vt:lpstr>FeelItaly</vt:lpstr>
      <vt:lpstr>Requisitos Funcionais do Utilizador</vt:lpstr>
      <vt:lpstr>Requisitos Funcionais do Utilizador e do Sistema – Listagem de Receitas</vt:lpstr>
      <vt:lpstr>Requisitos Funcionais do Utilizador e do Sistema – Seleção duma Receita</vt:lpstr>
      <vt:lpstr>Requisitos Funcionais do Utilizador e do Sistema – Preparação duma Receita </vt:lpstr>
      <vt:lpstr> Requisitos de Sistema não Funcionais </vt:lpstr>
      <vt:lpstr> Modelação em UML </vt:lpstr>
      <vt:lpstr> Modelos de Contexto </vt:lpstr>
      <vt:lpstr>Modelos de Contexto – Modelo de Domínio </vt:lpstr>
      <vt:lpstr>Modelos de Contexto – Diagrama de Atividade </vt:lpstr>
      <vt:lpstr> Modelos de Interação </vt:lpstr>
      <vt:lpstr> Modelos de Estruturais </vt:lpstr>
      <vt:lpstr>Modelos Estruturais -Diagrama de Classes </vt:lpstr>
      <vt:lpstr>Modelos Estruturais -Diagrama de Classes ORM </vt:lpstr>
      <vt:lpstr> Modelos de Comportamentais </vt:lpstr>
      <vt:lpstr>FeelItaly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FeelItaly</dc:title>
  <dc:creator>João Pedro Oliveira da Silva</dc:creator>
  <cp:lastModifiedBy>João Pedro Oliveira da Silva</cp:lastModifiedBy>
  <cp:revision>24</cp:revision>
  <dcterms:created xsi:type="dcterms:W3CDTF">2019-04-03T16:05:59Z</dcterms:created>
  <dcterms:modified xsi:type="dcterms:W3CDTF">2019-04-03T16:33:51Z</dcterms:modified>
</cp:coreProperties>
</file>