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1" r:id="rId3"/>
    <p:sldId id="269" r:id="rId4"/>
    <p:sldId id="270" r:id="rId5"/>
    <p:sldId id="271" r:id="rId6"/>
    <p:sldId id="272" r:id="rId7"/>
    <p:sldId id="273" r:id="rId8"/>
    <p:sldId id="274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267dfe2a239093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8" autoAdjust="0"/>
    <p:restoredTop sz="94660"/>
  </p:normalViewPr>
  <p:slideViewPr>
    <p:cSldViewPr snapToGrid="0">
      <p:cViewPr>
        <p:scale>
          <a:sx n="123" d="100"/>
          <a:sy n="123" d="100"/>
        </p:scale>
        <p:origin x="192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9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6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21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06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963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32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92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3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5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6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4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4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1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3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9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2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587D6-95F5-44B6-BB57-2DC2C68A6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65675"/>
            <a:ext cx="7766936" cy="1646302"/>
          </a:xfrm>
        </p:spPr>
        <p:txBody>
          <a:bodyPr/>
          <a:lstStyle/>
          <a:p>
            <a:r>
              <a:rPr lang="pt-PT" dirty="0" err="1"/>
              <a:t>FeelItaly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179239-57AD-4120-B440-24FCE4A76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722595"/>
            <a:ext cx="7766936" cy="1096899"/>
          </a:xfrm>
        </p:spPr>
        <p:txBody>
          <a:bodyPr/>
          <a:lstStyle/>
          <a:p>
            <a:r>
              <a:rPr lang="pt-PT" dirty="0"/>
              <a:t>Com </a:t>
            </a:r>
            <a:r>
              <a:rPr lang="pt-PT" dirty="0" err="1"/>
              <a:t>FeeIItaly</a:t>
            </a:r>
            <a:r>
              <a:rPr lang="pt-PT" dirty="0"/>
              <a:t> na mão, é mais simples a confeção!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D2CD886-0138-41CB-BB1F-29B15D58722C}"/>
              </a:ext>
            </a:extLst>
          </p:cNvPr>
          <p:cNvSpPr txBox="1">
            <a:spLocks/>
          </p:cNvSpPr>
          <p:nvPr/>
        </p:nvSpPr>
        <p:spPr bwMode="auto">
          <a:xfrm>
            <a:off x="1144905" y="4182711"/>
            <a:ext cx="3189288" cy="228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Grupo 29: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Diogo Braga - A82547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João Silva - A82005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Ricardo Caçador - A81064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Ricardo Ferreira - A82568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Ricardo Veloso - A81919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pt-PT" altLang="pt-PT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Fevereiro, 2019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 descr="corReitoria">
            <a:extLst>
              <a:ext uri="{FF2B5EF4-FFF2-40B4-BE49-F238E27FC236}">
                <a16:creationId xmlns:a16="http://schemas.microsoft.com/office/drawing/2014/main" id="{CC35044D-C3F8-4642-B864-59FF9E441F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05" y="393779"/>
            <a:ext cx="125349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4D547FD-E1CB-44B1-89A7-01D9AF3EAA3A}"/>
              </a:ext>
            </a:extLst>
          </p:cNvPr>
          <p:cNvSpPr/>
          <p:nvPr/>
        </p:nvSpPr>
        <p:spPr>
          <a:xfrm>
            <a:off x="596380" y="1133047"/>
            <a:ext cx="37378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pt-PT" sz="1200" b="1" dirty="0">
                <a:solidFill>
                  <a:srgbClr val="808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Universidade do Minho</a:t>
            </a:r>
            <a:endParaRPr lang="pt-PT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pt-PT" sz="1100" dirty="0">
                <a:solidFill>
                  <a:srgbClr val="808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Escola de Engenharia</a:t>
            </a:r>
            <a:endParaRPr lang="pt-PT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050" dirty="0">
                <a:solidFill>
                  <a:srgbClr val="A6A6A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Mestrado Integrado em Engenharia Informática</a:t>
            </a:r>
            <a:endParaRPr lang="pt-PT" sz="1050" dirty="0"/>
          </a:p>
        </p:txBody>
      </p:sp>
      <p:pic>
        <p:nvPicPr>
          <p:cNvPr id="1028" name="Picture 4" descr="Resultado de imagem para italia bandeira">
            <a:extLst>
              <a:ext uri="{FF2B5EF4-FFF2-40B4-BE49-F238E27FC236}">
                <a16:creationId xmlns:a16="http://schemas.microsoft.com/office/drawing/2014/main" id="{0CB9DA8C-8AE8-44F9-AE17-475CB028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584" y="3796731"/>
            <a:ext cx="2178419" cy="145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284CAF4-04B0-D44C-81E0-9C1A4AA235FA}"/>
              </a:ext>
            </a:extLst>
          </p:cNvPr>
          <p:cNvSpPr txBox="1"/>
          <p:nvPr/>
        </p:nvSpPr>
        <p:spPr>
          <a:xfrm>
            <a:off x="1144905" y="3769439"/>
            <a:ext cx="337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Laboratórios de Informática IV</a:t>
            </a:r>
          </a:p>
        </p:txBody>
      </p:sp>
    </p:spTree>
    <p:extLst>
      <p:ext uri="{BB962C8B-B14F-4D97-AF65-F5344CB8AC3E}">
        <p14:creationId xmlns:p14="http://schemas.microsoft.com/office/powerpoint/2010/main" val="213061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Funcionais do Utilizador</a:t>
            </a:r>
            <a:br>
              <a:rPr lang="pt-PT" dirty="0"/>
            </a:b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457E72-6545-F44F-AC07-21F3C685CE30}"/>
              </a:ext>
            </a:extLst>
          </p:cNvPr>
          <p:cNvSpPr txBox="1"/>
          <p:nvPr/>
        </p:nvSpPr>
        <p:spPr>
          <a:xfrm>
            <a:off x="677334" y="1930399"/>
            <a:ext cx="85192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1.  O utilizador deve conseguir registar-se no sistema.</a:t>
            </a:r>
          </a:p>
          <a:p>
            <a:r>
              <a:rPr lang="pt-PT" dirty="0"/>
              <a:t>2.  O utilizador deve conseguir autenticar-se no sistema.</a:t>
            </a:r>
          </a:p>
          <a:p>
            <a:r>
              <a:rPr lang="pt-PT" dirty="0"/>
              <a:t>3.  O utilizador deve conseguir estabelecer uma configuração inicial de pratos e ingredientes.</a:t>
            </a:r>
          </a:p>
          <a:p>
            <a:r>
              <a:rPr lang="pt-PT" dirty="0"/>
              <a:t>(...)</a:t>
            </a:r>
          </a:p>
          <a:p>
            <a:r>
              <a:rPr lang="pt-PT" dirty="0"/>
              <a:t>5.  O utilizador deve conseguir pré-visualizar todas as receitas disponíveis.</a:t>
            </a:r>
          </a:p>
          <a:p>
            <a:r>
              <a:rPr lang="pt-PT" dirty="0"/>
              <a:t>(...)</a:t>
            </a:r>
          </a:p>
          <a:p>
            <a:r>
              <a:rPr lang="pt-PT" dirty="0"/>
              <a:t>8.  O utilizador deve conseguir selecionar uma receita.</a:t>
            </a:r>
          </a:p>
          <a:p>
            <a:r>
              <a:rPr lang="pt-PT" dirty="0"/>
              <a:t>9.  O utilizador deve ser acompanhado durante a confeção duma receita.</a:t>
            </a:r>
          </a:p>
          <a:p>
            <a:r>
              <a:rPr lang="pt-PT" dirty="0"/>
              <a:t>(...)</a:t>
            </a:r>
          </a:p>
          <a:p>
            <a:r>
              <a:rPr lang="pt-PT" dirty="0"/>
              <a:t>16. O utilizador deve poder ter acesso a uma lista dos estabelecimentos que</a:t>
            </a:r>
          </a:p>
          <a:p>
            <a:r>
              <a:rPr lang="pt-PT" dirty="0"/>
              <a:t>disponibilizem os produtos em falta.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3760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pt-PT"/>
              <a:t>Requisitos Funcionais do Utilizador e do Sistema – Listagem de Receitas</a:t>
            </a:r>
            <a:br>
              <a:rPr lang="pt-PT"/>
            </a:br>
            <a:endParaRPr lang="pt-PT" dirty="0"/>
          </a:p>
        </p:txBody>
      </p:sp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34097332-6738-A948-8E5D-EF72F9E6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7" y="2802040"/>
            <a:ext cx="9439422" cy="212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2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pt-PT" dirty="0"/>
              <a:t>Requisitos Funcionais do Utilizador e do Sistema – Seleção duma Receita</a:t>
            </a:r>
            <a:br>
              <a:rPr lang="pt-PT" dirty="0"/>
            </a:br>
            <a:endParaRPr lang="pt-PT" dirty="0"/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25DF34F-54EF-4D42-ABF9-795332EF3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55" y="1777275"/>
            <a:ext cx="8775647" cy="477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3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0165" y="1864220"/>
            <a:ext cx="3179146" cy="2367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200" dirty="0" err="1"/>
              <a:t>Requisitos</a:t>
            </a:r>
            <a:r>
              <a:rPr lang="en-US" sz="2200" dirty="0"/>
              <a:t> </a:t>
            </a:r>
            <a:r>
              <a:rPr lang="en-US" sz="2200" dirty="0" err="1"/>
              <a:t>Funcionais</a:t>
            </a:r>
            <a:r>
              <a:rPr lang="en-US" sz="2200" dirty="0"/>
              <a:t> do </a:t>
            </a:r>
            <a:r>
              <a:rPr lang="en-US" sz="2200" dirty="0" err="1"/>
              <a:t>Utilizador</a:t>
            </a:r>
            <a:r>
              <a:rPr lang="en-US" sz="2200" dirty="0"/>
              <a:t> e do Sistema – </a:t>
            </a:r>
            <a:r>
              <a:rPr lang="en-US" sz="2200" dirty="0" err="1"/>
              <a:t>Preparação</a:t>
            </a:r>
            <a:r>
              <a:rPr lang="en-US" sz="2200" dirty="0"/>
              <a:t> duma </a:t>
            </a:r>
            <a:r>
              <a:rPr lang="en-US" sz="2200" dirty="0" err="1"/>
              <a:t>Receita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681018DE-A899-A44E-AF80-2131CBCC4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16" y="311726"/>
            <a:ext cx="6233857" cy="574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5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Sistema não Funcionais</a:t>
            </a:r>
            <a:br>
              <a:rPr lang="pt-PT" dirty="0"/>
            </a:b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457E72-6545-F44F-AC07-21F3C685CE30}"/>
              </a:ext>
            </a:extLst>
          </p:cNvPr>
          <p:cNvSpPr txBox="1"/>
          <p:nvPr/>
        </p:nvSpPr>
        <p:spPr>
          <a:xfrm>
            <a:off x="677334" y="1930399"/>
            <a:ext cx="85192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1.  O sistema deve estar disponível 24 horas por dia;</a:t>
            </a:r>
          </a:p>
          <a:p>
            <a:r>
              <a:rPr lang="pt-PT" dirty="0"/>
              <a:t>2.  O sistema deve ser de fácil uso;</a:t>
            </a:r>
          </a:p>
          <a:p>
            <a:r>
              <a:rPr lang="pt-PT" dirty="0"/>
              <a:t>3.  O sistema deve ser produzido de forma a funcionar corretamente em todos os browsers;</a:t>
            </a:r>
          </a:p>
          <a:p>
            <a:r>
              <a:rPr lang="pt-PT" dirty="0"/>
              <a:t>(...)</a:t>
            </a:r>
          </a:p>
          <a:p>
            <a:r>
              <a:rPr lang="pt-PT" dirty="0"/>
              <a:t>6.  A aplicação será desenvolvida para web e para mobile;</a:t>
            </a:r>
          </a:p>
          <a:p>
            <a:r>
              <a:rPr lang="pt-PT" dirty="0"/>
              <a:t>(...)</a:t>
            </a:r>
          </a:p>
          <a:p>
            <a:r>
              <a:rPr lang="pt-PT" dirty="0"/>
              <a:t>9.  O sistema deve recorrer a uma API de mapas para representar a localização do utilizador e a localização de estabelecimentos comerciais de alimentos.</a:t>
            </a:r>
          </a:p>
          <a:p>
            <a:r>
              <a:rPr lang="pt-PT" dirty="0"/>
              <a:t>(...)</a:t>
            </a:r>
          </a:p>
          <a:p>
            <a:r>
              <a:rPr lang="pt-PT" dirty="0"/>
              <a:t>11. O sistema deve recorrer a um sistema de reconhecimento de voz para</a:t>
            </a:r>
          </a:p>
          <a:p>
            <a:r>
              <a:rPr lang="pt-PT" dirty="0"/>
              <a:t>reconhecer e efetuar as ações ditas pelo utilizador.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521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Modelação em UML</a:t>
            </a:r>
            <a:br>
              <a:rPr lang="pt-PT" dirty="0"/>
            </a:b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457E72-6545-F44F-AC07-21F3C685CE30}"/>
              </a:ext>
            </a:extLst>
          </p:cNvPr>
          <p:cNvSpPr txBox="1"/>
          <p:nvPr/>
        </p:nvSpPr>
        <p:spPr>
          <a:xfrm>
            <a:off x="677334" y="2247144"/>
            <a:ext cx="8519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 Modelos de Contexto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Modelos de Interação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Modelos Estruturais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Modelos Comportamentais</a:t>
            </a:r>
          </a:p>
        </p:txBody>
      </p:sp>
    </p:spTree>
    <p:extLst>
      <p:ext uri="{BB962C8B-B14F-4D97-AF65-F5344CB8AC3E}">
        <p14:creationId xmlns:p14="http://schemas.microsoft.com/office/powerpoint/2010/main" val="418404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Modelos de Contexto – Modelo de Domínio</a:t>
            </a:r>
            <a:br>
              <a:rPr lang="pt-PT" dirty="0"/>
            </a:b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C5250F-2DBE-F545-BF6E-23C0F766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9" y="1269999"/>
            <a:ext cx="9414234" cy="48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3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587D6-95F5-44B6-BB57-2DC2C68A6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65675"/>
            <a:ext cx="7766936" cy="1646302"/>
          </a:xfrm>
        </p:spPr>
        <p:txBody>
          <a:bodyPr/>
          <a:lstStyle/>
          <a:p>
            <a:r>
              <a:rPr lang="pt-PT" dirty="0" err="1"/>
              <a:t>FeelItaly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179239-57AD-4120-B440-24FCE4A76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722595"/>
            <a:ext cx="7766936" cy="1096899"/>
          </a:xfrm>
        </p:spPr>
        <p:txBody>
          <a:bodyPr/>
          <a:lstStyle/>
          <a:p>
            <a:r>
              <a:rPr lang="pt-PT" dirty="0"/>
              <a:t>Com </a:t>
            </a:r>
            <a:r>
              <a:rPr lang="pt-PT" dirty="0" err="1"/>
              <a:t>FeeIItaly</a:t>
            </a:r>
            <a:r>
              <a:rPr lang="pt-PT" dirty="0"/>
              <a:t> na mão, é mais simples a confeção!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D2CD886-0138-41CB-BB1F-29B15D58722C}"/>
              </a:ext>
            </a:extLst>
          </p:cNvPr>
          <p:cNvSpPr txBox="1">
            <a:spLocks/>
          </p:cNvSpPr>
          <p:nvPr/>
        </p:nvSpPr>
        <p:spPr bwMode="auto">
          <a:xfrm>
            <a:off x="1144905" y="4182711"/>
            <a:ext cx="3189288" cy="228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Grupo 29: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Diogo Braga - A82547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João Silva - A82005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Ricardo Caçador - A81064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Ricardo Ferreira - A82568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Ricardo Veloso - A81919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pt-PT" altLang="pt-PT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Fevereiro, 2019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 descr="corReitoria">
            <a:extLst>
              <a:ext uri="{FF2B5EF4-FFF2-40B4-BE49-F238E27FC236}">
                <a16:creationId xmlns:a16="http://schemas.microsoft.com/office/drawing/2014/main" id="{CC35044D-C3F8-4642-B864-59FF9E441F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05" y="393779"/>
            <a:ext cx="125349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4D547FD-E1CB-44B1-89A7-01D9AF3EAA3A}"/>
              </a:ext>
            </a:extLst>
          </p:cNvPr>
          <p:cNvSpPr/>
          <p:nvPr/>
        </p:nvSpPr>
        <p:spPr>
          <a:xfrm>
            <a:off x="596380" y="1133047"/>
            <a:ext cx="37378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pt-PT" sz="1200" b="1" dirty="0">
                <a:solidFill>
                  <a:srgbClr val="808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Universidade do Minho</a:t>
            </a:r>
            <a:endParaRPr lang="pt-PT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pt-PT" sz="1100" dirty="0">
                <a:solidFill>
                  <a:srgbClr val="808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Escola de Engenharia</a:t>
            </a:r>
            <a:endParaRPr lang="pt-PT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050" dirty="0">
                <a:solidFill>
                  <a:srgbClr val="A6A6A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Mestrado Integrado em Engenharia Informática</a:t>
            </a:r>
            <a:endParaRPr lang="pt-PT" sz="1050" dirty="0"/>
          </a:p>
        </p:txBody>
      </p:sp>
      <p:pic>
        <p:nvPicPr>
          <p:cNvPr id="1028" name="Picture 4" descr="Resultado de imagem para italia bandeira">
            <a:extLst>
              <a:ext uri="{FF2B5EF4-FFF2-40B4-BE49-F238E27FC236}">
                <a16:creationId xmlns:a16="http://schemas.microsoft.com/office/drawing/2014/main" id="{0CB9DA8C-8AE8-44F9-AE17-475CB028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584" y="3796731"/>
            <a:ext cx="2178419" cy="145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284CAF4-04B0-D44C-81E0-9C1A4AA235FA}"/>
              </a:ext>
            </a:extLst>
          </p:cNvPr>
          <p:cNvSpPr txBox="1"/>
          <p:nvPr/>
        </p:nvSpPr>
        <p:spPr>
          <a:xfrm>
            <a:off x="1144905" y="3769439"/>
            <a:ext cx="337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Laboratórios de Informática IV</a:t>
            </a:r>
          </a:p>
        </p:txBody>
      </p:sp>
    </p:spTree>
    <p:extLst>
      <p:ext uri="{BB962C8B-B14F-4D97-AF65-F5344CB8AC3E}">
        <p14:creationId xmlns:p14="http://schemas.microsoft.com/office/powerpoint/2010/main" val="39173406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355</Words>
  <Application>Microsoft Macintosh PowerPoint</Application>
  <PresentationFormat>Ecrã Panorâmico</PresentationFormat>
  <Paragraphs>63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FeelItaly</vt:lpstr>
      <vt:lpstr>Requisitos Funcionais do Utilizador </vt:lpstr>
      <vt:lpstr>Requisitos Funcionais do Utilizador e do Sistema – Listagem de Receitas </vt:lpstr>
      <vt:lpstr>Requisitos Funcionais do Utilizador e do Sistema – Seleção duma Receita </vt:lpstr>
      <vt:lpstr>Requisitos Funcionais do Utilizador e do Sistema – Preparação duma Receita </vt:lpstr>
      <vt:lpstr>Requisitos de Sistema não Funcionais </vt:lpstr>
      <vt:lpstr>Modelação em UML </vt:lpstr>
      <vt:lpstr>Modelos de Contexto – Modelo de Domínio </vt:lpstr>
      <vt:lpstr>FeelItaly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FeelItaly</dc:title>
  <dc:creator>João Pedro Oliveira da Silva</dc:creator>
  <cp:lastModifiedBy>João Pedro Oliveira da Silva</cp:lastModifiedBy>
  <cp:revision>7</cp:revision>
  <dcterms:created xsi:type="dcterms:W3CDTF">2019-04-03T15:01:35Z</dcterms:created>
  <dcterms:modified xsi:type="dcterms:W3CDTF">2019-04-03T15:19:52Z</dcterms:modified>
</cp:coreProperties>
</file>