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DC4CF05-587B-4593-B47D-BE2B4B2B287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807374-0FE7-4B7D-9F79-ACE2B83A2091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6640"/>
            <a:ext cx="10077840" cy="5641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5" name="Imagem 38" descr=""/>
          <p:cNvPicPr/>
          <p:nvPr/>
        </p:nvPicPr>
        <p:blipFill>
          <a:blip r:embed="rId2"/>
          <a:stretch/>
        </p:blipFill>
        <p:spPr>
          <a:xfrm>
            <a:off x="1376640" y="242640"/>
            <a:ext cx="7087320" cy="3976200"/>
          </a:xfrm>
          <a:prstGeom prst="rect">
            <a:avLst/>
          </a:prstGeom>
          <a:ln w="0">
            <a:noFill/>
          </a:ln>
        </p:spPr>
      </p:pic>
      <p:pic>
        <p:nvPicPr>
          <p:cNvPr id="46" name="Imagem 39" descr=""/>
          <p:cNvPicPr/>
          <p:nvPr/>
        </p:nvPicPr>
        <p:blipFill>
          <a:blip r:embed="rId3"/>
          <a:stretch/>
        </p:blipFill>
        <p:spPr>
          <a:xfrm>
            <a:off x="0" y="5110200"/>
            <a:ext cx="10077480" cy="5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557280" y="210132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Imagem 50" descr=""/>
          <p:cNvPicPr/>
          <p:nvPr/>
        </p:nvPicPr>
        <p:blipFill>
          <a:blip r:embed="rId1"/>
          <a:stretch/>
        </p:blipFill>
        <p:spPr>
          <a:xfrm>
            <a:off x="38160" y="41760"/>
            <a:ext cx="1751760" cy="1076400"/>
          </a:xfrm>
          <a:prstGeom prst="rect">
            <a:avLst/>
          </a:prstGeom>
          <a:ln w="0">
            <a:noFill/>
          </a:ln>
        </p:spPr>
      </p:pic>
      <p:pic>
        <p:nvPicPr>
          <p:cNvPr id="49" name="Imagem 51" descr=""/>
          <p:cNvPicPr/>
          <p:nvPr/>
        </p:nvPicPr>
        <p:blipFill>
          <a:blip r:embed="rId2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pic>
        <p:nvPicPr>
          <p:cNvPr id="50" name="Imagem 52" descr=""/>
          <p:cNvPicPr/>
          <p:nvPr/>
        </p:nvPicPr>
        <p:blipFill>
          <a:blip r:embed="rId3"/>
          <a:stretch/>
        </p:blipFill>
        <p:spPr>
          <a:xfrm>
            <a:off x="8757360" y="4373280"/>
            <a:ext cx="1249920" cy="7009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3462120" y="403920"/>
            <a:ext cx="291924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Revisando...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244800" y="1405080"/>
            <a:ext cx="5814000" cy="29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Quantos e quais sistemas?</a:t>
            </a:r>
            <a:endParaRPr b="0" lang="pt-B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Como são divididos os municípios?</a:t>
            </a:r>
            <a:endParaRPr b="0" lang="pt-B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 que uma NFS-e?</a:t>
            </a:r>
            <a:endParaRPr b="0" lang="pt-B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Quando que vence a mensalidade da licença?</a:t>
            </a:r>
            <a:endParaRPr b="0" lang="pt-B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As licenças são iguais para todos os municípios Portais?</a:t>
            </a:r>
            <a:endParaRPr b="0" lang="pt-B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 que DTE?</a:t>
            </a:r>
            <a:endParaRPr b="0" lang="pt-B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Quais os requisitos para emissão de NFS-e, visão completo e portal?</a:t>
            </a:r>
            <a:endParaRPr b="0" lang="pt-B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A carta é de correção é um ............. , ou seja, quem defini é a ...................</a:t>
            </a:r>
            <a:endParaRPr b="0" lang="pt-B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Substituto tributário?</a:t>
            </a:r>
            <a:endParaRPr b="0" lang="pt-BR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Posso cancelar uma NFS-e quando eu quiser?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986800" y="1775160"/>
            <a:ext cx="3639960" cy="20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Dicas para o Fim de Semana</a:t>
            </a:r>
            <a:endParaRPr b="0" lang="pt-BR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Cursos da Fundação Bradesco</a:t>
            </a:r>
            <a:endParaRPr b="0" lang="pt-BR" sz="1800" spc="-1" strike="noStrike">
              <a:latin typeface="Arial"/>
            </a:endParaRPr>
          </a:p>
          <a:p>
            <a:pPr lvl="2" marL="1200240" indent="-285840" algn="just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LGPD</a:t>
            </a:r>
            <a:endParaRPr b="0" lang="pt-BR" sz="1800" spc="-1" strike="noStrike">
              <a:latin typeface="Arial"/>
            </a:endParaRPr>
          </a:p>
          <a:p>
            <a:pPr lvl="2" marL="1200240" indent="-285840" algn="just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Implementando Banco de Dados</a:t>
            </a:r>
            <a:endParaRPr b="0" lang="pt-BR" sz="1800" spc="-1" strike="noStrike">
              <a:latin typeface="Arial"/>
            </a:endParaRPr>
          </a:p>
          <a:p>
            <a:pPr lvl="2" marL="1200240" indent="-285840" algn="just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Administrando Banco de Dados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Imagem 284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56" name="Retângulo 2"/>
          <p:cNvSpPr/>
          <p:nvPr/>
        </p:nvSpPr>
        <p:spPr>
          <a:xfrm>
            <a:off x="6242400" y="2511000"/>
            <a:ext cx="423720" cy="8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Imagem 10" descr=""/>
          <p:cNvPicPr/>
          <p:nvPr/>
        </p:nvPicPr>
        <p:blipFill>
          <a:blip r:embed="rId2"/>
          <a:stretch/>
        </p:blipFill>
        <p:spPr>
          <a:xfrm>
            <a:off x="1315800" y="195120"/>
            <a:ext cx="8412480" cy="471636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212040" y="205920"/>
            <a:ext cx="374004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Sistemas – Visão Suporte 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9" name="Conector de Seta Reta 12"/>
          <p:cNvSpPr/>
          <p:nvPr/>
        </p:nvSpPr>
        <p:spPr>
          <a:xfrm flipV="1">
            <a:off x="3229920" y="3407040"/>
            <a:ext cx="722160" cy="110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85642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Imagem 284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pic>
        <p:nvPicPr>
          <p:cNvPr id="62" name="Imagem 285" descr=""/>
          <p:cNvPicPr/>
          <p:nvPr/>
        </p:nvPicPr>
        <p:blipFill>
          <a:blip r:embed="rId2"/>
          <a:stretch/>
        </p:blipFill>
        <p:spPr>
          <a:xfrm>
            <a:off x="8757720" y="4373280"/>
            <a:ext cx="1249920" cy="700920"/>
          </a:xfrm>
          <a:prstGeom prst="rect">
            <a:avLst/>
          </a:prstGeom>
          <a:ln w="0">
            <a:noFill/>
          </a:ln>
        </p:spPr>
      </p:pic>
      <p:pic>
        <p:nvPicPr>
          <p:cNvPr id="63" name="Imagem 286" descr=""/>
          <p:cNvPicPr/>
          <p:nvPr/>
        </p:nvPicPr>
        <p:blipFill>
          <a:blip r:embed="rId3"/>
          <a:stretch/>
        </p:blipFill>
        <p:spPr>
          <a:xfrm>
            <a:off x="38520" y="42120"/>
            <a:ext cx="1751760" cy="1076400"/>
          </a:xfrm>
          <a:prstGeom prst="rect">
            <a:avLst/>
          </a:prstGeom>
          <a:ln w="0"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3622680" y="299160"/>
            <a:ext cx="325800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Portal Admin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65" name="Imagem 1" descr=""/>
          <p:cNvPicPr/>
          <p:nvPr/>
        </p:nvPicPr>
        <p:blipFill>
          <a:blip r:embed="rId4"/>
          <a:stretch/>
        </p:blipFill>
        <p:spPr>
          <a:xfrm>
            <a:off x="2077200" y="1170720"/>
            <a:ext cx="6348960" cy="3479040"/>
          </a:xfrm>
          <a:prstGeom prst="rect">
            <a:avLst/>
          </a:prstGeom>
          <a:ln w="0">
            <a:noFill/>
          </a:ln>
        </p:spPr>
      </p:pic>
      <p:sp>
        <p:nvSpPr>
          <p:cNvPr id="66" name="Retângulo 2"/>
          <p:cNvSpPr/>
          <p:nvPr/>
        </p:nvSpPr>
        <p:spPr>
          <a:xfrm>
            <a:off x="6242400" y="2511000"/>
            <a:ext cx="423720" cy="8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" name="Imagem 55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pic>
        <p:nvPicPr>
          <p:cNvPr id="69" name="Imagem 56" descr=""/>
          <p:cNvPicPr/>
          <p:nvPr/>
        </p:nvPicPr>
        <p:blipFill>
          <a:blip r:embed="rId2"/>
          <a:stretch/>
        </p:blipFill>
        <p:spPr>
          <a:xfrm>
            <a:off x="8757720" y="4373280"/>
            <a:ext cx="1249920" cy="700920"/>
          </a:xfrm>
          <a:prstGeom prst="rect">
            <a:avLst/>
          </a:prstGeom>
          <a:ln w="0">
            <a:noFill/>
          </a:ln>
        </p:spPr>
      </p:pic>
      <p:pic>
        <p:nvPicPr>
          <p:cNvPr id="70" name="Imagem 57" descr=""/>
          <p:cNvPicPr/>
          <p:nvPr/>
        </p:nvPicPr>
        <p:blipFill>
          <a:blip r:embed="rId3"/>
          <a:stretch/>
        </p:blipFill>
        <p:spPr>
          <a:xfrm>
            <a:off x="38520" y="42120"/>
            <a:ext cx="1751760" cy="1076400"/>
          </a:xfrm>
          <a:prstGeom prst="rect">
            <a:avLst/>
          </a:prstGeom>
          <a:ln w="0">
            <a:noFill/>
          </a:ln>
        </p:spPr>
      </p:pic>
      <p:sp>
        <p:nvSpPr>
          <p:cNvPr id="71" name="CustomShape 2"/>
          <p:cNvSpPr/>
          <p:nvPr/>
        </p:nvSpPr>
        <p:spPr>
          <a:xfrm>
            <a:off x="3462120" y="403920"/>
            <a:ext cx="291924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Procedimentos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3588840" y="1849680"/>
            <a:ext cx="2899440" cy="25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Reset de senha – Boleto </a:t>
            </a:r>
            <a:r>
              <a:rPr b="1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Reset de senha – Emissor de NFS-e </a:t>
            </a:r>
            <a:r>
              <a:rPr b="1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Correção dos dados do tomador </a:t>
            </a:r>
            <a:r>
              <a:rPr b="1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OK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Solicitação de NFS-e </a:t>
            </a:r>
            <a:r>
              <a:rPr b="1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OK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Cancelamento de Contrato </a:t>
            </a:r>
            <a:r>
              <a:rPr b="1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OK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Declaração de Serviços Contratados </a:t>
            </a:r>
            <a:r>
              <a:rPr b="1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OK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Livro Fiscal </a:t>
            </a:r>
            <a:r>
              <a:rPr b="1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OK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Guia de Recolhimento </a:t>
            </a:r>
            <a:r>
              <a:rPr b="1" lang="pt-BR" sz="18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OK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Imagem 7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pic>
        <p:nvPicPr>
          <p:cNvPr id="75" name="Imagem 72" descr=""/>
          <p:cNvPicPr/>
          <p:nvPr/>
        </p:nvPicPr>
        <p:blipFill>
          <a:blip r:embed="rId2"/>
          <a:stretch/>
        </p:blipFill>
        <p:spPr>
          <a:xfrm>
            <a:off x="8757720" y="4373280"/>
            <a:ext cx="1249920" cy="700920"/>
          </a:xfrm>
          <a:prstGeom prst="rect">
            <a:avLst/>
          </a:prstGeom>
          <a:ln w="0">
            <a:noFill/>
          </a:ln>
        </p:spPr>
      </p:pic>
      <p:pic>
        <p:nvPicPr>
          <p:cNvPr id="76" name="Imagem 73" descr=""/>
          <p:cNvPicPr/>
          <p:nvPr/>
        </p:nvPicPr>
        <p:blipFill>
          <a:blip r:embed="rId3"/>
          <a:stretch/>
        </p:blipFill>
        <p:spPr>
          <a:xfrm>
            <a:off x="38520" y="42120"/>
            <a:ext cx="1751760" cy="107640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4113000" y="226080"/>
            <a:ext cx="238536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5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Atividade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289080" y="1315080"/>
            <a:ext cx="3213360" cy="368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Cadastro</a:t>
            </a: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 da empresa de teste e pessoa responsável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Empresas: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18674575269286 – Ana Leite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88808337732783 – Anderson Carrion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88653208503497 – Diego Franco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63690421120352 – Diego Segovia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14417085606428 – Diogo Silva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59775839455141 – Jhonnathan Souza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25788631251221 – Kennia Barbosa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69549400450004 – Mateus Araujo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24004031379145 – Miguel Flores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16576125811925 – Thaisla Romeira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78369195291435 – Vitor Vieira</a:t>
            </a: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3582000" y="1792080"/>
            <a:ext cx="241668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Pessoa Autorizada: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10135861586 – Ana Leite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16506466588 – Anderson Carrion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16048598220 – Diego Franco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93395072827 – Diego Segovia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62263859446 – Diogo Silva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92808166168 – Jhonnathan Souza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27449958864 – Kennia Barbosa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92786343283 – Mateus Araujo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28594550510 – Miguel Flores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77323097908 – Thaisla Romeira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53461949167 – Vitor Vieira</a:t>
            </a: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6498360" y="2072160"/>
            <a:ext cx="254916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Todas as empresas, devem ter o CPF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159.159.159-73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Vinculado como Sócio.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369000" y="113400"/>
            <a:ext cx="254340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5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Atividade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369000" y="752040"/>
            <a:ext cx="6679800" cy="48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Serviços Contratados – Criação do arquivo.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Documente sua atividade.</a:t>
            </a: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Todos deverão criar um único arquivo com 3 empresas diferentes como prestador:</a:t>
            </a:r>
            <a:endParaRPr b="0" lang="pt-BR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20433254853502</a:t>
            </a:r>
            <a:endParaRPr b="0" lang="pt-BR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15084861707918</a:t>
            </a:r>
            <a:endParaRPr b="0" lang="pt-BR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32018247022362</a:t>
            </a:r>
            <a:endParaRPr b="0" lang="pt-BR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Para o prestador 15084861707918, a nota emitida deverá ter o ISS retido.</a:t>
            </a:r>
            <a:endParaRPr b="0" lang="pt-BR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Para o prestador 32018247022362, o modelo de documento deverá ser Série Nota Digital.</a:t>
            </a:r>
            <a:endParaRPr b="0" lang="pt-BR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Para o prestador 20433254853502, o modelo de documento deverá ser Outros Municípios.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Microsoft Himalaya"/>
                <a:ea typeface="Microsoft YaHei"/>
              </a:rPr>
              <a:t>	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5" name="Imagem 1" descr=""/>
          <p:cNvPicPr/>
          <p:nvPr/>
        </p:nvPicPr>
        <p:blipFill>
          <a:blip r:embed="rId2"/>
          <a:stretch/>
        </p:blipFill>
        <p:spPr>
          <a:xfrm>
            <a:off x="6328800" y="113400"/>
            <a:ext cx="3641760" cy="294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9" name="Imagem 1" descr=""/>
          <p:cNvPicPr/>
          <p:nvPr/>
        </p:nvPicPr>
        <p:blipFill>
          <a:blip r:embed="rId2"/>
          <a:stretch/>
        </p:blipFill>
        <p:spPr>
          <a:xfrm>
            <a:off x="2562840" y="504720"/>
            <a:ext cx="4951440" cy="379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83040" y="226080"/>
            <a:ext cx="7390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Imagem 81" descr=""/>
          <p:cNvPicPr/>
          <p:nvPr/>
        </p:nvPicPr>
        <p:blipFill>
          <a:blip r:embed="rId1"/>
          <a:stretch/>
        </p:blipFill>
        <p:spPr>
          <a:xfrm>
            <a:off x="0" y="5147280"/>
            <a:ext cx="10077480" cy="52056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212040" y="205920"/>
            <a:ext cx="3941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2060"/>
                </a:solidFill>
                <a:latin typeface="Microsoft Himalaya"/>
                <a:ea typeface="DejaVu Sans"/>
              </a:rPr>
              <a:t>Integração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93" name="Imagem 3" descr=""/>
          <p:cNvPicPr/>
          <p:nvPr/>
        </p:nvPicPr>
        <p:blipFill>
          <a:blip r:embed="rId2"/>
          <a:stretch/>
        </p:blipFill>
        <p:spPr>
          <a:xfrm>
            <a:off x="1799280" y="104400"/>
            <a:ext cx="6643800" cy="50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Application>LibreOffice/7.3.0.3$Windows_X86_64 LibreOffice_project/0f246aa12d0eee4a0f7adcefbf7c878fc2238db3</Application>
  <AppVersion>15.0000</AppVersion>
  <Words>387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2020-03-13T08:42:27Z</dcterms:created>
  <dc:creator>Gabriela da Cunha Januario</dc:creator>
  <dc:description/>
  <dc:language>pt-BR</dc:language>
  <cp:lastModifiedBy/>
  <dcterms:modified xsi:type="dcterms:W3CDTF">2022-04-13T16:13:40Z</dcterms:modified>
  <cp:revision>125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Personalizar</vt:lpwstr>
  </property>
  <property fmtid="{D5CDD505-2E9C-101B-9397-08002B2CF9AE}" pid="4" name="Slides">
    <vt:i4>9</vt:i4>
  </property>
</Properties>
</file>