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5" r:id="rId6"/>
    <p:sldId id="289" r:id="rId7"/>
    <p:sldId id="290" r:id="rId8"/>
    <p:sldId id="287" r:id="rId9"/>
    <p:sldId id="292" r:id="rId10"/>
    <p:sldId id="293" r:id="rId11"/>
    <p:sldId id="261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3595" autoAdjust="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F5F0B-B948-4338-B504-656833120B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B189634-1F59-4A51-9395-7290B994E72D}">
      <dgm:prSet/>
      <dgm:spPr/>
      <dgm:t>
        <a:bodyPr/>
        <a:lstStyle/>
        <a:p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Duplicates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were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removed</a:t>
          </a:r>
          <a:endParaRPr lang="pt-BR" b="1" dirty="0">
            <a:solidFill>
              <a:schemeClr val="tx2">
                <a:lumMod val="50000"/>
              </a:schemeClr>
            </a:solidFill>
          </a:endParaRPr>
        </a:p>
      </dgm:t>
    </dgm:pt>
    <dgm:pt modelId="{A083C607-7E00-4964-8784-F7BB21889795}" type="parTrans" cxnId="{68351605-A581-491A-B9CD-CB01DB3F0CC9}">
      <dgm:prSet/>
      <dgm:spPr/>
      <dgm:t>
        <a:bodyPr/>
        <a:lstStyle/>
        <a:p>
          <a:endParaRPr lang="en-US"/>
        </a:p>
      </dgm:t>
    </dgm:pt>
    <dgm:pt modelId="{3976F4CE-CCFB-4260-B828-2899421A05B3}" type="sibTrans" cxnId="{68351605-A581-491A-B9CD-CB01DB3F0CC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4597DEE-FE1C-469B-9CB0-A519E3E7C3B2}">
      <dgm:prSet/>
      <dgm:spPr/>
      <dgm:t>
        <a:bodyPr/>
        <a:lstStyle/>
        <a:p>
          <a:r>
            <a:rPr lang="pt-BR" b="1" dirty="0">
              <a:solidFill>
                <a:schemeClr val="tx2">
                  <a:lumMod val="50000"/>
                </a:schemeClr>
              </a:solidFill>
            </a:rPr>
            <a:t>The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format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of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the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data (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such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as ‘1BA’)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was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corrected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C03A41F7-0146-4EB3-BBF7-433329DAC2F6}" type="parTrans" cxnId="{04330B61-0458-40A4-8772-64234D415E31}">
      <dgm:prSet/>
      <dgm:spPr/>
      <dgm:t>
        <a:bodyPr/>
        <a:lstStyle/>
        <a:p>
          <a:endParaRPr lang="en-US"/>
        </a:p>
      </dgm:t>
    </dgm:pt>
    <dgm:pt modelId="{011B649D-326B-43EE-B341-B199602C8E07}" type="sibTrans" cxnId="{04330B61-0458-40A4-8772-64234D415E3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1A5E67-BC70-456C-A48C-1A46584A42E0}">
      <dgm:prSet/>
      <dgm:spPr/>
      <dgm:t>
        <a:bodyPr/>
        <a:lstStyle/>
        <a:p>
          <a:r>
            <a:rPr lang="pt-BR" b="1" dirty="0">
              <a:solidFill>
                <a:schemeClr val="tx2">
                  <a:lumMod val="50000"/>
                </a:schemeClr>
              </a:solidFill>
            </a:rPr>
            <a:t>The data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types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of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variables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was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changed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792D153F-3B4B-4A60-8356-FF72E901427E}" type="parTrans" cxnId="{E77DEA31-A021-4741-9327-4BE7A0EC9D91}">
      <dgm:prSet/>
      <dgm:spPr/>
      <dgm:t>
        <a:bodyPr/>
        <a:lstStyle/>
        <a:p>
          <a:endParaRPr lang="en-US"/>
        </a:p>
      </dgm:t>
    </dgm:pt>
    <dgm:pt modelId="{ABB21557-F4BE-4410-8E6C-45423AB22DC5}" type="sibTrans" cxnId="{E77DEA31-A021-4741-9327-4BE7A0EC9D91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D5350C1-FC33-4B07-8237-37A69F7E7E66}">
      <dgm:prSet/>
      <dgm:spPr/>
      <dgm:t>
        <a:bodyPr/>
        <a:lstStyle/>
        <a:p>
          <a:r>
            <a:rPr lang="pt-BR" b="1" dirty="0">
              <a:solidFill>
                <a:schemeClr val="tx2">
                  <a:lumMod val="50000"/>
                </a:schemeClr>
              </a:solidFill>
            </a:rPr>
            <a:t>Abnormal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values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(i. e. outliers)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were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examined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and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dealt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with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E37F86E-D117-4091-B10D-9B1A87FC4C7F}" type="parTrans" cxnId="{3FA60DF0-2130-4E4B-8500-B13E7C482822}">
      <dgm:prSet/>
      <dgm:spPr/>
      <dgm:t>
        <a:bodyPr/>
        <a:lstStyle/>
        <a:p>
          <a:endParaRPr lang="en-US"/>
        </a:p>
      </dgm:t>
    </dgm:pt>
    <dgm:pt modelId="{FD15CBDC-604A-4152-98FB-83EB40AB97E1}" type="sibTrans" cxnId="{3FA60DF0-2130-4E4B-8500-B13E7C48282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A5BE96-57A6-41CC-B4F5-43D933C62658}">
      <dgm:prSet/>
      <dgm:spPr/>
      <dgm:t>
        <a:bodyPr/>
        <a:lstStyle/>
        <a:p>
          <a:r>
            <a:rPr lang="pt-BR" b="1" dirty="0">
              <a:solidFill>
                <a:schemeClr val="tx2">
                  <a:lumMod val="50000"/>
                </a:schemeClr>
              </a:solidFill>
            </a:rPr>
            <a:t>Only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observations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for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the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city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of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Toronto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were</a:t>
          </a:r>
          <a:r>
            <a:rPr lang="pt-BR" b="1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b="1" dirty="0" err="1">
              <a:solidFill>
                <a:schemeClr val="tx2">
                  <a:lumMod val="50000"/>
                </a:schemeClr>
              </a:solidFill>
            </a:rPr>
            <a:t>kept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9947303-B68A-44A6-A58A-BEB9762CB06C}" type="parTrans" cxnId="{DD651B74-2C90-4688-9B87-A61D0D24C4E2}">
      <dgm:prSet/>
      <dgm:spPr/>
      <dgm:t>
        <a:bodyPr/>
        <a:lstStyle/>
        <a:p>
          <a:endParaRPr lang="en-US"/>
        </a:p>
      </dgm:t>
    </dgm:pt>
    <dgm:pt modelId="{79368641-777A-4CE8-8FA8-4C981B2E14A7}" type="sibTrans" cxnId="{DD651B74-2C90-4688-9B87-A61D0D24C4E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F6F45D40-27D8-4243-90A4-632448373F9A}" type="pres">
      <dgm:prSet presAssocID="{6E2F5F0B-B948-4338-B504-656833120B41}" presName="Name0" presStyleCnt="0">
        <dgm:presLayoutVars>
          <dgm:animLvl val="lvl"/>
          <dgm:resizeHandles val="exact"/>
        </dgm:presLayoutVars>
      </dgm:prSet>
      <dgm:spPr/>
    </dgm:pt>
    <dgm:pt modelId="{2F23B4AD-19D3-415C-956A-E385806AA282}" type="pres">
      <dgm:prSet presAssocID="{0B189634-1F59-4A51-9395-7290B994E72D}" presName="compositeNode" presStyleCnt="0">
        <dgm:presLayoutVars>
          <dgm:bulletEnabled val="1"/>
        </dgm:presLayoutVars>
      </dgm:prSet>
      <dgm:spPr/>
    </dgm:pt>
    <dgm:pt modelId="{193B5E16-472A-4327-BDFD-1C01A3F8ED82}" type="pres">
      <dgm:prSet presAssocID="{0B189634-1F59-4A51-9395-7290B994E72D}" presName="bgRect" presStyleLbl="alignNode1" presStyleIdx="0" presStyleCnt="5" custLinFactNeighborX="-10786"/>
      <dgm:spPr/>
    </dgm:pt>
    <dgm:pt modelId="{B4E8C2D9-3FA3-48D5-9E96-B6F143A9B4E9}" type="pres">
      <dgm:prSet presAssocID="{3976F4CE-CCFB-4260-B828-2899421A05B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3D911EC8-8D63-499B-9EDF-CF6696F77386}" type="pres">
      <dgm:prSet presAssocID="{0B189634-1F59-4A51-9395-7290B994E72D}" presName="nodeRect" presStyleLbl="alignNode1" presStyleIdx="0" presStyleCnt="5">
        <dgm:presLayoutVars>
          <dgm:bulletEnabled val="1"/>
        </dgm:presLayoutVars>
      </dgm:prSet>
      <dgm:spPr/>
    </dgm:pt>
    <dgm:pt modelId="{C95F486D-EF43-4DF6-A8E5-46FE8C1EA325}" type="pres">
      <dgm:prSet presAssocID="{3976F4CE-CCFB-4260-B828-2899421A05B3}" presName="sibTrans" presStyleCnt="0"/>
      <dgm:spPr/>
    </dgm:pt>
    <dgm:pt modelId="{661828F0-8C32-4C9F-B15B-9652384D02C7}" type="pres">
      <dgm:prSet presAssocID="{B4597DEE-FE1C-469B-9CB0-A519E3E7C3B2}" presName="compositeNode" presStyleCnt="0">
        <dgm:presLayoutVars>
          <dgm:bulletEnabled val="1"/>
        </dgm:presLayoutVars>
      </dgm:prSet>
      <dgm:spPr/>
    </dgm:pt>
    <dgm:pt modelId="{527BACD7-4C98-4CD6-9C8B-14CED0536C96}" type="pres">
      <dgm:prSet presAssocID="{B4597DEE-FE1C-469B-9CB0-A519E3E7C3B2}" presName="bgRect" presStyleLbl="alignNode1" presStyleIdx="1" presStyleCnt="5"/>
      <dgm:spPr/>
    </dgm:pt>
    <dgm:pt modelId="{4BB18257-1A69-4CCB-9AA4-1535AB8CB7B8}" type="pres">
      <dgm:prSet presAssocID="{011B649D-326B-43EE-B341-B199602C8E0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EB01AE3-7747-4FE0-9092-C28CB90BD685}" type="pres">
      <dgm:prSet presAssocID="{B4597DEE-FE1C-469B-9CB0-A519E3E7C3B2}" presName="nodeRect" presStyleLbl="alignNode1" presStyleIdx="1" presStyleCnt="5">
        <dgm:presLayoutVars>
          <dgm:bulletEnabled val="1"/>
        </dgm:presLayoutVars>
      </dgm:prSet>
      <dgm:spPr/>
    </dgm:pt>
    <dgm:pt modelId="{B14690D5-13C8-4E5D-A6F8-087542A064BF}" type="pres">
      <dgm:prSet presAssocID="{011B649D-326B-43EE-B341-B199602C8E07}" presName="sibTrans" presStyleCnt="0"/>
      <dgm:spPr/>
    </dgm:pt>
    <dgm:pt modelId="{62A6DDA6-E721-4292-AF8A-BC316CA59A3C}" type="pres">
      <dgm:prSet presAssocID="{0C1A5E67-BC70-456C-A48C-1A46584A42E0}" presName="compositeNode" presStyleCnt="0">
        <dgm:presLayoutVars>
          <dgm:bulletEnabled val="1"/>
        </dgm:presLayoutVars>
      </dgm:prSet>
      <dgm:spPr/>
    </dgm:pt>
    <dgm:pt modelId="{8057B846-267A-4226-B2AC-60525CE2C5AD}" type="pres">
      <dgm:prSet presAssocID="{0C1A5E67-BC70-456C-A48C-1A46584A42E0}" presName="bgRect" presStyleLbl="alignNode1" presStyleIdx="2" presStyleCnt="5"/>
      <dgm:spPr/>
    </dgm:pt>
    <dgm:pt modelId="{E83ACB0C-BD31-4285-8C4E-F9210110BDD5}" type="pres">
      <dgm:prSet presAssocID="{ABB21557-F4BE-4410-8E6C-45423AB22DC5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DA0D350-4FFB-4ADF-BC6E-BC60BFA5FBDA}" type="pres">
      <dgm:prSet presAssocID="{0C1A5E67-BC70-456C-A48C-1A46584A42E0}" presName="nodeRect" presStyleLbl="alignNode1" presStyleIdx="2" presStyleCnt="5">
        <dgm:presLayoutVars>
          <dgm:bulletEnabled val="1"/>
        </dgm:presLayoutVars>
      </dgm:prSet>
      <dgm:spPr/>
    </dgm:pt>
    <dgm:pt modelId="{D7AAE193-8815-46F3-AB6B-2C9CF1D3196E}" type="pres">
      <dgm:prSet presAssocID="{ABB21557-F4BE-4410-8E6C-45423AB22DC5}" presName="sibTrans" presStyleCnt="0"/>
      <dgm:spPr/>
    </dgm:pt>
    <dgm:pt modelId="{ADE2F176-7E01-4B28-A770-B424B17B0C70}" type="pres">
      <dgm:prSet presAssocID="{5D5350C1-FC33-4B07-8237-37A69F7E7E66}" presName="compositeNode" presStyleCnt="0">
        <dgm:presLayoutVars>
          <dgm:bulletEnabled val="1"/>
        </dgm:presLayoutVars>
      </dgm:prSet>
      <dgm:spPr/>
    </dgm:pt>
    <dgm:pt modelId="{2F574E22-A65E-42D4-B5E1-D6EC73AA116B}" type="pres">
      <dgm:prSet presAssocID="{5D5350C1-FC33-4B07-8237-37A69F7E7E66}" presName="bgRect" presStyleLbl="alignNode1" presStyleIdx="3" presStyleCnt="5"/>
      <dgm:spPr/>
    </dgm:pt>
    <dgm:pt modelId="{99EC07F8-9134-4EA8-A665-F400CBF87CB6}" type="pres">
      <dgm:prSet presAssocID="{FD15CBDC-604A-4152-98FB-83EB40AB97E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515802D-7195-44E9-B6AA-D73CB5796DE6}" type="pres">
      <dgm:prSet presAssocID="{5D5350C1-FC33-4B07-8237-37A69F7E7E66}" presName="nodeRect" presStyleLbl="alignNode1" presStyleIdx="3" presStyleCnt="5">
        <dgm:presLayoutVars>
          <dgm:bulletEnabled val="1"/>
        </dgm:presLayoutVars>
      </dgm:prSet>
      <dgm:spPr/>
    </dgm:pt>
    <dgm:pt modelId="{4247CB96-1574-47E0-94FE-F2A4C894B30F}" type="pres">
      <dgm:prSet presAssocID="{FD15CBDC-604A-4152-98FB-83EB40AB97E1}" presName="sibTrans" presStyleCnt="0"/>
      <dgm:spPr/>
    </dgm:pt>
    <dgm:pt modelId="{D583CBBE-CFB3-4B7F-A50E-98B71820D03A}" type="pres">
      <dgm:prSet presAssocID="{8BA5BE96-57A6-41CC-B4F5-43D933C62658}" presName="compositeNode" presStyleCnt="0">
        <dgm:presLayoutVars>
          <dgm:bulletEnabled val="1"/>
        </dgm:presLayoutVars>
      </dgm:prSet>
      <dgm:spPr/>
    </dgm:pt>
    <dgm:pt modelId="{1BE9E646-8148-40A8-A51B-BFCC4F3C8905}" type="pres">
      <dgm:prSet presAssocID="{8BA5BE96-57A6-41CC-B4F5-43D933C62658}" presName="bgRect" presStyleLbl="alignNode1" presStyleIdx="4" presStyleCnt="5"/>
      <dgm:spPr/>
    </dgm:pt>
    <dgm:pt modelId="{2A3AF3C6-B579-4CDE-9BE7-24A184339FD2}" type="pres">
      <dgm:prSet presAssocID="{79368641-777A-4CE8-8FA8-4C981B2E14A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9129D0C4-C53E-4FD8-8CFB-7DD85A24EC37}" type="pres">
      <dgm:prSet presAssocID="{8BA5BE96-57A6-41CC-B4F5-43D933C6265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17BE0603-66EF-46D3-B9B6-6F67D872A7AE}" type="presOf" srcId="{011B649D-326B-43EE-B341-B199602C8E07}" destId="{4BB18257-1A69-4CCB-9AA4-1535AB8CB7B8}" srcOrd="0" destOrd="0" presId="urn:microsoft.com/office/officeart/2016/7/layout/LinearBlockProcessNumbered"/>
    <dgm:cxn modelId="{68351605-A581-491A-B9CD-CB01DB3F0CC9}" srcId="{6E2F5F0B-B948-4338-B504-656833120B41}" destId="{0B189634-1F59-4A51-9395-7290B994E72D}" srcOrd="0" destOrd="0" parTransId="{A083C607-7E00-4964-8784-F7BB21889795}" sibTransId="{3976F4CE-CCFB-4260-B828-2899421A05B3}"/>
    <dgm:cxn modelId="{B5914505-5D9A-4A72-B32E-13198BD0C488}" type="presOf" srcId="{6E2F5F0B-B948-4338-B504-656833120B41}" destId="{F6F45D40-27D8-4243-90A4-632448373F9A}" srcOrd="0" destOrd="0" presId="urn:microsoft.com/office/officeart/2016/7/layout/LinearBlockProcessNumbered"/>
    <dgm:cxn modelId="{A1254613-0AAD-42C1-9871-6D22A9C44A83}" type="presOf" srcId="{FD15CBDC-604A-4152-98FB-83EB40AB97E1}" destId="{99EC07F8-9134-4EA8-A665-F400CBF87CB6}" srcOrd="0" destOrd="0" presId="urn:microsoft.com/office/officeart/2016/7/layout/LinearBlockProcessNumbered"/>
    <dgm:cxn modelId="{98176E31-8ABA-4470-B49B-8FCD6B1828BE}" type="presOf" srcId="{B4597DEE-FE1C-469B-9CB0-A519E3E7C3B2}" destId="{527BACD7-4C98-4CD6-9C8B-14CED0536C96}" srcOrd="0" destOrd="0" presId="urn:microsoft.com/office/officeart/2016/7/layout/LinearBlockProcessNumbered"/>
    <dgm:cxn modelId="{E77DEA31-A021-4741-9327-4BE7A0EC9D91}" srcId="{6E2F5F0B-B948-4338-B504-656833120B41}" destId="{0C1A5E67-BC70-456C-A48C-1A46584A42E0}" srcOrd="2" destOrd="0" parTransId="{792D153F-3B4B-4A60-8356-FF72E901427E}" sibTransId="{ABB21557-F4BE-4410-8E6C-45423AB22DC5}"/>
    <dgm:cxn modelId="{066AFE31-A19A-46DD-A159-4084EAAFB721}" type="presOf" srcId="{3976F4CE-CCFB-4260-B828-2899421A05B3}" destId="{B4E8C2D9-3FA3-48D5-9E96-B6F143A9B4E9}" srcOrd="0" destOrd="0" presId="urn:microsoft.com/office/officeart/2016/7/layout/LinearBlockProcessNumbered"/>
    <dgm:cxn modelId="{04330B61-0458-40A4-8772-64234D415E31}" srcId="{6E2F5F0B-B948-4338-B504-656833120B41}" destId="{B4597DEE-FE1C-469B-9CB0-A519E3E7C3B2}" srcOrd="1" destOrd="0" parTransId="{C03A41F7-0146-4EB3-BBF7-433329DAC2F6}" sibTransId="{011B649D-326B-43EE-B341-B199602C8E07}"/>
    <dgm:cxn modelId="{3A649468-2DC5-483E-B4DD-3809E649C7A9}" type="presOf" srcId="{0C1A5E67-BC70-456C-A48C-1A46584A42E0}" destId="{8057B846-267A-4226-B2AC-60525CE2C5AD}" srcOrd="0" destOrd="0" presId="urn:microsoft.com/office/officeart/2016/7/layout/LinearBlockProcessNumbered"/>
    <dgm:cxn modelId="{6DADD449-02B4-48FE-94E9-6D8E21C3025F}" type="presOf" srcId="{5D5350C1-FC33-4B07-8237-37A69F7E7E66}" destId="{5515802D-7195-44E9-B6AA-D73CB5796DE6}" srcOrd="1" destOrd="0" presId="urn:microsoft.com/office/officeart/2016/7/layout/LinearBlockProcessNumbered"/>
    <dgm:cxn modelId="{86CC1A4F-EB5A-4044-8F1B-AB23476A61E6}" type="presOf" srcId="{0C1A5E67-BC70-456C-A48C-1A46584A42E0}" destId="{8DA0D350-4FFB-4ADF-BC6E-BC60BFA5FBDA}" srcOrd="1" destOrd="0" presId="urn:microsoft.com/office/officeart/2016/7/layout/LinearBlockProcessNumbered"/>
    <dgm:cxn modelId="{8FC7F072-4DE5-4BC7-A22B-65D4E77A18E1}" type="presOf" srcId="{ABB21557-F4BE-4410-8E6C-45423AB22DC5}" destId="{E83ACB0C-BD31-4285-8C4E-F9210110BDD5}" srcOrd="0" destOrd="0" presId="urn:microsoft.com/office/officeart/2016/7/layout/LinearBlockProcessNumbered"/>
    <dgm:cxn modelId="{DD651B74-2C90-4688-9B87-A61D0D24C4E2}" srcId="{6E2F5F0B-B948-4338-B504-656833120B41}" destId="{8BA5BE96-57A6-41CC-B4F5-43D933C62658}" srcOrd="4" destOrd="0" parTransId="{29947303-B68A-44A6-A58A-BEB9762CB06C}" sibTransId="{79368641-777A-4CE8-8FA8-4C981B2E14A7}"/>
    <dgm:cxn modelId="{55416394-7D71-41EA-98F2-A9C76707D40A}" type="presOf" srcId="{8BA5BE96-57A6-41CC-B4F5-43D933C62658}" destId="{9129D0C4-C53E-4FD8-8CFB-7DD85A24EC37}" srcOrd="1" destOrd="0" presId="urn:microsoft.com/office/officeart/2016/7/layout/LinearBlockProcessNumbered"/>
    <dgm:cxn modelId="{040FA0A2-E05C-4C7B-8FF0-3134DA368744}" type="presOf" srcId="{79368641-777A-4CE8-8FA8-4C981B2E14A7}" destId="{2A3AF3C6-B579-4CDE-9BE7-24A184339FD2}" srcOrd="0" destOrd="0" presId="urn:microsoft.com/office/officeart/2016/7/layout/LinearBlockProcessNumbered"/>
    <dgm:cxn modelId="{415978B8-4F53-4B30-A762-B37449166310}" type="presOf" srcId="{5D5350C1-FC33-4B07-8237-37A69F7E7E66}" destId="{2F574E22-A65E-42D4-B5E1-D6EC73AA116B}" srcOrd="0" destOrd="0" presId="urn:microsoft.com/office/officeart/2016/7/layout/LinearBlockProcessNumbered"/>
    <dgm:cxn modelId="{61AABBBC-69B1-4B5B-9CFB-3EE269F1FB98}" type="presOf" srcId="{8BA5BE96-57A6-41CC-B4F5-43D933C62658}" destId="{1BE9E646-8148-40A8-A51B-BFCC4F3C8905}" srcOrd="0" destOrd="0" presId="urn:microsoft.com/office/officeart/2016/7/layout/LinearBlockProcessNumbered"/>
    <dgm:cxn modelId="{9469DAC5-6D0A-450E-B42A-B611BF88B13C}" type="presOf" srcId="{B4597DEE-FE1C-469B-9CB0-A519E3E7C3B2}" destId="{BEB01AE3-7747-4FE0-9092-C28CB90BD685}" srcOrd="1" destOrd="0" presId="urn:microsoft.com/office/officeart/2016/7/layout/LinearBlockProcessNumbered"/>
    <dgm:cxn modelId="{EAEC9AE8-C142-4E67-B174-D437363F5B69}" type="presOf" srcId="{0B189634-1F59-4A51-9395-7290B994E72D}" destId="{3D911EC8-8D63-499B-9EDF-CF6696F77386}" srcOrd="1" destOrd="0" presId="urn:microsoft.com/office/officeart/2016/7/layout/LinearBlockProcessNumbered"/>
    <dgm:cxn modelId="{A55FD0EF-7CB7-4A06-9154-87A3AFE200CD}" type="presOf" srcId="{0B189634-1F59-4A51-9395-7290B994E72D}" destId="{193B5E16-472A-4327-BDFD-1C01A3F8ED82}" srcOrd="0" destOrd="0" presId="urn:microsoft.com/office/officeart/2016/7/layout/LinearBlockProcessNumbered"/>
    <dgm:cxn modelId="{3FA60DF0-2130-4E4B-8500-B13E7C482822}" srcId="{6E2F5F0B-B948-4338-B504-656833120B41}" destId="{5D5350C1-FC33-4B07-8237-37A69F7E7E66}" srcOrd="3" destOrd="0" parTransId="{2E37F86E-D117-4091-B10D-9B1A87FC4C7F}" sibTransId="{FD15CBDC-604A-4152-98FB-83EB40AB97E1}"/>
    <dgm:cxn modelId="{5180895D-0682-4125-8C15-3C1BEB7E613C}" type="presParOf" srcId="{F6F45D40-27D8-4243-90A4-632448373F9A}" destId="{2F23B4AD-19D3-415C-956A-E385806AA282}" srcOrd="0" destOrd="0" presId="urn:microsoft.com/office/officeart/2016/7/layout/LinearBlockProcessNumbered"/>
    <dgm:cxn modelId="{12A1F675-8264-4C8F-BDD2-0E6A8D9AB30D}" type="presParOf" srcId="{2F23B4AD-19D3-415C-956A-E385806AA282}" destId="{193B5E16-472A-4327-BDFD-1C01A3F8ED82}" srcOrd="0" destOrd="0" presId="urn:microsoft.com/office/officeart/2016/7/layout/LinearBlockProcessNumbered"/>
    <dgm:cxn modelId="{A5452D5C-2D78-49F4-B3D2-4C4D23D88709}" type="presParOf" srcId="{2F23B4AD-19D3-415C-956A-E385806AA282}" destId="{B4E8C2D9-3FA3-48D5-9E96-B6F143A9B4E9}" srcOrd="1" destOrd="0" presId="urn:microsoft.com/office/officeart/2016/7/layout/LinearBlockProcessNumbered"/>
    <dgm:cxn modelId="{79F3FADE-5B54-43BC-8527-ADA8857CA33A}" type="presParOf" srcId="{2F23B4AD-19D3-415C-956A-E385806AA282}" destId="{3D911EC8-8D63-499B-9EDF-CF6696F77386}" srcOrd="2" destOrd="0" presId="urn:microsoft.com/office/officeart/2016/7/layout/LinearBlockProcessNumbered"/>
    <dgm:cxn modelId="{9DDB9253-D5C1-42A7-B3E4-9EAF6151B746}" type="presParOf" srcId="{F6F45D40-27D8-4243-90A4-632448373F9A}" destId="{C95F486D-EF43-4DF6-A8E5-46FE8C1EA325}" srcOrd="1" destOrd="0" presId="urn:microsoft.com/office/officeart/2016/7/layout/LinearBlockProcessNumbered"/>
    <dgm:cxn modelId="{77016407-8D53-4C21-8F32-EA8A1EFA80A0}" type="presParOf" srcId="{F6F45D40-27D8-4243-90A4-632448373F9A}" destId="{661828F0-8C32-4C9F-B15B-9652384D02C7}" srcOrd="2" destOrd="0" presId="urn:microsoft.com/office/officeart/2016/7/layout/LinearBlockProcessNumbered"/>
    <dgm:cxn modelId="{D4927E80-BB96-4418-B4AB-B98873304B5A}" type="presParOf" srcId="{661828F0-8C32-4C9F-B15B-9652384D02C7}" destId="{527BACD7-4C98-4CD6-9C8B-14CED0536C96}" srcOrd="0" destOrd="0" presId="urn:microsoft.com/office/officeart/2016/7/layout/LinearBlockProcessNumbered"/>
    <dgm:cxn modelId="{392BDCCF-D7E5-4F76-8BBD-A71198CE26D8}" type="presParOf" srcId="{661828F0-8C32-4C9F-B15B-9652384D02C7}" destId="{4BB18257-1A69-4CCB-9AA4-1535AB8CB7B8}" srcOrd="1" destOrd="0" presId="urn:microsoft.com/office/officeart/2016/7/layout/LinearBlockProcessNumbered"/>
    <dgm:cxn modelId="{7BAEEEA0-77F8-46B4-9B15-DB0082989358}" type="presParOf" srcId="{661828F0-8C32-4C9F-B15B-9652384D02C7}" destId="{BEB01AE3-7747-4FE0-9092-C28CB90BD685}" srcOrd="2" destOrd="0" presId="urn:microsoft.com/office/officeart/2016/7/layout/LinearBlockProcessNumbered"/>
    <dgm:cxn modelId="{19282462-EB26-438B-A046-3DF3CB3FB0C4}" type="presParOf" srcId="{F6F45D40-27D8-4243-90A4-632448373F9A}" destId="{B14690D5-13C8-4E5D-A6F8-087542A064BF}" srcOrd="3" destOrd="0" presId="urn:microsoft.com/office/officeart/2016/7/layout/LinearBlockProcessNumbered"/>
    <dgm:cxn modelId="{0E176755-AC72-4FB5-B9E2-1E08470C1C2F}" type="presParOf" srcId="{F6F45D40-27D8-4243-90A4-632448373F9A}" destId="{62A6DDA6-E721-4292-AF8A-BC316CA59A3C}" srcOrd="4" destOrd="0" presId="urn:microsoft.com/office/officeart/2016/7/layout/LinearBlockProcessNumbered"/>
    <dgm:cxn modelId="{82410A2B-B2BE-48D7-8CF5-F42B74A18B28}" type="presParOf" srcId="{62A6DDA6-E721-4292-AF8A-BC316CA59A3C}" destId="{8057B846-267A-4226-B2AC-60525CE2C5AD}" srcOrd="0" destOrd="0" presId="urn:microsoft.com/office/officeart/2016/7/layout/LinearBlockProcessNumbered"/>
    <dgm:cxn modelId="{6070A5E2-29E6-4A58-A110-5ED3ABAFF414}" type="presParOf" srcId="{62A6DDA6-E721-4292-AF8A-BC316CA59A3C}" destId="{E83ACB0C-BD31-4285-8C4E-F9210110BDD5}" srcOrd="1" destOrd="0" presId="urn:microsoft.com/office/officeart/2016/7/layout/LinearBlockProcessNumbered"/>
    <dgm:cxn modelId="{9FFF1C40-2D98-4C36-95F1-3C6B7E687396}" type="presParOf" srcId="{62A6DDA6-E721-4292-AF8A-BC316CA59A3C}" destId="{8DA0D350-4FFB-4ADF-BC6E-BC60BFA5FBDA}" srcOrd="2" destOrd="0" presId="urn:microsoft.com/office/officeart/2016/7/layout/LinearBlockProcessNumbered"/>
    <dgm:cxn modelId="{7A95E786-1F18-4DB6-B377-362F5A8CB53E}" type="presParOf" srcId="{F6F45D40-27D8-4243-90A4-632448373F9A}" destId="{D7AAE193-8815-46F3-AB6B-2C9CF1D3196E}" srcOrd="5" destOrd="0" presId="urn:microsoft.com/office/officeart/2016/7/layout/LinearBlockProcessNumbered"/>
    <dgm:cxn modelId="{E6E1D8AA-C4F5-4309-91C0-FD343FF8B0E5}" type="presParOf" srcId="{F6F45D40-27D8-4243-90A4-632448373F9A}" destId="{ADE2F176-7E01-4B28-A770-B424B17B0C70}" srcOrd="6" destOrd="0" presId="urn:microsoft.com/office/officeart/2016/7/layout/LinearBlockProcessNumbered"/>
    <dgm:cxn modelId="{1BF2C5BB-8A1E-40D9-B5BA-C38338993E26}" type="presParOf" srcId="{ADE2F176-7E01-4B28-A770-B424B17B0C70}" destId="{2F574E22-A65E-42D4-B5E1-D6EC73AA116B}" srcOrd="0" destOrd="0" presId="urn:microsoft.com/office/officeart/2016/7/layout/LinearBlockProcessNumbered"/>
    <dgm:cxn modelId="{FA5C3AD6-0352-4A54-901A-45314642031A}" type="presParOf" srcId="{ADE2F176-7E01-4B28-A770-B424B17B0C70}" destId="{99EC07F8-9134-4EA8-A665-F400CBF87CB6}" srcOrd="1" destOrd="0" presId="urn:microsoft.com/office/officeart/2016/7/layout/LinearBlockProcessNumbered"/>
    <dgm:cxn modelId="{A3E2EA7D-3FFF-46D2-A8B8-A99A325FC31A}" type="presParOf" srcId="{ADE2F176-7E01-4B28-A770-B424B17B0C70}" destId="{5515802D-7195-44E9-B6AA-D73CB5796DE6}" srcOrd="2" destOrd="0" presId="urn:microsoft.com/office/officeart/2016/7/layout/LinearBlockProcessNumbered"/>
    <dgm:cxn modelId="{70405DA0-9308-469C-9F98-49ADA601C5A1}" type="presParOf" srcId="{F6F45D40-27D8-4243-90A4-632448373F9A}" destId="{4247CB96-1574-47E0-94FE-F2A4C894B30F}" srcOrd="7" destOrd="0" presId="urn:microsoft.com/office/officeart/2016/7/layout/LinearBlockProcessNumbered"/>
    <dgm:cxn modelId="{2DDCF8B1-8102-42D5-91D1-5F553B80EF0C}" type="presParOf" srcId="{F6F45D40-27D8-4243-90A4-632448373F9A}" destId="{D583CBBE-CFB3-4B7F-A50E-98B71820D03A}" srcOrd="8" destOrd="0" presId="urn:microsoft.com/office/officeart/2016/7/layout/LinearBlockProcessNumbered"/>
    <dgm:cxn modelId="{6149C4D9-399F-4E11-839E-9EF55B7D731B}" type="presParOf" srcId="{D583CBBE-CFB3-4B7F-A50E-98B71820D03A}" destId="{1BE9E646-8148-40A8-A51B-BFCC4F3C8905}" srcOrd="0" destOrd="0" presId="urn:microsoft.com/office/officeart/2016/7/layout/LinearBlockProcessNumbered"/>
    <dgm:cxn modelId="{7BCF7D63-4EC0-449F-AAB1-CE4AA221D3E0}" type="presParOf" srcId="{D583CBBE-CFB3-4B7F-A50E-98B71820D03A}" destId="{2A3AF3C6-B579-4CDE-9BE7-24A184339FD2}" srcOrd="1" destOrd="0" presId="urn:microsoft.com/office/officeart/2016/7/layout/LinearBlockProcessNumbered"/>
    <dgm:cxn modelId="{1703E587-5E89-4BB8-B528-40BD4B54CA9E}" type="presParOf" srcId="{D583CBBE-CFB3-4B7F-A50E-98B71820D03A}" destId="{9129D0C4-C53E-4FD8-8CFB-7DD85A24EC3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5E16-472A-4327-BDFD-1C01A3F8ED82}">
      <dsp:nvSpPr>
        <dsp:cNvPr id="0" name=""/>
        <dsp:cNvSpPr/>
      </dsp:nvSpPr>
      <dsp:spPr>
        <a:xfrm>
          <a:off x="0" y="515763"/>
          <a:ext cx="2051118" cy="246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0" rIns="20260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Duplicates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were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removed</a:t>
          </a:r>
          <a:endParaRPr lang="pt-BR" sz="15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1500299"/>
        <a:ext cx="2051118" cy="1476805"/>
      </dsp:txXfrm>
    </dsp:sp>
    <dsp:sp modelId="{B4E8C2D9-3FA3-48D5-9E96-B6F143A9B4E9}">
      <dsp:nvSpPr>
        <dsp:cNvPr id="0" name=""/>
        <dsp:cNvSpPr/>
      </dsp:nvSpPr>
      <dsp:spPr>
        <a:xfrm>
          <a:off x="6561" y="515763"/>
          <a:ext cx="2051118" cy="984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165100" rIns="20260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  <a:endParaRPr lang="en-US" sz="4500" kern="1200" dirty="0"/>
        </a:p>
      </dsp:txBody>
      <dsp:txXfrm>
        <a:off x="6561" y="515763"/>
        <a:ext cx="2051118" cy="984536"/>
      </dsp:txXfrm>
    </dsp:sp>
    <dsp:sp modelId="{527BACD7-4C98-4CD6-9C8B-14CED0536C96}">
      <dsp:nvSpPr>
        <dsp:cNvPr id="0" name=""/>
        <dsp:cNvSpPr/>
      </dsp:nvSpPr>
      <dsp:spPr>
        <a:xfrm>
          <a:off x="2221768" y="515763"/>
          <a:ext cx="2051118" cy="246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0" rIns="20260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The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format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of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the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data (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such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as ‘1BA’)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was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corrected</a:t>
          </a:r>
          <a:endParaRPr lang="en-US" sz="15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221768" y="1500299"/>
        <a:ext cx="2051118" cy="1476805"/>
      </dsp:txXfrm>
    </dsp:sp>
    <dsp:sp modelId="{4BB18257-1A69-4CCB-9AA4-1535AB8CB7B8}">
      <dsp:nvSpPr>
        <dsp:cNvPr id="0" name=""/>
        <dsp:cNvSpPr/>
      </dsp:nvSpPr>
      <dsp:spPr>
        <a:xfrm>
          <a:off x="2221768" y="515763"/>
          <a:ext cx="2051118" cy="984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165100" rIns="20260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221768" y="515763"/>
        <a:ext cx="2051118" cy="984536"/>
      </dsp:txXfrm>
    </dsp:sp>
    <dsp:sp modelId="{8057B846-267A-4226-B2AC-60525CE2C5AD}">
      <dsp:nvSpPr>
        <dsp:cNvPr id="0" name=""/>
        <dsp:cNvSpPr/>
      </dsp:nvSpPr>
      <dsp:spPr>
        <a:xfrm>
          <a:off x="4436976" y="515763"/>
          <a:ext cx="2051118" cy="246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0" rIns="20260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The data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types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of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variables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was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changed</a:t>
          </a:r>
          <a:endParaRPr lang="en-US" sz="15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36976" y="1500299"/>
        <a:ext cx="2051118" cy="1476805"/>
      </dsp:txXfrm>
    </dsp:sp>
    <dsp:sp modelId="{E83ACB0C-BD31-4285-8C4E-F9210110BDD5}">
      <dsp:nvSpPr>
        <dsp:cNvPr id="0" name=""/>
        <dsp:cNvSpPr/>
      </dsp:nvSpPr>
      <dsp:spPr>
        <a:xfrm>
          <a:off x="4436976" y="515763"/>
          <a:ext cx="2051118" cy="984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165100" rIns="20260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  <a:endParaRPr lang="en-US" sz="4500" kern="1200" dirty="0"/>
        </a:p>
      </dsp:txBody>
      <dsp:txXfrm>
        <a:off x="4436976" y="515763"/>
        <a:ext cx="2051118" cy="984536"/>
      </dsp:txXfrm>
    </dsp:sp>
    <dsp:sp modelId="{2F574E22-A65E-42D4-B5E1-D6EC73AA116B}">
      <dsp:nvSpPr>
        <dsp:cNvPr id="0" name=""/>
        <dsp:cNvSpPr/>
      </dsp:nvSpPr>
      <dsp:spPr>
        <a:xfrm>
          <a:off x="6652183" y="515763"/>
          <a:ext cx="2051118" cy="246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0" rIns="20260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Abnormal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values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(i. e. outliers)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were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examined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and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dealt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with</a:t>
          </a:r>
          <a:endParaRPr lang="en-US" sz="15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652183" y="1500299"/>
        <a:ext cx="2051118" cy="1476805"/>
      </dsp:txXfrm>
    </dsp:sp>
    <dsp:sp modelId="{99EC07F8-9134-4EA8-A665-F400CBF87CB6}">
      <dsp:nvSpPr>
        <dsp:cNvPr id="0" name=""/>
        <dsp:cNvSpPr/>
      </dsp:nvSpPr>
      <dsp:spPr>
        <a:xfrm>
          <a:off x="6652183" y="515763"/>
          <a:ext cx="2051118" cy="984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165100" rIns="20260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652183" y="515763"/>
        <a:ext cx="2051118" cy="984536"/>
      </dsp:txXfrm>
    </dsp:sp>
    <dsp:sp modelId="{1BE9E646-8148-40A8-A51B-BFCC4F3C8905}">
      <dsp:nvSpPr>
        <dsp:cNvPr id="0" name=""/>
        <dsp:cNvSpPr/>
      </dsp:nvSpPr>
      <dsp:spPr>
        <a:xfrm>
          <a:off x="8867391" y="515763"/>
          <a:ext cx="2051118" cy="246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0" rIns="20260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Only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observations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for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the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city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of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Toronto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were</a:t>
          </a:r>
          <a:r>
            <a:rPr lang="pt-BR" sz="1500" b="1" kern="1200" dirty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pt-BR" sz="1500" b="1" kern="1200" dirty="0" err="1">
              <a:solidFill>
                <a:schemeClr val="tx2">
                  <a:lumMod val="50000"/>
                </a:schemeClr>
              </a:solidFill>
            </a:rPr>
            <a:t>kept</a:t>
          </a:r>
          <a:endParaRPr lang="en-US" sz="15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867391" y="1500299"/>
        <a:ext cx="2051118" cy="1476805"/>
      </dsp:txXfrm>
    </dsp:sp>
    <dsp:sp modelId="{2A3AF3C6-B579-4CDE-9BE7-24A184339FD2}">
      <dsp:nvSpPr>
        <dsp:cNvPr id="0" name=""/>
        <dsp:cNvSpPr/>
      </dsp:nvSpPr>
      <dsp:spPr>
        <a:xfrm>
          <a:off x="8867391" y="515763"/>
          <a:ext cx="2051118" cy="984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05" tIns="165100" rIns="20260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867391" y="515763"/>
        <a:ext cx="2051118" cy="98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A2A56-405C-39F1-BF14-B61644FC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D3D682-6388-D612-59E9-3779DC5A7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D92955-D8BF-39AA-6EEC-00AFFE3AD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47D710-BDE3-7765-736D-2183E4C6D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vpfmx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4" y="891053"/>
            <a:ext cx="3996700" cy="2242441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WEB SCRAPPING</a:t>
            </a:r>
            <a:br>
              <a:rPr lang="pt-BR" sz="4000" b="1" dirty="0"/>
            </a:br>
            <a:r>
              <a:rPr lang="pt-BR" sz="4000" b="1" dirty="0"/>
              <a:t> PROJECT</a:t>
            </a:r>
            <a:br>
              <a:rPr lang="pt-BR" sz="4000" b="1" dirty="0"/>
            </a:br>
            <a:r>
              <a:rPr lang="pt-BR" sz="4000" b="1" dirty="0"/>
              <a:t>-</a:t>
            </a:r>
            <a:br>
              <a:rPr lang="pt-BR" sz="4000" b="1" dirty="0"/>
            </a:br>
            <a:r>
              <a:rPr lang="pt-BR" sz="4000" b="1" dirty="0"/>
              <a:t>Toronto </a:t>
            </a:r>
            <a:r>
              <a:rPr lang="pt-BR" sz="4000" b="1" dirty="0" err="1"/>
              <a:t>rental</a:t>
            </a:r>
            <a:r>
              <a:rPr lang="pt-BR" sz="4000" b="1" dirty="0"/>
              <a:t> </a:t>
            </a:r>
            <a:r>
              <a:rPr lang="pt-BR" sz="4000" b="1" dirty="0" err="1"/>
              <a:t>prices</a:t>
            </a:r>
            <a:br>
              <a:rPr lang="pt-BR" sz="4000" b="1" dirty="0"/>
            </a:br>
            <a:endParaRPr lang="en-US" sz="40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4065" y="4997945"/>
            <a:ext cx="3222058" cy="964620"/>
          </a:xfrm>
        </p:spPr>
        <p:txBody>
          <a:bodyPr/>
          <a:lstStyle/>
          <a:p>
            <a:pPr algn="just"/>
            <a:r>
              <a:rPr lang="pt-BR" sz="1400" b="1" dirty="0" err="1"/>
              <a:t>Analysis</a:t>
            </a:r>
            <a:r>
              <a:rPr lang="pt-BR" sz="1400" b="1" dirty="0"/>
              <a:t> </a:t>
            </a:r>
            <a:r>
              <a:rPr lang="pt-BR" sz="1400" b="1" dirty="0" err="1"/>
              <a:t>of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rental</a:t>
            </a:r>
            <a:r>
              <a:rPr lang="pt-BR" sz="1400" b="1" dirty="0"/>
              <a:t> </a:t>
            </a:r>
            <a:r>
              <a:rPr lang="pt-BR" sz="1400" b="1" dirty="0" err="1"/>
              <a:t>market</a:t>
            </a:r>
            <a:r>
              <a:rPr lang="pt-BR" sz="1400" b="1" dirty="0"/>
              <a:t> </a:t>
            </a:r>
            <a:r>
              <a:rPr lang="pt-BR" sz="1400" b="1" dirty="0" err="1"/>
              <a:t>of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city</a:t>
            </a:r>
            <a:r>
              <a:rPr lang="pt-BR" sz="1400" b="1" dirty="0"/>
              <a:t> </a:t>
            </a:r>
            <a:r>
              <a:rPr lang="pt-BR" sz="1400" b="1" dirty="0" err="1"/>
              <a:t>of</a:t>
            </a:r>
            <a:r>
              <a:rPr lang="pt-BR" sz="1400" b="1" dirty="0"/>
              <a:t> Toronto - Canada</a:t>
            </a:r>
            <a:br>
              <a:rPr lang="pt-BR" sz="1400" b="1" dirty="0"/>
            </a:br>
            <a:endParaRPr lang="en-US" dirty="0"/>
          </a:p>
        </p:txBody>
      </p:sp>
      <p:pic>
        <p:nvPicPr>
          <p:cNvPr id="7" name="Picture 4" descr="A photo of a city at the time">
            <a:extLst>
              <a:ext uri="{FF2B5EF4-FFF2-40B4-BE49-F238E27FC236}">
                <a16:creationId xmlns:a16="http://schemas.microsoft.com/office/drawing/2014/main" id="{679C8B9D-CFEA-2C75-F7A4-10F465C0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2" r="2940" b="-1"/>
          <a:stretch/>
        </p:blipFill>
        <p:spPr>
          <a:xfrm>
            <a:off x="4776130" y="10"/>
            <a:ext cx="7664245" cy="68579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Availability of units within each region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4220CA10-07CF-BBAD-AF9E-3311B4A1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5" t="7473" r="8064"/>
          <a:stretch/>
        </p:blipFill>
        <p:spPr>
          <a:xfrm>
            <a:off x="2014717" y="1589214"/>
            <a:ext cx="8442193" cy="48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per region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24AB7E48-67BA-9DE5-FC8D-7FE8F552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04" t="7473" r="8671"/>
          <a:stretch/>
        </p:blipFill>
        <p:spPr>
          <a:xfrm>
            <a:off x="92075" y="1950500"/>
            <a:ext cx="5885939" cy="3444512"/>
          </a:xfrm>
          <a:prstGeom prst="rect">
            <a:avLst/>
          </a:prstGeom>
        </p:spPr>
      </p:pic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BC769150-E457-3ED2-2391-88949B7A2A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84" t="6792" r="8307"/>
          <a:stretch/>
        </p:blipFill>
        <p:spPr>
          <a:xfrm>
            <a:off x="6081250" y="1823004"/>
            <a:ext cx="6014996" cy="35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9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expensive </a:t>
            </a:r>
            <a:r>
              <a:rPr lang="en-US" dirty="0" err="1"/>
              <a:t>neighbourhoods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2CB37DEA-C753-ECAA-714E-DC6D9B1D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29" t="9677" r="7023" b="3441"/>
          <a:stretch/>
        </p:blipFill>
        <p:spPr>
          <a:xfrm>
            <a:off x="1946788" y="1446401"/>
            <a:ext cx="8318090" cy="50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Cheapest </a:t>
            </a:r>
            <a:r>
              <a:rPr lang="en-US" dirty="0" err="1"/>
              <a:t>neighbourhoods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Imagem 1" descr="Gráfico, Gráfico de barras&#10;&#10;Descrição gerada automaticamente">
            <a:extLst>
              <a:ext uri="{FF2B5EF4-FFF2-40B4-BE49-F238E27FC236}">
                <a16:creationId xmlns:a16="http://schemas.microsoft.com/office/drawing/2014/main" id="{2142F0B1-EA2B-85AA-E3F4-FB26700C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12" t="9463" r="8794" b="677"/>
          <a:stretch/>
        </p:blipFill>
        <p:spPr>
          <a:xfrm>
            <a:off x="1814050" y="1345229"/>
            <a:ext cx="8480323" cy="5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7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697F-BBED-C8A9-176F-BD0575925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5EAD8F-D893-1026-0191-5DAFBFDD5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038" y="347088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4E7E868E-635A-C932-2490-45BF172C382B}"/>
              </a:ext>
            </a:extLst>
          </p:cNvPr>
          <p:cNvSpPr txBox="1">
            <a:spLocks/>
          </p:cNvSpPr>
          <p:nvPr/>
        </p:nvSpPr>
        <p:spPr>
          <a:xfrm>
            <a:off x="1117062" y="493918"/>
            <a:ext cx="4619932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err="1"/>
              <a:t>Challenges</a:t>
            </a:r>
            <a:endParaRPr lang="pt-B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9F515F-31BF-0703-F14A-55C83AA2E80D}"/>
              </a:ext>
            </a:extLst>
          </p:cNvPr>
          <p:cNvSpPr txBox="1">
            <a:spLocks/>
          </p:cNvSpPr>
          <p:nvPr/>
        </p:nvSpPr>
        <p:spPr>
          <a:xfrm>
            <a:off x="1028700" y="2155969"/>
            <a:ext cx="5511558" cy="359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Dealing with html request denials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Taking decision about how to deal with abnormal numbers in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Narrowing down the analysis to a point of interest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pt-BR" sz="1600" dirty="0"/>
          </a:p>
          <a:p>
            <a:endParaRPr lang="en-US" dirty="0"/>
          </a:p>
        </p:txBody>
      </p:sp>
      <p:pic>
        <p:nvPicPr>
          <p:cNvPr id="11" name="Imagem 10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CCF6ECFE-85A7-52AC-614C-97A48CA5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78" y="0"/>
            <a:ext cx="4763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2DA1F-7EFD-59C0-FAD1-E46D3B48A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6BA4035-5224-C284-2397-4B75CBB7D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CFDF913-E7A7-C9A1-9352-BC1CA1D6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62" y="493918"/>
            <a:ext cx="8852848" cy="1340615"/>
          </a:xfrm>
        </p:spPr>
        <p:txBody>
          <a:bodyPr/>
          <a:lstStyle/>
          <a:p>
            <a:r>
              <a:rPr lang="pt-BR" dirty="0" err="1"/>
              <a:t>Conclusion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steps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1F2E16F-F624-8E9E-7D37-967669D7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918B78-C051-3D85-13F1-58226A629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9903173" cy="3889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Size and location seems to play an important role when it comes to renting price..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The metric mean price per square feet highlighted here could be used as reference for evaluating renting prices within a given region or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neighbourhood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and help renters to make better deals.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The </a:t>
            </a:r>
            <a:r>
              <a:rPr lang="pt-BR" dirty="0" err="1"/>
              <a:t>next</a:t>
            </a:r>
            <a:r>
              <a:rPr lang="pt-BR" dirty="0"/>
              <a:t> steps for a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involve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deployment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interactive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 app for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explore </a:t>
            </a:r>
            <a:r>
              <a:rPr lang="pt-BR" dirty="0" err="1"/>
              <a:t>their</a:t>
            </a:r>
            <a:r>
              <a:rPr lang="pt-BR" dirty="0"/>
              <a:t> personal </a:t>
            </a:r>
            <a:r>
              <a:rPr lang="pt-BR" dirty="0" err="1"/>
              <a:t>interests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exploration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(for </a:t>
            </a:r>
            <a:r>
              <a:rPr lang="pt-BR" dirty="0" err="1"/>
              <a:t>example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bathrooms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/>
              <a:t>parking slots).</a:t>
            </a: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2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01 </a:t>
            </a:r>
            <a:r>
              <a:rPr lang="pt-BR" dirty="0" err="1"/>
              <a:t>Motivation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 </a:t>
            </a:r>
            <a:r>
              <a:rPr lang="pt-BR" dirty="0" err="1"/>
              <a:t>gathering</a:t>
            </a:r>
            <a:endParaRPr lang="en-US" dirty="0"/>
          </a:p>
          <a:p>
            <a:r>
              <a:rPr lang="en-US" dirty="0"/>
              <a:t>02 </a:t>
            </a:r>
            <a:r>
              <a:rPr lang="pt-BR" dirty="0"/>
              <a:t>The </a:t>
            </a:r>
            <a:r>
              <a:rPr lang="pt-BR" dirty="0" err="1"/>
              <a:t>dataset</a:t>
            </a:r>
            <a:endParaRPr lang="en-US" dirty="0"/>
          </a:p>
          <a:p>
            <a:r>
              <a:rPr lang="en-US" dirty="0"/>
              <a:t>03 Findings</a:t>
            </a:r>
          </a:p>
          <a:p>
            <a:r>
              <a:rPr lang="en-US" dirty="0"/>
              <a:t>04 Challenges</a:t>
            </a:r>
          </a:p>
          <a:p>
            <a:r>
              <a:rPr lang="en-US" dirty="0"/>
              <a:t>05 Conclusion and next steps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62" y="493918"/>
            <a:ext cx="4619932" cy="1340615"/>
          </a:xfrm>
        </p:spPr>
        <p:txBody>
          <a:bodyPr/>
          <a:lstStyle/>
          <a:p>
            <a:r>
              <a:rPr lang="pt-BR" dirty="0" err="1"/>
              <a:t>Motivation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 </a:t>
            </a:r>
            <a:r>
              <a:rPr lang="pt-BR" dirty="0" err="1"/>
              <a:t>gathering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2155970"/>
            <a:ext cx="4295468" cy="133350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Website</a:t>
            </a:r>
            <a:br>
              <a:rPr lang="pt-BR" b="1" u="sng" dirty="0"/>
            </a:br>
            <a:r>
              <a:rPr lang="pt-BR" sz="1600" dirty="0"/>
              <a:t>property.ca/</a:t>
            </a:r>
            <a:r>
              <a:rPr lang="pt-BR" sz="1600" dirty="0" err="1"/>
              <a:t>toronto?mode</a:t>
            </a:r>
            <a:r>
              <a:rPr lang="pt-BR" sz="1600" dirty="0"/>
              <a:t>=Rent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Rental</a:t>
            </a:r>
            <a:r>
              <a:rPr lang="pt-BR" dirty="0"/>
              <a:t> data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region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neigbourhood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endParaRPr lang="en-US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C2ACB-AFA8-F3BF-CFA8-4FD96E48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1" t="46072" r="27057" b="16113"/>
          <a:stretch/>
        </p:blipFill>
        <p:spPr>
          <a:xfrm>
            <a:off x="484542" y="3669976"/>
            <a:ext cx="5430873" cy="27228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EA2427-7B5B-D71D-3547-AF1A3ED0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12" t="13315" r="5249" b="26870"/>
          <a:stretch/>
        </p:blipFill>
        <p:spPr>
          <a:xfrm>
            <a:off x="6432353" y="3405214"/>
            <a:ext cx="5456159" cy="3081768"/>
          </a:xfrm>
          <a:prstGeom prst="rect">
            <a:avLst/>
          </a:prstGeom>
        </p:spPr>
      </p:pic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ED96253A-3D5D-5305-A097-CBEFF73B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61" t="9225" r="1284" b="6524"/>
          <a:stretch/>
        </p:blipFill>
        <p:spPr>
          <a:xfrm>
            <a:off x="6324083" y="371018"/>
            <a:ext cx="5574263" cy="27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62" y="493918"/>
            <a:ext cx="4619932" cy="1340615"/>
          </a:xfrm>
        </p:spPr>
        <p:txBody>
          <a:bodyPr/>
          <a:lstStyle/>
          <a:p>
            <a:r>
              <a:rPr lang="pt-BR" dirty="0" err="1"/>
              <a:t>Motivation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 </a:t>
            </a:r>
            <a:r>
              <a:rPr lang="pt-BR" dirty="0" err="1"/>
              <a:t>gathering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7062" y="2152038"/>
            <a:ext cx="4295468" cy="18082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Web </a:t>
            </a:r>
            <a:r>
              <a:rPr lang="pt-BR" dirty="0" err="1"/>
              <a:t>requests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parsing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BeautifulSoup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creation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pandas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endParaRPr lang="en-US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2093" y="6492875"/>
            <a:ext cx="2743200" cy="365125"/>
          </a:xfrm>
        </p:spPr>
        <p:txBody>
          <a:bodyPr/>
          <a:lstStyle/>
          <a:p>
            <a:fld id="{9FEF76E7-2EBE-4103-B764-AD23619BE076}" type="datetime1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B68873-B5AC-C639-B357-13AB65EB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04" t="26609" r="13025" b="9911"/>
          <a:stretch/>
        </p:blipFill>
        <p:spPr>
          <a:xfrm>
            <a:off x="5973097" y="188895"/>
            <a:ext cx="6085553" cy="33413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E917D8-4040-AB31-4217-53E08C98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6" t="42465" r="12541" b="20674"/>
          <a:stretch/>
        </p:blipFill>
        <p:spPr>
          <a:xfrm>
            <a:off x="1117062" y="3943348"/>
            <a:ext cx="10369620" cy="25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038" y="347088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38" y="1397592"/>
            <a:ext cx="6674802" cy="655320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BR" dirty="0"/>
              <a:t>The </a:t>
            </a:r>
            <a:r>
              <a:rPr lang="pt-BR" dirty="0" err="1"/>
              <a:t>dataset</a:t>
            </a:r>
            <a:endParaRPr lang="en-US" dirty="0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826F907D-EFBF-84C9-C1B7-F09A651FE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636098"/>
              </p:ext>
            </p:extLst>
          </p:nvPr>
        </p:nvGraphicFramePr>
        <p:xfrm>
          <a:off x="767005" y="3561774"/>
          <a:ext cx="10925071" cy="349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2F0813B-02AC-DFFF-479B-B48EF66379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5726" t="50000" r="12298" b="13168"/>
          <a:stretch/>
        </p:blipFill>
        <p:spPr>
          <a:xfrm>
            <a:off x="4140901" y="987699"/>
            <a:ext cx="7551175" cy="21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62" y="493918"/>
            <a:ext cx="4619932" cy="1340615"/>
          </a:xfrm>
        </p:spPr>
        <p:txBody>
          <a:bodyPr/>
          <a:lstStyle/>
          <a:p>
            <a:r>
              <a:rPr lang="pt-BR" dirty="0" err="1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2155969"/>
            <a:ext cx="5511558" cy="35959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Relationship between price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Price</a:t>
            </a:r>
            <a:r>
              <a:rPr lang="pt-BR" dirty="0"/>
              <a:t> per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bedrooms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Availability of units within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per </a:t>
            </a:r>
            <a:r>
              <a:rPr lang="en-US" dirty="0" err="1"/>
              <a:t>sqft</a:t>
            </a:r>
            <a:r>
              <a:rPr lang="en-US" dirty="0"/>
              <a:t> for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and cheapest </a:t>
            </a:r>
            <a:r>
              <a:rPr lang="en-US" dirty="0" err="1"/>
              <a:t>neighbourhoods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pt-BR" sz="1600" dirty="0"/>
          </a:p>
          <a:p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Imagem 3" descr="Casa com gramado e árvores ao fundo&#10;&#10;Descrição gerada automaticamente">
            <a:extLst>
              <a:ext uri="{FF2B5EF4-FFF2-40B4-BE49-F238E27FC236}">
                <a16:creationId xmlns:a16="http://schemas.microsoft.com/office/drawing/2014/main" id="{9813A110-56E4-9319-7951-6103D40E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63"/>
          <a:stretch/>
        </p:blipFill>
        <p:spPr>
          <a:xfrm>
            <a:off x="6895403" y="-1"/>
            <a:ext cx="52965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Relationship between price and size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Imagem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E87B25B-0B6F-DCD1-7815-4B03C2C2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17" y="1588396"/>
            <a:ext cx="6239559" cy="46796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367CE1-1630-088C-DA5F-C1CFC2118F0A}"/>
              </a:ext>
            </a:extLst>
          </p:cNvPr>
          <p:cNvSpPr txBox="1"/>
          <p:nvPr/>
        </p:nvSpPr>
        <p:spPr>
          <a:xfrm>
            <a:off x="8185355" y="3336141"/>
            <a:ext cx="262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Adjusted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</a:t>
            </a:r>
            <a:r>
              <a:rPr lang="pt-BR" b="1" i="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0,581</a:t>
            </a:r>
          </a:p>
        </p:txBody>
      </p:sp>
    </p:spTree>
    <p:extLst>
      <p:ext uri="{BB962C8B-B14F-4D97-AF65-F5344CB8AC3E}">
        <p14:creationId xmlns:p14="http://schemas.microsoft.com/office/powerpoint/2010/main" val="23973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Price</a:t>
            </a:r>
            <a:r>
              <a:rPr lang="pt-BR" dirty="0"/>
              <a:t> per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bedrooms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Imagem 12" descr="Gráfico, Gráfico de barras&#10;&#10;Descrição gerada automaticamente">
            <a:extLst>
              <a:ext uri="{FF2B5EF4-FFF2-40B4-BE49-F238E27FC236}">
                <a16:creationId xmlns:a16="http://schemas.microsoft.com/office/drawing/2014/main" id="{04C6A0D8-1475-3EC5-9830-DF39A23A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18" t="5308" r="8291"/>
          <a:stretch/>
        </p:blipFill>
        <p:spPr>
          <a:xfrm>
            <a:off x="191729" y="2139644"/>
            <a:ext cx="6666272" cy="3657600"/>
          </a:xfrm>
          <a:prstGeom prst="rect">
            <a:avLst/>
          </a:prstGeom>
        </p:spPr>
      </p:pic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BE162B3F-2744-0731-4073-6C288474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97" t="4376" r="7839"/>
          <a:stretch/>
        </p:blipFill>
        <p:spPr>
          <a:xfrm>
            <a:off x="7064480" y="2632174"/>
            <a:ext cx="4905682" cy="26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Availability of units within each region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m 5" descr="Gráfico, Gráfico de pizza, Círculo&#10;&#10;Descrição gerada automaticamente">
            <a:extLst>
              <a:ext uri="{FF2B5EF4-FFF2-40B4-BE49-F238E27FC236}">
                <a16:creationId xmlns:a16="http://schemas.microsoft.com/office/drawing/2014/main" id="{3F0E8BB8-BBC6-EEB9-CB95-6A61BD37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15" r="8345" b="10377"/>
          <a:stretch/>
        </p:blipFill>
        <p:spPr>
          <a:xfrm>
            <a:off x="366252" y="1477963"/>
            <a:ext cx="11211231" cy="5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11DCE3-EF7E-4B20-B9AA-EDAF93AA34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6E0787D-DFB9-41E3-A9F2-635EF6994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CD1994-5BE9-4A2F-A57E-C48F09B48E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TM16411245</Template>
  <TotalTime>0</TotalTime>
  <Words>354</Words>
  <Application>Microsoft Office PowerPoint</Application>
  <PresentationFormat>Widescreen</PresentationFormat>
  <Paragraphs>90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Biome Light</vt:lpstr>
      <vt:lpstr>Calibri</vt:lpstr>
      <vt:lpstr>Office Theme</vt:lpstr>
      <vt:lpstr>WEB SCRAPPING  PROJECT - Toronto rental prices </vt:lpstr>
      <vt:lpstr>Content</vt:lpstr>
      <vt:lpstr>Motivation and data gathering</vt:lpstr>
      <vt:lpstr>Motivation and data gathering</vt:lpstr>
      <vt:lpstr>The dataset</vt:lpstr>
      <vt:lpstr>Findings</vt:lpstr>
      <vt:lpstr>Relationship between price and size</vt:lpstr>
      <vt:lpstr>Price per number of bedrooms</vt:lpstr>
      <vt:lpstr>Availability of units within each region</vt:lpstr>
      <vt:lpstr>Availability of units within each region</vt:lpstr>
      <vt:lpstr>Price per region</vt:lpstr>
      <vt:lpstr>Most expensive neighbourhoods</vt:lpstr>
      <vt:lpstr>Cheapest neighbourhoods</vt:lpstr>
      <vt:lpstr>Apresentação do PowerPoint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2020-08-18T05:56:51Z</dcterms:created>
  <dcterms:modified xsi:type="dcterms:W3CDTF">2025-03-22T12:43:28Z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