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75" r:id="rId2"/>
    <p:sldId id="266" r:id="rId3"/>
    <p:sldId id="268" r:id="rId4"/>
    <p:sldId id="280" r:id="rId5"/>
    <p:sldId id="259" r:id="rId6"/>
    <p:sldId id="258" r:id="rId7"/>
    <p:sldId id="260" r:id="rId8"/>
    <p:sldId id="261" r:id="rId9"/>
    <p:sldId id="277" r:id="rId10"/>
    <p:sldId id="278" r:id="rId11"/>
    <p:sldId id="263" r:id="rId12"/>
    <p:sldId id="264" r:id="rId13"/>
    <p:sldId id="265" r:id="rId14"/>
    <p:sldId id="279" r:id="rId15"/>
    <p:sldId id="269" r:id="rId16"/>
    <p:sldId id="271" r:id="rId17"/>
    <p:sldId id="270" r:id="rId18"/>
    <p:sldId id="272" r:id="rId19"/>
    <p:sldId id="273"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3" autoAdjust="0"/>
    <p:restoredTop sz="96586" autoAdjust="0"/>
  </p:normalViewPr>
  <p:slideViewPr>
    <p:cSldViewPr snapToGrid="0">
      <p:cViewPr varScale="1">
        <p:scale>
          <a:sx n="117" d="100"/>
          <a:sy n="117" d="100"/>
        </p:scale>
        <p:origin x="7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91869-1D2B-4142-8F74-47AC6C318D09}" type="datetimeFigureOut">
              <a:rPr lang="en-US" smtClean="0"/>
              <a:t>5/19/2017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2F197-C2A0-44E8-9557-F316EAE330FE}" type="slidenum">
              <a:rPr lang="en-US" smtClean="0"/>
              <a:t>‹#›</a:t>
            </a:fld>
            <a:endParaRPr lang="en-US"/>
          </a:p>
        </p:txBody>
      </p:sp>
    </p:spTree>
    <p:extLst>
      <p:ext uri="{BB962C8B-B14F-4D97-AF65-F5344CB8AC3E}">
        <p14:creationId xmlns:p14="http://schemas.microsoft.com/office/powerpoint/2010/main" val="3806085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62F197-C2A0-44E8-9557-F316EAE330FE}" type="slidenum">
              <a:rPr lang="en-US" smtClean="0"/>
              <a:t>1</a:t>
            </a:fld>
            <a:endParaRPr lang="en-US"/>
          </a:p>
        </p:txBody>
      </p:sp>
    </p:spTree>
    <p:extLst>
      <p:ext uri="{BB962C8B-B14F-4D97-AF65-F5344CB8AC3E}">
        <p14:creationId xmlns:p14="http://schemas.microsoft.com/office/powerpoint/2010/main" val="212401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As we will see, in this work we</a:t>
            </a:r>
            <a:r>
              <a:rPr lang="pt-BR" baseline="0" dirty="0" smtClean="0"/>
              <a:t> will show that languages do play a role in the human development. In other words, we will show that somehow the position of a language in a language network is correlated with the human development index of the countries where those languages are spoken.</a:t>
            </a:r>
            <a:endParaRPr lang="en-US" dirty="0"/>
          </a:p>
        </p:txBody>
      </p:sp>
      <p:sp>
        <p:nvSpPr>
          <p:cNvPr id="4" name="Slide Number Placeholder 3"/>
          <p:cNvSpPr>
            <a:spLocks noGrp="1"/>
          </p:cNvSpPr>
          <p:nvPr>
            <p:ph type="sldNum" sz="quarter" idx="10"/>
          </p:nvPr>
        </p:nvSpPr>
        <p:spPr/>
        <p:txBody>
          <a:bodyPr/>
          <a:lstStyle/>
          <a:p>
            <a:fld id="{1462F197-C2A0-44E8-9557-F316EAE330FE}" type="slidenum">
              <a:rPr lang="en-US" smtClean="0"/>
              <a:t>5</a:t>
            </a:fld>
            <a:endParaRPr lang="en-US"/>
          </a:p>
        </p:txBody>
      </p:sp>
    </p:spTree>
    <p:extLst>
      <p:ext uri="{BB962C8B-B14F-4D97-AF65-F5344CB8AC3E}">
        <p14:creationId xmlns:p14="http://schemas.microsoft.com/office/powerpoint/2010/main" val="1269942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62F197-C2A0-44E8-9557-F316EAE330FE}" type="slidenum">
              <a:rPr lang="en-US" smtClean="0"/>
              <a:t>20</a:t>
            </a:fld>
            <a:endParaRPr lang="en-US"/>
          </a:p>
        </p:txBody>
      </p:sp>
    </p:spTree>
    <p:extLst>
      <p:ext uri="{BB962C8B-B14F-4D97-AF65-F5344CB8AC3E}">
        <p14:creationId xmlns:p14="http://schemas.microsoft.com/office/powerpoint/2010/main" val="2905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181930-5D5E-4147-A9EC-895BDC867A9C}" type="datetime1">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280CA-828F-47A8-A58A-D2D78970D322}" type="slidenum">
              <a:rPr lang="en-US" smtClean="0"/>
              <a:t>‹#›</a:t>
            </a:fld>
            <a:endParaRPr lang="en-US"/>
          </a:p>
        </p:txBody>
      </p:sp>
    </p:spTree>
    <p:extLst>
      <p:ext uri="{BB962C8B-B14F-4D97-AF65-F5344CB8AC3E}">
        <p14:creationId xmlns:p14="http://schemas.microsoft.com/office/powerpoint/2010/main" val="4165389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1368D3-1C8E-4CFE-8401-FEB334800961}" type="datetime1">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280CA-828F-47A8-A58A-D2D78970D322}" type="slidenum">
              <a:rPr lang="en-US" smtClean="0"/>
              <a:t>‹#›</a:t>
            </a:fld>
            <a:endParaRPr lang="en-US"/>
          </a:p>
        </p:txBody>
      </p:sp>
    </p:spTree>
    <p:extLst>
      <p:ext uri="{BB962C8B-B14F-4D97-AF65-F5344CB8AC3E}">
        <p14:creationId xmlns:p14="http://schemas.microsoft.com/office/powerpoint/2010/main" val="270221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4A446F-3D50-4758-92B6-9FC066B4A998}" type="datetime1">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280CA-828F-47A8-A58A-D2D78970D322}" type="slidenum">
              <a:rPr lang="en-US" smtClean="0"/>
              <a:t>‹#›</a:t>
            </a:fld>
            <a:endParaRPr lang="en-US"/>
          </a:p>
        </p:txBody>
      </p:sp>
    </p:spTree>
    <p:extLst>
      <p:ext uri="{BB962C8B-B14F-4D97-AF65-F5344CB8AC3E}">
        <p14:creationId xmlns:p14="http://schemas.microsoft.com/office/powerpoint/2010/main" val="280514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B9FF8-8452-4EDE-8DFA-95576753C83A}" type="datetime1">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280CA-828F-47A8-A58A-D2D78970D322}" type="slidenum">
              <a:rPr lang="en-US" smtClean="0"/>
              <a:t>‹#›</a:t>
            </a:fld>
            <a:endParaRPr lang="en-US"/>
          </a:p>
        </p:txBody>
      </p:sp>
    </p:spTree>
    <p:extLst>
      <p:ext uri="{BB962C8B-B14F-4D97-AF65-F5344CB8AC3E}">
        <p14:creationId xmlns:p14="http://schemas.microsoft.com/office/powerpoint/2010/main" val="67177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53BB8-723C-42B3-9F33-EF9383C3FECE}" type="datetime1">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280CA-828F-47A8-A58A-D2D78970D322}" type="slidenum">
              <a:rPr lang="en-US" smtClean="0"/>
              <a:t>‹#›</a:t>
            </a:fld>
            <a:endParaRPr lang="en-US"/>
          </a:p>
        </p:txBody>
      </p:sp>
    </p:spTree>
    <p:extLst>
      <p:ext uri="{BB962C8B-B14F-4D97-AF65-F5344CB8AC3E}">
        <p14:creationId xmlns:p14="http://schemas.microsoft.com/office/powerpoint/2010/main" val="271600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671EF7-48C6-4BCE-B539-D1F14A2CBE13}" type="datetime1">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280CA-828F-47A8-A58A-D2D78970D322}" type="slidenum">
              <a:rPr lang="en-US" smtClean="0"/>
              <a:t>‹#›</a:t>
            </a:fld>
            <a:endParaRPr lang="en-US"/>
          </a:p>
        </p:txBody>
      </p:sp>
    </p:spTree>
    <p:extLst>
      <p:ext uri="{BB962C8B-B14F-4D97-AF65-F5344CB8AC3E}">
        <p14:creationId xmlns:p14="http://schemas.microsoft.com/office/powerpoint/2010/main" val="224170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745EF5-7F75-46AA-8C21-FA8A8F471F0E}" type="datetime1">
              <a:rPr lang="en-US" smtClean="0"/>
              <a:t>5/19/2017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6280CA-828F-47A8-A58A-D2D78970D322}" type="slidenum">
              <a:rPr lang="en-US" smtClean="0"/>
              <a:t>‹#›</a:t>
            </a:fld>
            <a:endParaRPr lang="en-US"/>
          </a:p>
        </p:txBody>
      </p:sp>
    </p:spTree>
    <p:extLst>
      <p:ext uri="{BB962C8B-B14F-4D97-AF65-F5344CB8AC3E}">
        <p14:creationId xmlns:p14="http://schemas.microsoft.com/office/powerpoint/2010/main" val="88350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C346CB-30A1-42C2-A23D-D22E3E06D74C}" type="datetime1">
              <a:rPr lang="en-US" smtClean="0"/>
              <a:t>5/19/2017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6280CA-828F-47A8-A58A-D2D78970D322}" type="slidenum">
              <a:rPr lang="en-US" smtClean="0"/>
              <a:t>‹#›</a:t>
            </a:fld>
            <a:endParaRPr lang="en-US"/>
          </a:p>
        </p:txBody>
      </p:sp>
    </p:spTree>
    <p:extLst>
      <p:ext uri="{BB962C8B-B14F-4D97-AF65-F5344CB8AC3E}">
        <p14:creationId xmlns:p14="http://schemas.microsoft.com/office/powerpoint/2010/main" val="81085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56554-A6C4-4E76-B853-AA39BEF80802}" type="datetime1">
              <a:rPr lang="en-US" smtClean="0"/>
              <a:t>5/19/2017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6280CA-828F-47A8-A58A-D2D78970D322}" type="slidenum">
              <a:rPr lang="en-US" smtClean="0"/>
              <a:t>‹#›</a:t>
            </a:fld>
            <a:endParaRPr lang="en-US"/>
          </a:p>
        </p:txBody>
      </p:sp>
    </p:spTree>
    <p:extLst>
      <p:ext uri="{BB962C8B-B14F-4D97-AF65-F5344CB8AC3E}">
        <p14:creationId xmlns:p14="http://schemas.microsoft.com/office/powerpoint/2010/main" val="396224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68575-C04F-4ED2-B7D3-352B28CDA0AD}" type="datetime1">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280CA-828F-47A8-A58A-D2D78970D322}" type="slidenum">
              <a:rPr lang="en-US" smtClean="0"/>
              <a:t>‹#›</a:t>
            </a:fld>
            <a:endParaRPr lang="en-US"/>
          </a:p>
        </p:txBody>
      </p:sp>
    </p:spTree>
    <p:extLst>
      <p:ext uri="{BB962C8B-B14F-4D97-AF65-F5344CB8AC3E}">
        <p14:creationId xmlns:p14="http://schemas.microsoft.com/office/powerpoint/2010/main" val="87488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CB90F-6A61-44C2-83FE-8AAF522AE5CE}" type="datetime1">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280CA-828F-47A8-A58A-D2D78970D322}" type="slidenum">
              <a:rPr lang="en-US" smtClean="0"/>
              <a:t>‹#›</a:t>
            </a:fld>
            <a:endParaRPr lang="en-US"/>
          </a:p>
        </p:txBody>
      </p:sp>
    </p:spTree>
    <p:extLst>
      <p:ext uri="{BB962C8B-B14F-4D97-AF65-F5344CB8AC3E}">
        <p14:creationId xmlns:p14="http://schemas.microsoft.com/office/powerpoint/2010/main" val="97421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91CB3-4E23-47DF-93F3-A2AC176E6EAA}" type="datetime1">
              <a:rPr lang="en-US" smtClean="0"/>
              <a:t>5/19/2017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280CA-828F-47A8-A58A-D2D78970D322}" type="slidenum">
              <a:rPr lang="en-US" smtClean="0"/>
              <a:t>‹#›</a:t>
            </a:fld>
            <a:endParaRPr lang="en-US"/>
          </a:p>
        </p:txBody>
      </p:sp>
    </p:spTree>
    <p:extLst>
      <p:ext uri="{BB962C8B-B14F-4D97-AF65-F5344CB8AC3E}">
        <p14:creationId xmlns:p14="http://schemas.microsoft.com/office/powerpoint/2010/main" val="3199511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jpg"/><Relationship Id="rId3" Type="http://schemas.openxmlformats.org/officeDocument/2006/relationships/notesSlide" Target="../notesSlides/notesSlide3.xml"/><Relationship Id="rId7"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hyperlink" Target="http://diogofpacheco.github.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Language as a Measure of Welfare</a:t>
            </a:r>
          </a:p>
        </p:txBody>
      </p:sp>
      <p:sp>
        <p:nvSpPr>
          <p:cNvPr id="3" name="Subtitle 2"/>
          <p:cNvSpPr>
            <a:spLocks noGrp="1"/>
          </p:cNvSpPr>
          <p:nvPr>
            <p:ph type="subTitle" idx="1"/>
          </p:nvPr>
        </p:nvSpPr>
        <p:spPr/>
        <p:txBody>
          <a:bodyPr/>
          <a:lstStyle/>
          <a:p>
            <a:r>
              <a:rPr lang="en-US" dirty="0" err="1" smtClean="0">
                <a:solidFill>
                  <a:schemeClr val="tx1">
                    <a:lumMod val="50000"/>
                    <a:lumOff val="50000"/>
                  </a:schemeClr>
                </a:solidFill>
              </a:rPr>
              <a:t>Priya</a:t>
            </a:r>
            <a:r>
              <a:rPr lang="en-US" dirty="0" smtClean="0">
                <a:solidFill>
                  <a:schemeClr val="tx1">
                    <a:lumMod val="50000"/>
                    <a:lumOff val="50000"/>
                  </a:schemeClr>
                </a:solidFill>
              </a:rPr>
              <a:t> </a:t>
            </a:r>
            <a:r>
              <a:rPr lang="en-US" dirty="0" err="1" smtClean="0">
                <a:solidFill>
                  <a:schemeClr val="tx1">
                    <a:lumMod val="50000"/>
                    <a:lumOff val="50000"/>
                  </a:schemeClr>
                </a:solidFill>
              </a:rPr>
              <a:t>Saha</a:t>
            </a:r>
            <a:r>
              <a:rPr lang="en-US" dirty="0" smtClean="0">
                <a:solidFill>
                  <a:schemeClr val="tx1">
                    <a:lumMod val="50000"/>
                    <a:lumOff val="50000"/>
                  </a:schemeClr>
                </a:solidFill>
              </a:rPr>
              <a:t>, </a:t>
            </a:r>
            <a:r>
              <a:rPr lang="en-US" b="1" u="sng" dirty="0" smtClean="0">
                <a:solidFill>
                  <a:schemeClr val="tx1">
                    <a:lumMod val="50000"/>
                    <a:lumOff val="50000"/>
                  </a:schemeClr>
                </a:solidFill>
              </a:rPr>
              <a:t>Diogo F. Pacheco</a:t>
            </a:r>
            <a:r>
              <a:rPr lang="en-US" dirty="0" smtClean="0">
                <a:solidFill>
                  <a:schemeClr val="tx1">
                    <a:lumMod val="50000"/>
                    <a:lumOff val="50000"/>
                  </a:schemeClr>
                </a:solidFill>
              </a:rPr>
              <a:t>, Ronaldo Menezes</a:t>
            </a:r>
          </a:p>
          <a:p>
            <a:r>
              <a:rPr lang="pt-BR" i="1" dirty="0" smtClean="0">
                <a:solidFill>
                  <a:schemeClr val="tx1">
                    <a:lumMod val="50000"/>
                    <a:lumOff val="50000"/>
                  </a:schemeClr>
                </a:solidFill>
              </a:rPr>
              <a:t>Florida Institute of Technology</a:t>
            </a:r>
            <a:endParaRPr lang="en-US" i="1" dirty="0">
              <a:solidFill>
                <a:schemeClr val="tx1">
                  <a:lumMod val="50000"/>
                  <a:lumOff val="50000"/>
                </a:schemeClr>
              </a:solidFill>
            </a:endParaRPr>
          </a:p>
        </p:txBody>
      </p:sp>
      <p:pic>
        <p:nvPicPr>
          <p:cNvPr id="4" name="Picture 5" descr="Image result for biocomplex la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6622" y="107461"/>
            <a:ext cx="1360610" cy="136061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val="4035815994"/>
              </p:ext>
            </p:extLst>
          </p:nvPr>
        </p:nvGraphicFramePr>
        <p:xfrm>
          <a:off x="2990652" y="5821239"/>
          <a:ext cx="3162698" cy="844064"/>
        </p:xfrm>
        <a:graphic>
          <a:graphicData uri="http://schemas.openxmlformats.org/presentationml/2006/ole">
            <mc:AlternateContent xmlns:mc="http://schemas.openxmlformats.org/markup-compatibility/2006">
              <mc:Choice xmlns:v="urn:schemas-microsoft-com:vml" Requires="v">
                <p:oleObj spid="_x0000_s1037" name="Acrobat Document" r:id="rId5" imgW="5924285" imgH="1581120" progId="AcroExch.Document.11">
                  <p:embed/>
                </p:oleObj>
              </mc:Choice>
              <mc:Fallback>
                <p:oleObj name="Acrobat Document" r:id="rId5" imgW="5924285" imgH="1581120" progId="AcroExch.Document.11">
                  <p:embed/>
                  <p:pic>
                    <p:nvPicPr>
                      <p:cNvPr id="0" name=""/>
                      <p:cNvPicPr/>
                      <p:nvPr/>
                    </p:nvPicPr>
                    <p:blipFill>
                      <a:blip r:embed="rId6"/>
                      <a:stretch>
                        <a:fillRect/>
                      </a:stretch>
                    </p:blipFill>
                    <p:spPr>
                      <a:xfrm>
                        <a:off x="2990652" y="5821239"/>
                        <a:ext cx="3162698" cy="844064"/>
                      </a:xfrm>
                      <a:prstGeom prst="rect">
                        <a:avLst/>
                      </a:prstGeom>
                    </p:spPr>
                  </p:pic>
                </p:oleObj>
              </mc:Fallback>
            </mc:AlternateContent>
          </a:graphicData>
        </a:graphic>
      </p:graphicFrame>
    </p:spTree>
    <p:extLst>
      <p:ext uri="{BB962C8B-B14F-4D97-AF65-F5344CB8AC3E}">
        <p14:creationId xmlns:p14="http://schemas.microsoft.com/office/powerpoint/2010/main" val="1632104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Characterizing Languages</a:t>
            </a:r>
            <a:endParaRPr lang="en-US" dirty="0"/>
          </a:p>
        </p:txBody>
      </p:sp>
      <p:sp>
        <p:nvSpPr>
          <p:cNvPr id="4" name="Slide Number Placeholder 3"/>
          <p:cNvSpPr>
            <a:spLocks noGrp="1"/>
          </p:cNvSpPr>
          <p:nvPr>
            <p:ph type="sldNum" sz="quarter" idx="12"/>
          </p:nvPr>
        </p:nvSpPr>
        <p:spPr/>
        <p:txBody>
          <a:bodyPr/>
          <a:lstStyle/>
          <a:p>
            <a:fld id="{596280CA-828F-47A8-A58A-D2D78970D322}" type="slidenum">
              <a:rPr lang="en-US" smtClean="0"/>
              <a:t>10</a:t>
            </a:fld>
            <a:endParaRPr lang="en-US"/>
          </a:p>
        </p:txBody>
      </p:sp>
      <p:pic>
        <p:nvPicPr>
          <p:cNvPr id="6" name="Content Placeholder 4"/>
          <p:cNvPicPr>
            <a:picLocks noChangeAspect="1"/>
          </p:cNvPicPr>
          <p:nvPr/>
        </p:nvPicPr>
        <p:blipFill rotWithShape="1">
          <a:blip r:embed="rId2"/>
          <a:srcRect l="85231" t="48676" r="483" b="27430"/>
          <a:stretch/>
        </p:blipFill>
        <p:spPr>
          <a:xfrm>
            <a:off x="5690505" y="3393766"/>
            <a:ext cx="2824845" cy="1760411"/>
          </a:xfrm>
          <a:prstGeom prst="rect">
            <a:avLst/>
          </a:prstGeom>
        </p:spPr>
      </p:pic>
      <p:pic>
        <p:nvPicPr>
          <p:cNvPr id="7" name="Content Placeholder 4"/>
          <p:cNvPicPr>
            <a:picLocks noChangeAspect="1"/>
          </p:cNvPicPr>
          <p:nvPr/>
        </p:nvPicPr>
        <p:blipFill rotWithShape="1">
          <a:blip r:embed="rId2"/>
          <a:srcRect l="18979" t="611" r="66528" b="74662"/>
          <a:stretch/>
        </p:blipFill>
        <p:spPr>
          <a:xfrm>
            <a:off x="1551213" y="2532028"/>
            <a:ext cx="2451226" cy="1558279"/>
          </a:xfrm>
          <a:prstGeom prst="rect">
            <a:avLst/>
          </a:prstGeom>
        </p:spPr>
      </p:pic>
      <p:pic>
        <p:nvPicPr>
          <p:cNvPr id="5" name="Content Placeholder 4"/>
          <p:cNvPicPr>
            <a:picLocks noGrp="1" noChangeAspect="1"/>
          </p:cNvPicPr>
          <p:nvPr>
            <p:ph idx="1"/>
          </p:nvPr>
        </p:nvPicPr>
        <p:blipFill>
          <a:blip r:embed="rId2"/>
          <a:stretch>
            <a:fillRect/>
          </a:stretch>
        </p:blipFill>
        <p:spPr>
          <a:xfrm>
            <a:off x="628650" y="2532028"/>
            <a:ext cx="7886700" cy="2938532"/>
          </a:xfrm>
          <a:prstGeom prst="rect">
            <a:avLst/>
          </a:prstGeom>
        </p:spPr>
      </p:pic>
    </p:spTree>
    <p:extLst>
      <p:ext uri="{BB962C8B-B14F-4D97-AF65-F5344CB8AC3E}">
        <p14:creationId xmlns:p14="http://schemas.microsoft.com/office/powerpoint/2010/main" val="426329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4702" y="1719299"/>
            <a:ext cx="4100315" cy="1632473"/>
          </a:xfrm>
          <a:prstGeom prst="rect">
            <a:avLst/>
          </a:prstGeom>
        </p:spPr>
      </p:pic>
      <p:pic>
        <p:nvPicPr>
          <p:cNvPr id="5" name="Picture 4"/>
          <p:cNvPicPr>
            <a:picLocks noChangeAspect="1"/>
          </p:cNvPicPr>
          <p:nvPr/>
        </p:nvPicPr>
        <p:blipFill>
          <a:blip r:embed="rId3"/>
          <a:stretch>
            <a:fillRect/>
          </a:stretch>
        </p:blipFill>
        <p:spPr>
          <a:xfrm>
            <a:off x="868088" y="3553947"/>
            <a:ext cx="2633625" cy="846674"/>
          </a:xfrm>
          <a:prstGeom prst="rect">
            <a:avLst/>
          </a:prstGeom>
        </p:spPr>
      </p:pic>
      <p:pic>
        <p:nvPicPr>
          <p:cNvPr id="6" name="Picture 5"/>
          <p:cNvPicPr>
            <a:picLocks noChangeAspect="1"/>
          </p:cNvPicPr>
          <p:nvPr/>
        </p:nvPicPr>
        <p:blipFill>
          <a:blip r:embed="rId4"/>
          <a:stretch>
            <a:fillRect/>
          </a:stretch>
        </p:blipFill>
        <p:spPr>
          <a:xfrm>
            <a:off x="868089" y="5322222"/>
            <a:ext cx="4144976" cy="927615"/>
          </a:xfrm>
          <a:prstGeom prst="rect">
            <a:avLst/>
          </a:prstGeom>
        </p:spPr>
      </p:pic>
      <p:pic>
        <p:nvPicPr>
          <p:cNvPr id="7" name="Picture 6"/>
          <p:cNvPicPr>
            <a:picLocks noChangeAspect="1"/>
          </p:cNvPicPr>
          <p:nvPr/>
        </p:nvPicPr>
        <p:blipFill>
          <a:blip r:embed="rId5"/>
          <a:stretch>
            <a:fillRect/>
          </a:stretch>
        </p:blipFill>
        <p:spPr>
          <a:xfrm>
            <a:off x="868088" y="4472379"/>
            <a:ext cx="2633625" cy="718646"/>
          </a:xfrm>
          <a:prstGeom prst="rect">
            <a:avLst/>
          </a:prstGeom>
        </p:spPr>
      </p:pic>
      <p:grpSp>
        <p:nvGrpSpPr>
          <p:cNvPr id="16" name="Group 15"/>
          <p:cNvGrpSpPr/>
          <p:nvPr/>
        </p:nvGrpSpPr>
        <p:grpSpPr>
          <a:xfrm>
            <a:off x="5364415" y="2532514"/>
            <a:ext cx="2285593" cy="3298313"/>
            <a:chOff x="5364415" y="2532514"/>
            <a:chExt cx="2285593" cy="3298313"/>
          </a:xfrm>
        </p:grpSpPr>
        <p:sp>
          <p:nvSpPr>
            <p:cNvPr id="8" name="Oval 7"/>
            <p:cNvSpPr/>
            <p:nvPr/>
          </p:nvSpPr>
          <p:spPr>
            <a:xfrm>
              <a:off x="6818379" y="5222013"/>
              <a:ext cx="429371" cy="339918"/>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6492369" y="3173623"/>
              <a:ext cx="429371" cy="339918"/>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5565007" y="3901509"/>
              <a:ext cx="429371" cy="339918"/>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5579085" y="2809513"/>
              <a:ext cx="429371" cy="339918"/>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p:cNvSpPr txBox="1"/>
            <p:nvPr/>
          </p:nvSpPr>
          <p:spPr>
            <a:xfrm>
              <a:off x="5364415" y="2532514"/>
              <a:ext cx="728268" cy="300082"/>
            </a:xfrm>
            <a:prstGeom prst="rect">
              <a:avLst/>
            </a:prstGeom>
            <a:noFill/>
          </p:spPr>
          <p:txBody>
            <a:bodyPr wrap="square" rtlCol="0">
              <a:spAutoFit/>
            </a:bodyPr>
            <a:lstStyle/>
            <a:p>
              <a:r>
                <a:rPr lang="en-US" sz="1350" dirty="0"/>
                <a:t>English</a:t>
              </a:r>
            </a:p>
          </p:txBody>
        </p:sp>
        <p:sp>
          <p:nvSpPr>
            <p:cNvPr id="13" name="TextBox 12"/>
            <p:cNvSpPr txBox="1"/>
            <p:nvPr/>
          </p:nvSpPr>
          <p:spPr>
            <a:xfrm>
              <a:off x="6695282" y="5530745"/>
              <a:ext cx="728268" cy="300082"/>
            </a:xfrm>
            <a:prstGeom prst="rect">
              <a:avLst/>
            </a:prstGeom>
            <a:noFill/>
          </p:spPr>
          <p:txBody>
            <a:bodyPr wrap="square" rtlCol="0">
              <a:spAutoFit/>
            </a:bodyPr>
            <a:lstStyle/>
            <a:p>
              <a:r>
                <a:rPr lang="en-US" sz="1350" dirty="0"/>
                <a:t>Spanish</a:t>
              </a:r>
            </a:p>
          </p:txBody>
        </p:sp>
        <p:sp>
          <p:nvSpPr>
            <p:cNvPr id="14" name="TextBox 13"/>
            <p:cNvSpPr txBox="1"/>
            <p:nvPr/>
          </p:nvSpPr>
          <p:spPr>
            <a:xfrm>
              <a:off x="5364415" y="4262739"/>
              <a:ext cx="866058" cy="300082"/>
            </a:xfrm>
            <a:prstGeom prst="rect">
              <a:avLst/>
            </a:prstGeom>
            <a:noFill/>
          </p:spPr>
          <p:txBody>
            <a:bodyPr wrap="square" rtlCol="0">
              <a:spAutoFit/>
            </a:bodyPr>
            <a:lstStyle/>
            <a:p>
              <a:r>
                <a:rPr lang="en-US" sz="1350" dirty="0"/>
                <a:t>German</a:t>
              </a:r>
            </a:p>
          </p:txBody>
        </p:sp>
        <p:sp>
          <p:nvSpPr>
            <p:cNvPr id="15" name="TextBox 14"/>
            <p:cNvSpPr txBox="1"/>
            <p:nvPr/>
          </p:nvSpPr>
          <p:spPr>
            <a:xfrm>
              <a:off x="6921740" y="3343582"/>
              <a:ext cx="728268" cy="300082"/>
            </a:xfrm>
            <a:prstGeom prst="rect">
              <a:avLst/>
            </a:prstGeom>
            <a:noFill/>
          </p:spPr>
          <p:txBody>
            <a:bodyPr wrap="square" rtlCol="0">
              <a:spAutoFit/>
            </a:bodyPr>
            <a:lstStyle/>
            <a:p>
              <a:r>
                <a:rPr lang="en-US" sz="1350" dirty="0"/>
                <a:t>Swahili</a:t>
              </a:r>
            </a:p>
          </p:txBody>
        </p:sp>
      </p:grpSp>
      <p:grpSp>
        <p:nvGrpSpPr>
          <p:cNvPr id="21" name="Group 20"/>
          <p:cNvGrpSpPr/>
          <p:nvPr/>
        </p:nvGrpSpPr>
        <p:grpSpPr>
          <a:xfrm>
            <a:off x="5914477" y="4199708"/>
            <a:ext cx="1264333" cy="1072085"/>
            <a:chOff x="5914477" y="4199708"/>
            <a:chExt cx="1264333" cy="1072085"/>
          </a:xfrm>
        </p:grpSpPr>
        <p:cxnSp>
          <p:nvCxnSpPr>
            <p:cNvPr id="29" name="Straight Arrow Connector 28"/>
            <p:cNvCxnSpPr>
              <a:endCxn id="8" idx="1"/>
            </p:cNvCxnSpPr>
            <p:nvPr/>
          </p:nvCxnSpPr>
          <p:spPr>
            <a:xfrm>
              <a:off x="5914477" y="4199708"/>
              <a:ext cx="966783" cy="10720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57950" y="4652342"/>
              <a:ext cx="720860" cy="253916"/>
            </a:xfrm>
            <a:prstGeom prst="rect">
              <a:avLst/>
            </a:prstGeom>
            <a:noFill/>
          </p:spPr>
          <p:txBody>
            <a:bodyPr wrap="square" rtlCol="0">
              <a:spAutoFit/>
            </a:bodyPr>
            <a:lstStyle/>
            <a:p>
              <a:r>
                <a:rPr lang="en-US" sz="1050" dirty="0"/>
                <a:t>0.05</a:t>
              </a:r>
            </a:p>
          </p:txBody>
        </p:sp>
      </p:grpSp>
      <p:grpSp>
        <p:nvGrpSpPr>
          <p:cNvPr id="20" name="Group 19"/>
          <p:cNvGrpSpPr/>
          <p:nvPr/>
        </p:nvGrpSpPr>
        <p:grpSpPr>
          <a:xfrm>
            <a:off x="5994378" y="3513541"/>
            <a:ext cx="1038687" cy="557927"/>
            <a:chOff x="5994378" y="3513541"/>
            <a:chExt cx="1038687" cy="557927"/>
          </a:xfrm>
        </p:grpSpPr>
        <p:cxnSp>
          <p:nvCxnSpPr>
            <p:cNvPr id="31" name="Straight Arrow Connector 30"/>
            <p:cNvCxnSpPr>
              <a:stCxn id="10" idx="6"/>
              <a:endCxn id="9" idx="4"/>
            </p:cNvCxnSpPr>
            <p:nvPr/>
          </p:nvCxnSpPr>
          <p:spPr>
            <a:xfrm flipV="1">
              <a:off x="5994378" y="3513541"/>
              <a:ext cx="712677" cy="557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312205" y="3790542"/>
              <a:ext cx="720860" cy="253916"/>
            </a:xfrm>
            <a:prstGeom prst="rect">
              <a:avLst/>
            </a:prstGeom>
            <a:noFill/>
          </p:spPr>
          <p:txBody>
            <a:bodyPr wrap="square" rtlCol="0">
              <a:spAutoFit/>
            </a:bodyPr>
            <a:lstStyle/>
            <a:p>
              <a:r>
                <a:rPr lang="en-US" sz="1050" dirty="0"/>
                <a:t>0.05</a:t>
              </a:r>
            </a:p>
          </p:txBody>
        </p:sp>
      </p:grpSp>
      <p:grpSp>
        <p:nvGrpSpPr>
          <p:cNvPr id="18" name="Group 17"/>
          <p:cNvGrpSpPr/>
          <p:nvPr/>
        </p:nvGrpSpPr>
        <p:grpSpPr>
          <a:xfrm>
            <a:off x="5917254" y="3099651"/>
            <a:ext cx="720860" cy="851637"/>
            <a:chOff x="5917254" y="3099651"/>
            <a:chExt cx="720860" cy="851637"/>
          </a:xfrm>
        </p:grpSpPr>
        <p:cxnSp>
          <p:nvCxnSpPr>
            <p:cNvPr id="33" name="Straight Arrow Connector 32"/>
            <p:cNvCxnSpPr>
              <a:stCxn id="10" idx="7"/>
              <a:endCxn id="11" idx="5"/>
            </p:cNvCxnSpPr>
            <p:nvPr/>
          </p:nvCxnSpPr>
          <p:spPr>
            <a:xfrm flipV="1">
              <a:off x="5931498" y="3099651"/>
              <a:ext cx="14078" cy="851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917254" y="3385302"/>
              <a:ext cx="720860" cy="253916"/>
            </a:xfrm>
            <a:prstGeom prst="rect">
              <a:avLst/>
            </a:prstGeom>
            <a:noFill/>
          </p:spPr>
          <p:txBody>
            <a:bodyPr wrap="square" rtlCol="0">
              <a:spAutoFit/>
            </a:bodyPr>
            <a:lstStyle/>
            <a:p>
              <a:r>
                <a:rPr lang="en-US" sz="1050" dirty="0"/>
                <a:t>0.15</a:t>
              </a:r>
            </a:p>
          </p:txBody>
        </p:sp>
      </p:grpSp>
      <p:grpSp>
        <p:nvGrpSpPr>
          <p:cNvPr id="17" name="Group 16"/>
          <p:cNvGrpSpPr/>
          <p:nvPr/>
        </p:nvGrpSpPr>
        <p:grpSpPr>
          <a:xfrm>
            <a:off x="5367369" y="3149431"/>
            <a:ext cx="720860" cy="752078"/>
            <a:chOff x="5367369" y="3149431"/>
            <a:chExt cx="720860" cy="752078"/>
          </a:xfrm>
        </p:grpSpPr>
        <p:cxnSp>
          <p:nvCxnSpPr>
            <p:cNvPr id="25" name="Straight Arrow Connector 24"/>
            <p:cNvCxnSpPr>
              <a:stCxn id="11" idx="4"/>
              <a:endCxn id="10" idx="0"/>
            </p:cNvCxnSpPr>
            <p:nvPr/>
          </p:nvCxnSpPr>
          <p:spPr>
            <a:xfrm flipH="1">
              <a:off x="5779692" y="3149431"/>
              <a:ext cx="14078" cy="752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67369" y="3366666"/>
              <a:ext cx="720860" cy="253916"/>
            </a:xfrm>
            <a:prstGeom prst="rect">
              <a:avLst/>
            </a:prstGeom>
            <a:noFill/>
          </p:spPr>
          <p:txBody>
            <a:bodyPr wrap="square" rtlCol="0">
              <a:spAutoFit/>
            </a:bodyPr>
            <a:lstStyle/>
            <a:p>
              <a:r>
                <a:rPr lang="en-US" sz="1050" dirty="0"/>
                <a:t>0.25</a:t>
              </a:r>
            </a:p>
          </p:txBody>
        </p:sp>
      </p:grpSp>
      <p:grpSp>
        <p:nvGrpSpPr>
          <p:cNvPr id="19" name="Group 18"/>
          <p:cNvGrpSpPr/>
          <p:nvPr/>
        </p:nvGrpSpPr>
        <p:grpSpPr>
          <a:xfrm>
            <a:off x="6008457" y="2903757"/>
            <a:ext cx="976163" cy="319648"/>
            <a:chOff x="6008457" y="2903757"/>
            <a:chExt cx="976163" cy="319648"/>
          </a:xfrm>
        </p:grpSpPr>
        <p:cxnSp>
          <p:nvCxnSpPr>
            <p:cNvPr id="27" name="Straight Arrow Connector 26"/>
            <p:cNvCxnSpPr>
              <a:stCxn id="9" idx="1"/>
              <a:endCxn id="11" idx="6"/>
            </p:cNvCxnSpPr>
            <p:nvPr/>
          </p:nvCxnSpPr>
          <p:spPr>
            <a:xfrm flipH="1" flipV="1">
              <a:off x="6008457" y="2979474"/>
              <a:ext cx="546794" cy="243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263760" y="2903757"/>
              <a:ext cx="720860" cy="253916"/>
            </a:xfrm>
            <a:prstGeom prst="rect">
              <a:avLst/>
            </a:prstGeom>
            <a:noFill/>
          </p:spPr>
          <p:txBody>
            <a:bodyPr wrap="square" rtlCol="0">
              <a:spAutoFit/>
            </a:bodyPr>
            <a:lstStyle/>
            <a:p>
              <a:r>
                <a:rPr lang="en-US" sz="1050" dirty="0"/>
                <a:t>0.20</a:t>
              </a:r>
            </a:p>
          </p:txBody>
        </p:sp>
      </p:grpSp>
      <p:sp>
        <p:nvSpPr>
          <p:cNvPr id="24" name="Title 1"/>
          <p:cNvSpPr>
            <a:spLocks noGrp="1"/>
          </p:cNvSpPr>
          <p:nvPr>
            <p:ph type="title"/>
          </p:nvPr>
        </p:nvSpPr>
        <p:spPr/>
        <p:txBody>
          <a:bodyPr>
            <a:normAutofit/>
          </a:bodyPr>
          <a:lstStyle/>
          <a:p>
            <a:r>
              <a:rPr lang="en-US" sz="3300" dirty="0"/>
              <a:t>Twitter Network</a:t>
            </a:r>
          </a:p>
        </p:txBody>
      </p:sp>
      <p:sp>
        <p:nvSpPr>
          <p:cNvPr id="2" name="Slide Number Placeholder 1"/>
          <p:cNvSpPr>
            <a:spLocks noGrp="1"/>
          </p:cNvSpPr>
          <p:nvPr>
            <p:ph type="sldNum" sz="quarter" idx="12"/>
          </p:nvPr>
        </p:nvSpPr>
        <p:spPr/>
        <p:txBody>
          <a:bodyPr/>
          <a:lstStyle/>
          <a:p>
            <a:fld id="{596280CA-828F-47A8-A58A-D2D78970D322}" type="slidenum">
              <a:rPr lang="en-US" smtClean="0"/>
              <a:t>11</a:t>
            </a:fld>
            <a:endParaRPr lang="en-US"/>
          </a:p>
        </p:txBody>
      </p:sp>
    </p:spTree>
    <p:extLst>
      <p:ext uri="{BB962C8B-B14F-4D97-AF65-F5344CB8AC3E}">
        <p14:creationId xmlns:p14="http://schemas.microsoft.com/office/powerpoint/2010/main" val="13106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100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500"/>
                                  </p:stCondLst>
                                  <p:childTnLst>
                                    <p:set>
                                      <p:cBhvr>
                                        <p:cTn id="23" dur="1" fill="hold">
                                          <p:stCondLst>
                                            <p:cond delay="0"/>
                                          </p:stCondLst>
                                        </p:cTn>
                                        <p:tgtEl>
                                          <p:spTgt spid="2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500"/>
                                  </p:stCondLst>
                                  <p:childTnLst>
                                    <p:set>
                                      <p:cBhvr>
                                        <p:cTn id="26" dur="1" fill="hold">
                                          <p:stCondLst>
                                            <p:cond delay="0"/>
                                          </p:stCondLst>
                                        </p:cTn>
                                        <p:tgtEl>
                                          <p:spTgt spid="20"/>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50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Twitter Network – G20</a:t>
            </a:r>
          </a:p>
        </p:txBody>
      </p:sp>
      <p:sp>
        <p:nvSpPr>
          <p:cNvPr id="4" name="Content Placeholder 3"/>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96280CA-828F-47A8-A58A-D2D78970D322}" type="slidenum">
              <a:rPr lang="en-US" smtClean="0"/>
              <a:t>12</a:t>
            </a:fld>
            <a:endParaRPr lang="en-US"/>
          </a:p>
        </p:txBody>
      </p:sp>
      <p:pic>
        <p:nvPicPr>
          <p:cNvPr id="5" name="Picture 4"/>
          <p:cNvPicPr>
            <a:picLocks noChangeAspect="1"/>
          </p:cNvPicPr>
          <p:nvPr/>
        </p:nvPicPr>
        <p:blipFill>
          <a:blip r:embed="rId2"/>
          <a:stretch>
            <a:fillRect/>
          </a:stretch>
        </p:blipFill>
        <p:spPr>
          <a:xfrm>
            <a:off x="690533" y="1992387"/>
            <a:ext cx="5873552" cy="3847410"/>
          </a:xfrm>
          <a:prstGeom prst="rect">
            <a:avLst/>
          </a:prstGeom>
        </p:spPr>
      </p:pic>
      <p:pic>
        <p:nvPicPr>
          <p:cNvPr id="7" name="Picture 6"/>
          <p:cNvPicPr>
            <a:picLocks noChangeAspect="1"/>
          </p:cNvPicPr>
          <p:nvPr/>
        </p:nvPicPr>
        <p:blipFill>
          <a:blip r:embed="rId3"/>
          <a:stretch>
            <a:fillRect/>
          </a:stretch>
        </p:blipFill>
        <p:spPr>
          <a:xfrm>
            <a:off x="5903728" y="2949092"/>
            <a:ext cx="2873372" cy="1358153"/>
          </a:xfrm>
          <a:prstGeom prst="rect">
            <a:avLst/>
          </a:prstGeom>
        </p:spPr>
      </p:pic>
    </p:spTree>
    <p:extLst>
      <p:ext uri="{BB962C8B-B14F-4D97-AF65-F5344CB8AC3E}">
        <p14:creationId xmlns:p14="http://schemas.microsoft.com/office/powerpoint/2010/main" val="1406494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Twitter Network – Olympics</a:t>
            </a:r>
          </a:p>
        </p:txBody>
      </p:sp>
      <p:sp>
        <p:nvSpPr>
          <p:cNvPr id="6" name="Content Placeholder 5"/>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596280CA-828F-47A8-A58A-D2D78970D322}" type="slidenum">
              <a:rPr lang="en-US" smtClean="0"/>
              <a:t>13</a:t>
            </a:fld>
            <a:endParaRPr lang="en-US"/>
          </a:p>
        </p:txBody>
      </p:sp>
      <p:pic>
        <p:nvPicPr>
          <p:cNvPr id="3" name="Picture 2"/>
          <p:cNvPicPr>
            <a:picLocks noChangeAspect="1"/>
          </p:cNvPicPr>
          <p:nvPr/>
        </p:nvPicPr>
        <p:blipFill>
          <a:blip r:embed="rId2"/>
          <a:stretch>
            <a:fillRect/>
          </a:stretch>
        </p:blipFill>
        <p:spPr>
          <a:xfrm>
            <a:off x="517849" y="1997919"/>
            <a:ext cx="5444412" cy="3751005"/>
          </a:xfrm>
          <a:prstGeom prst="rect">
            <a:avLst/>
          </a:prstGeom>
        </p:spPr>
      </p:pic>
      <p:pic>
        <p:nvPicPr>
          <p:cNvPr id="4" name="Picture 3"/>
          <p:cNvPicPr>
            <a:picLocks noChangeAspect="1"/>
          </p:cNvPicPr>
          <p:nvPr/>
        </p:nvPicPr>
        <p:blipFill>
          <a:blip r:embed="rId3"/>
          <a:stretch>
            <a:fillRect/>
          </a:stretch>
        </p:blipFill>
        <p:spPr>
          <a:xfrm>
            <a:off x="5830105" y="2842655"/>
            <a:ext cx="3001322" cy="1442466"/>
          </a:xfrm>
          <a:prstGeom prst="rect">
            <a:avLst/>
          </a:prstGeom>
        </p:spPr>
      </p:pic>
    </p:spTree>
    <p:extLst>
      <p:ext uri="{BB962C8B-B14F-4D97-AF65-F5344CB8AC3E}">
        <p14:creationId xmlns:p14="http://schemas.microsoft.com/office/powerpoint/2010/main" val="2710774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3300" dirty="0" smtClean="0"/>
              <a:t>HDI of Languages</a:t>
            </a:r>
            <a:endParaRPr lang="en-US" sz="3300" dirty="0"/>
          </a:p>
        </p:txBody>
      </p:sp>
      <p:sp>
        <p:nvSpPr>
          <p:cNvPr id="4" name="Slide Number Placeholder 3"/>
          <p:cNvSpPr>
            <a:spLocks noGrp="1"/>
          </p:cNvSpPr>
          <p:nvPr>
            <p:ph type="sldNum" sz="quarter" idx="12"/>
          </p:nvPr>
        </p:nvSpPr>
        <p:spPr/>
        <p:txBody>
          <a:bodyPr/>
          <a:lstStyle/>
          <a:p>
            <a:fld id="{596280CA-828F-47A8-A58A-D2D78970D322}" type="slidenum">
              <a:rPr lang="en-US" smtClean="0"/>
              <a:t>14</a:t>
            </a:fld>
            <a:endParaRPr lang="en-US"/>
          </a:p>
        </p:txBody>
      </p:sp>
      <p:pic>
        <p:nvPicPr>
          <p:cNvPr id="6" name="Picture 5"/>
          <p:cNvPicPr>
            <a:picLocks noChangeAspect="1"/>
          </p:cNvPicPr>
          <p:nvPr/>
        </p:nvPicPr>
        <p:blipFill>
          <a:blip r:embed="rId2"/>
          <a:stretch>
            <a:fillRect/>
          </a:stretch>
        </p:blipFill>
        <p:spPr>
          <a:xfrm>
            <a:off x="4729407" y="3410438"/>
            <a:ext cx="4231180" cy="2945913"/>
          </a:xfrm>
          <a:prstGeom prst="rect">
            <a:avLst/>
          </a:prstGeom>
        </p:spPr>
      </p:pic>
      <p:pic>
        <p:nvPicPr>
          <p:cNvPr id="10" name="Picture 9"/>
          <p:cNvPicPr>
            <a:picLocks noChangeAspect="1"/>
          </p:cNvPicPr>
          <p:nvPr/>
        </p:nvPicPr>
        <p:blipFill>
          <a:blip r:embed="rId3"/>
          <a:stretch>
            <a:fillRect/>
          </a:stretch>
        </p:blipFill>
        <p:spPr>
          <a:xfrm>
            <a:off x="237256" y="1690689"/>
            <a:ext cx="4492151" cy="3781425"/>
          </a:xfrm>
          <a:prstGeom prst="rect">
            <a:avLst/>
          </a:prstGeom>
        </p:spPr>
      </p:pic>
      <p:pic>
        <p:nvPicPr>
          <p:cNvPr id="11" name="Picture 10"/>
          <p:cNvPicPr>
            <a:picLocks noChangeAspect="1"/>
          </p:cNvPicPr>
          <p:nvPr/>
        </p:nvPicPr>
        <p:blipFill>
          <a:blip r:embed="rId4"/>
          <a:stretch>
            <a:fillRect/>
          </a:stretch>
        </p:blipFill>
        <p:spPr>
          <a:xfrm>
            <a:off x="5438775" y="714375"/>
            <a:ext cx="3009900" cy="2590800"/>
          </a:xfrm>
          <a:prstGeom prst="rect">
            <a:avLst/>
          </a:prstGeom>
        </p:spPr>
      </p:pic>
    </p:spTree>
    <p:extLst>
      <p:ext uri="{BB962C8B-B14F-4D97-AF65-F5344CB8AC3E}">
        <p14:creationId xmlns:p14="http://schemas.microsoft.com/office/powerpoint/2010/main" val="2889799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sz="3300" dirty="0"/>
              <a:t>HDI of Languages</a:t>
            </a:r>
          </a:p>
        </p:txBody>
      </p:sp>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96280CA-828F-47A8-A58A-D2D78970D322}" type="slidenum">
              <a:rPr lang="en-US" smtClean="0"/>
              <a:t>15</a:t>
            </a:fld>
            <a:endParaRPr lang="en-US"/>
          </a:p>
        </p:txBody>
      </p:sp>
      <p:pic>
        <p:nvPicPr>
          <p:cNvPr id="2" name="Picture 1"/>
          <p:cNvPicPr>
            <a:picLocks noChangeAspect="1"/>
          </p:cNvPicPr>
          <p:nvPr/>
        </p:nvPicPr>
        <p:blipFill>
          <a:blip r:embed="rId2"/>
          <a:stretch>
            <a:fillRect/>
          </a:stretch>
        </p:blipFill>
        <p:spPr>
          <a:xfrm>
            <a:off x="649353" y="2452785"/>
            <a:ext cx="3220520" cy="1369960"/>
          </a:xfrm>
          <a:prstGeom prst="rect">
            <a:avLst/>
          </a:prstGeom>
        </p:spPr>
      </p:pic>
      <p:pic>
        <p:nvPicPr>
          <p:cNvPr id="3" name="Picture 2"/>
          <p:cNvPicPr>
            <a:picLocks noChangeAspect="1"/>
          </p:cNvPicPr>
          <p:nvPr/>
        </p:nvPicPr>
        <p:blipFill>
          <a:blip r:embed="rId3"/>
          <a:stretch>
            <a:fillRect/>
          </a:stretch>
        </p:blipFill>
        <p:spPr>
          <a:xfrm>
            <a:off x="4801475" y="2452785"/>
            <a:ext cx="2782272" cy="1428216"/>
          </a:xfrm>
          <a:prstGeom prst="rect">
            <a:avLst/>
          </a:prstGeom>
        </p:spPr>
      </p:pic>
      <p:pic>
        <p:nvPicPr>
          <p:cNvPr id="16" name="Picture 15"/>
          <p:cNvPicPr>
            <a:picLocks noChangeAspect="1"/>
          </p:cNvPicPr>
          <p:nvPr/>
        </p:nvPicPr>
        <p:blipFill>
          <a:blip r:embed="rId4"/>
          <a:stretch>
            <a:fillRect/>
          </a:stretch>
        </p:blipFill>
        <p:spPr>
          <a:xfrm>
            <a:off x="3378654" y="4738636"/>
            <a:ext cx="1928575" cy="824050"/>
          </a:xfrm>
          <a:prstGeom prst="rect">
            <a:avLst/>
          </a:prstGeom>
        </p:spPr>
      </p:pic>
      <p:cxnSp>
        <p:nvCxnSpPr>
          <p:cNvPr id="8" name="Straight Connector 7"/>
          <p:cNvCxnSpPr/>
          <p:nvPr/>
        </p:nvCxnSpPr>
        <p:spPr>
          <a:xfrm>
            <a:off x="2241177" y="3042024"/>
            <a:ext cx="1374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21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Twitter Network – G20</a:t>
            </a:r>
          </a:p>
        </p:txBody>
      </p:sp>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96280CA-828F-47A8-A58A-D2D78970D322}" type="slidenum">
              <a:rPr lang="en-US" smtClean="0"/>
              <a:t>16</a:t>
            </a:fld>
            <a:endParaRPr lang="en-US"/>
          </a:p>
        </p:txBody>
      </p:sp>
      <p:pic>
        <p:nvPicPr>
          <p:cNvPr id="3" name="Picture 2"/>
          <p:cNvPicPr>
            <a:picLocks noChangeAspect="1"/>
          </p:cNvPicPr>
          <p:nvPr/>
        </p:nvPicPr>
        <p:blipFill>
          <a:blip r:embed="rId2"/>
          <a:stretch>
            <a:fillRect/>
          </a:stretch>
        </p:blipFill>
        <p:spPr>
          <a:xfrm>
            <a:off x="110323" y="2633979"/>
            <a:ext cx="4686389" cy="3301456"/>
          </a:xfrm>
          <a:prstGeom prst="rect">
            <a:avLst/>
          </a:prstGeom>
        </p:spPr>
      </p:pic>
      <p:pic>
        <p:nvPicPr>
          <p:cNvPr id="5" name="Picture 4"/>
          <p:cNvPicPr>
            <a:picLocks noChangeAspect="1"/>
          </p:cNvPicPr>
          <p:nvPr/>
        </p:nvPicPr>
        <p:blipFill>
          <a:blip r:embed="rId3"/>
          <a:stretch>
            <a:fillRect/>
          </a:stretch>
        </p:blipFill>
        <p:spPr>
          <a:xfrm>
            <a:off x="4520830" y="2547996"/>
            <a:ext cx="4646643" cy="3387439"/>
          </a:xfrm>
          <a:prstGeom prst="rect">
            <a:avLst/>
          </a:prstGeom>
        </p:spPr>
      </p:pic>
    </p:spTree>
    <p:extLst>
      <p:ext uri="{BB962C8B-B14F-4D97-AF65-F5344CB8AC3E}">
        <p14:creationId xmlns:p14="http://schemas.microsoft.com/office/powerpoint/2010/main" val="1916524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Twitter Network – Olympics</a:t>
            </a:r>
          </a:p>
        </p:txBody>
      </p:sp>
      <p:sp>
        <p:nvSpPr>
          <p:cNvPr id="4" name="Content Placeholder 3"/>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96280CA-828F-47A8-A58A-D2D78970D322}" type="slidenum">
              <a:rPr lang="en-US" smtClean="0"/>
              <a:t>17</a:t>
            </a:fld>
            <a:endParaRPr lang="en-US"/>
          </a:p>
        </p:txBody>
      </p:sp>
      <p:pic>
        <p:nvPicPr>
          <p:cNvPr id="6" name="Picture 5"/>
          <p:cNvPicPr>
            <a:picLocks noChangeAspect="1"/>
          </p:cNvPicPr>
          <p:nvPr/>
        </p:nvPicPr>
        <p:blipFill>
          <a:blip r:embed="rId2"/>
          <a:stretch>
            <a:fillRect/>
          </a:stretch>
        </p:blipFill>
        <p:spPr>
          <a:xfrm>
            <a:off x="4574303" y="2630613"/>
            <a:ext cx="4543666" cy="3337479"/>
          </a:xfrm>
          <a:prstGeom prst="rect">
            <a:avLst/>
          </a:prstGeom>
        </p:spPr>
      </p:pic>
      <p:pic>
        <p:nvPicPr>
          <p:cNvPr id="7" name="Picture 6"/>
          <p:cNvPicPr>
            <a:picLocks noChangeAspect="1"/>
          </p:cNvPicPr>
          <p:nvPr/>
        </p:nvPicPr>
        <p:blipFill>
          <a:blip r:embed="rId3"/>
          <a:stretch>
            <a:fillRect/>
          </a:stretch>
        </p:blipFill>
        <p:spPr>
          <a:xfrm>
            <a:off x="89847" y="2630614"/>
            <a:ext cx="4479431" cy="3337477"/>
          </a:xfrm>
          <a:prstGeom prst="rect">
            <a:avLst/>
          </a:prstGeom>
        </p:spPr>
      </p:pic>
    </p:spTree>
    <p:extLst>
      <p:ext uri="{BB962C8B-B14F-4D97-AF65-F5344CB8AC3E}">
        <p14:creationId xmlns:p14="http://schemas.microsoft.com/office/powerpoint/2010/main" val="696083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Conclusions</a:t>
            </a:r>
            <a:endParaRPr lang="en-US" sz="3300" dirty="0"/>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96280CA-828F-47A8-A58A-D2D78970D322}" type="slidenum">
              <a:rPr lang="en-US" smtClean="0"/>
              <a:t>18</a:t>
            </a:fld>
            <a:endParaRPr lang="en-US"/>
          </a:p>
        </p:txBody>
      </p:sp>
      <p:sp>
        <p:nvSpPr>
          <p:cNvPr id="4" name="Title 1"/>
          <p:cNvSpPr txBox="1">
            <a:spLocks/>
          </p:cNvSpPr>
          <p:nvPr/>
        </p:nvSpPr>
        <p:spPr>
          <a:xfrm>
            <a:off x="1087017" y="2270841"/>
            <a:ext cx="7233555" cy="267322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57175" indent="-257175" algn="l">
              <a:buFont typeface="Wingdings" panose="05000000000000000000" pitchFamily="2" charset="2"/>
              <a:buChar char="q"/>
            </a:pPr>
            <a:r>
              <a:rPr lang="en-US" sz="1800" dirty="0"/>
              <a:t>This study shows that the users of languages that hold favored positions in the networks tend to have better life more than a chance</a:t>
            </a:r>
            <a:r>
              <a:rPr lang="en-US" sz="1800" dirty="0" smtClean="0"/>
              <a:t>.</a:t>
            </a:r>
          </a:p>
          <a:p>
            <a:pPr marL="257175" indent="-257175" algn="l">
              <a:buFont typeface="Wingdings" panose="05000000000000000000" pitchFamily="2" charset="2"/>
              <a:buChar char="q"/>
            </a:pPr>
            <a:endParaRPr lang="pt-BR" sz="1800" dirty="0"/>
          </a:p>
          <a:p>
            <a:pPr marL="257175" indent="-257175" algn="l">
              <a:buFont typeface="Wingdings" panose="05000000000000000000" pitchFamily="2" charset="2"/>
              <a:buChar char="q"/>
            </a:pPr>
            <a:r>
              <a:rPr lang="pt-BR" sz="1800" dirty="0" smtClean="0"/>
              <a:t>Twitter data is capable to caputre language variations</a:t>
            </a:r>
            <a:endParaRPr lang="en-US" sz="1800" dirty="0"/>
          </a:p>
          <a:p>
            <a:pPr algn="l"/>
            <a:endParaRPr lang="en-US" sz="1800" dirty="0"/>
          </a:p>
          <a:p>
            <a:pPr algn="l"/>
            <a:endParaRPr lang="en-US" sz="1800" dirty="0"/>
          </a:p>
          <a:p>
            <a:pPr marL="257175" indent="-257175" algn="l">
              <a:buFont typeface="Wingdings" panose="05000000000000000000" pitchFamily="2" charset="2"/>
              <a:buChar char="q"/>
            </a:pPr>
            <a:r>
              <a:rPr lang="en-US" sz="1800" dirty="0"/>
              <a:t>We also observed that a few popular languages that have very high in-degree and eigenvector centrality do not tend to be the ones with very high HDI. It is worth noting that some of the popular languages are spoken in different parts of the </a:t>
            </a:r>
            <a:r>
              <a:rPr lang="en-US" sz="1800" dirty="0" smtClean="0"/>
              <a:t>world (high standard deviation).</a:t>
            </a:r>
            <a:endParaRPr lang="en-US" sz="1800" dirty="0"/>
          </a:p>
        </p:txBody>
      </p:sp>
    </p:spTree>
    <p:extLst>
      <p:ext uri="{BB962C8B-B14F-4D97-AF65-F5344CB8AC3E}">
        <p14:creationId xmlns:p14="http://schemas.microsoft.com/office/powerpoint/2010/main" val="21627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Limitations and Future Work</a:t>
            </a:r>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96280CA-828F-47A8-A58A-D2D78970D322}" type="slidenum">
              <a:rPr lang="en-US" smtClean="0"/>
              <a:t>19</a:t>
            </a:fld>
            <a:endParaRPr lang="en-US"/>
          </a:p>
        </p:txBody>
      </p:sp>
      <p:sp>
        <p:nvSpPr>
          <p:cNvPr id="4" name="Title 1"/>
          <p:cNvSpPr txBox="1">
            <a:spLocks/>
          </p:cNvSpPr>
          <p:nvPr/>
        </p:nvSpPr>
        <p:spPr>
          <a:xfrm>
            <a:off x="1087017" y="2680416"/>
            <a:ext cx="7233555" cy="267322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57175" indent="-257175" algn="l">
              <a:buFont typeface="Wingdings" panose="05000000000000000000" pitchFamily="2" charset="2"/>
              <a:buChar char="q"/>
            </a:pPr>
            <a:r>
              <a:rPr lang="en-US" sz="1800" dirty="0"/>
              <a:t>Although it is interesting to extract and analyze the entire Twitter language network, it is rather a very time consuming and expensive procedure. Hence, we used different sets of data from different time periods which demonstrate that the language networks we generated are robust.</a:t>
            </a:r>
          </a:p>
          <a:p>
            <a:pPr marL="257175" indent="-257175" algn="l">
              <a:buFont typeface="Wingdings" panose="05000000000000000000" pitchFamily="2" charset="2"/>
              <a:buChar char="q"/>
            </a:pPr>
            <a:endParaRPr lang="en-US" sz="1800" dirty="0"/>
          </a:p>
          <a:p>
            <a:pPr marL="257175" indent="-257175" algn="l">
              <a:buFont typeface="Wingdings" panose="05000000000000000000" pitchFamily="2" charset="2"/>
              <a:buChar char="q"/>
            </a:pPr>
            <a:r>
              <a:rPr lang="en-US" sz="1800" dirty="0"/>
              <a:t>Twitter penetration is not even all over the world</a:t>
            </a:r>
            <a:r>
              <a:rPr lang="en-US" sz="1800" dirty="0" smtClean="0"/>
              <a:t>.</a:t>
            </a:r>
          </a:p>
          <a:p>
            <a:pPr marL="257175" indent="-257175" algn="l">
              <a:buFont typeface="Wingdings" panose="05000000000000000000" pitchFamily="2" charset="2"/>
              <a:buChar char="q"/>
            </a:pPr>
            <a:endParaRPr lang="pt-BR" sz="1800" dirty="0" smtClean="0"/>
          </a:p>
          <a:p>
            <a:pPr marL="257175" indent="-257175" algn="l">
              <a:buFont typeface="Wingdings" panose="05000000000000000000" pitchFamily="2" charset="2"/>
              <a:buChar char="q"/>
            </a:pPr>
            <a:r>
              <a:rPr lang="pt-BR" sz="1800" dirty="0" smtClean="0"/>
              <a:t>Tweets language identified by Twitter.</a:t>
            </a:r>
            <a:endParaRPr lang="en-US" sz="1800" dirty="0"/>
          </a:p>
          <a:p>
            <a:pPr algn="l"/>
            <a:endParaRPr lang="en-US" sz="1800" dirty="0"/>
          </a:p>
          <a:p>
            <a:pPr marL="257175" indent="-257175" algn="l">
              <a:buFont typeface="Wingdings" panose="05000000000000000000" pitchFamily="2" charset="2"/>
              <a:buChar char="q"/>
            </a:pPr>
            <a:r>
              <a:rPr lang="en-US" sz="1800" dirty="0" smtClean="0"/>
              <a:t>Can we use the language network to infer countries’ HDI?</a:t>
            </a:r>
            <a:endParaRPr lang="en-US" sz="1800" dirty="0"/>
          </a:p>
        </p:txBody>
      </p:sp>
    </p:spTree>
    <p:extLst>
      <p:ext uri="{BB962C8B-B14F-4D97-AF65-F5344CB8AC3E}">
        <p14:creationId xmlns:p14="http://schemas.microsoft.com/office/powerpoint/2010/main" val="3793573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Development Measures </a:t>
            </a:r>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96280CA-828F-47A8-A58A-D2D78970D322}" type="slidenum">
              <a:rPr lang="en-US" smtClean="0"/>
              <a:t>2</a:t>
            </a:fld>
            <a:endParaRPr lang="en-US"/>
          </a:p>
        </p:txBody>
      </p:sp>
      <p:sp>
        <p:nvSpPr>
          <p:cNvPr id="4" name="Title 1"/>
          <p:cNvSpPr txBox="1">
            <a:spLocks/>
          </p:cNvSpPr>
          <p:nvPr/>
        </p:nvSpPr>
        <p:spPr>
          <a:xfrm>
            <a:off x="1087018" y="2158873"/>
            <a:ext cx="7233555" cy="267322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14313" indent="-214313" algn="l">
              <a:buFont typeface="Wingdings" panose="05000000000000000000" pitchFamily="2" charset="2"/>
              <a:buChar char="q"/>
            </a:pPr>
            <a:r>
              <a:rPr lang="en-US" sz="1800" dirty="0"/>
              <a:t>GDP is intended to measure the productivity of a nation and is used as an indicator of prosperity.</a:t>
            </a:r>
          </a:p>
          <a:p>
            <a:pPr algn="l"/>
            <a:endParaRPr lang="en-US" sz="1800" dirty="0"/>
          </a:p>
          <a:p>
            <a:pPr marL="214313" indent="-214313" algn="l">
              <a:buFont typeface="Wingdings" panose="05000000000000000000" pitchFamily="2" charset="2"/>
              <a:buChar char="q"/>
            </a:pPr>
            <a:r>
              <a:rPr lang="en-US" sz="1800" dirty="0"/>
              <a:t>Economic growth alone cannot capture the all round development of a nation.</a:t>
            </a:r>
          </a:p>
          <a:p>
            <a:pPr algn="l"/>
            <a:endParaRPr lang="en-US" sz="1800" dirty="0"/>
          </a:p>
          <a:p>
            <a:pPr marL="214313" indent="-214313" algn="l">
              <a:buFont typeface="Wingdings" panose="05000000000000000000" pitchFamily="2" charset="2"/>
              <a:buChar char="q"/>
            </a:pPr>
            <a:r>
              <a:rPr lang="en-US" sz="1800" dirty="0"/>
              <a:t>An insufficient measure to quantify the social development.</a:t>
            </a:r>
          </a:p>
          <a:p>
            <a:pPr algn="l"/>
            <a:endParaRPr lang="en-US" sz="1800" dirty="0"/>
          </a:p>
          <a:p>
            <a:pPr marL="214313" indent="-214313" algn="l">
              <a:buFont typeface="Wingdings" panose="05000000000000000000" pitchFamily="2" charset="2"/>
              <a:buChar char="q"/>
            </a:pPr>
            <a:r>
              <a:rPr lang="en-US" sz="1800" dirty="0"/>
              <a:t>The social development of a nation or the quality of life (QOL) is a multi-dimensional concept.</a:t>
            </a:r>
          </a:p>
        </p:txBody>
      </p:sp>
    </p:spTree>
    <p:extLst>
      <p:ext uri="{BB962C8B-B14F-4D97-AF65-F5344CB8AC3E}">
        <p14:creationId xmlns:p14="http://schemas.microsoft.com/office/powerpoint/2010/main" val="3931923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Language as a Measure of Welfare</a:t>
            </a:r>
          </a:p>
        </p:txBody>
      </p:sp>
      <p:sp>
        <p:nvSpPr>
          <p:cNvPr id="3" name="Subtitle 2"/>
          <p:cNvSpPr>
            <a:spLocks noGrp="1"/>
          </p:cNvSpPr>
          <p:nvPr>
            <p:ph type="subTitle" idx="1"/>
          </p:nvPr>
        </p:nvSpPr>
        <p:spPr/>
        <p:txBody>
          <a:bodyPr>
            <a:normAutofit fontScale="92500" lnSpcReduction="20000"/>
          </a:bodyPr>
          <a:lstStyle/>
          <a:p>
            <a:r>
              <a:rPr lang="pt-BR" sz="4300" dirty="0" smtClean="0">
                <a:solidFill>
                  <a:schemeClr val="tx1">
                    <a:lumMod val="50000"/>
                    <a:lumOff val="50000"/>
                  </a:schemeClr>
                </a:solidFill>
              </a:rPr>
              <a:t>Questions?</a:t>
            </a:r>
            <a:endParaRPr lang="en-US" sz="4300" dirty="0" smtClean="0">
              <a:solidFill>
                <a:schemeClr val="tx1">
                  <a:lumMod val="50000"/>
                  <a:lumOff val="50000"/>
                </a:schemeClr>
              </a:solidFill>
            </a:endParaRPr>
          </a:p>
          <a:p>
            <a:endParaRPr lang="en-US" b="1" u="sng" dirty="0" smtClean="0">
              <a:solidFill>
                <a:schemeClr val="tx1">
                  <a:lumMod val="50000"/>
                  <a:lumOff val="50000"/>
                </a:schemeClr>
              </a:solidFill>
            </a:endParaRPr>
          </a:p>
          <a:p>
            <a:r>
              <a:rPr lang="en-US" sz="2200" b="1" i="1" u="sng" dirty="0" smtClean="0">
                <a:solidFill>
                  <a:schemeClr val="tx1">
                    <a:lumMod val="50000"/>
                    <a:lumOff val="50000"/>
                  </a:schemeClr>
                </a:solidFill>
              </a:rPr>
              <a:t>Diogo F. Pacheco</a:t>
            </a:r>
            <a:r>
              <a:rPr lang="en-US" sz="2200" i="1" dirty="0" smtClean="0">
                <a:solidFill>
                  <a:schemeClr val="tx1">
                    <a:lumMod val="50000"/>
                    <a:lumOff val="50000"/>
                  </a:schemeClr>
                </a:solidFill>
              </a:rPr>
              <a:t> - </a:t>
            </a:r>
            <a:r>
              <a:rPr lang="en-US" sz="2200" i="1" dirty="0" smtClean="0">
                <a:solidFill>
                  <a:schemeClr val="tx1">
                    <a:lumMod val="50000"/>
                    <a:lumOff val="50000"/>
                  </a:schemeClr>
                </a:solidFill>
                <a:hlinkClick r:id="rId4"/>
              </a:rPr>
              <a:t>http://diogofpacheco.github.io</a:t>
            </a:r>
            <a:endParaRPr lang="en-US" sz="2200" i="1" dirty="0" smtClean="0">
              <a:solidFill>
                <a:schemeClr val="tx1">
                  <a:lumMod val="50000"/>
                  <a:lumOff val="50000"/>
                </a:schemeClr>
              </a:solidFill>
            </a:endParaRPr>
          </a:p>
          <a:p>
            <a:r>
              <a:rPr lang="pt-BR" sz="2200" i="1" dirty="0" smtClean="0">
                <a:solidFill>
                  <a:schemeClr val="tx1">
                    <a:lumMod val="50000"/>
                    <a:lumOff val="50000"/>
                  </a:schemeClr>
                </a:solidFill>
              </a:rPr>
              <a:t>dpacheco@biocomplexlab.org</a:t>
            </a:r>
            <a:endParaRPr lang="en-US" sz="2200" i="1" dirty="0" smtClean="0">
              <a:solidFill>
                <a:schemeClr val="tx1">
                  <a:lumMod val="50000"/>
                  <a:lumOff val="50000"/>
                </a:schemeClr>
              </a:solidFill>
            </a:endParaRPr>
          </a:p>
        </p:txBody>
      </p:sp>
      <p:pic>
        <p:nvPicPr>
          <p:cNvPr id="4" name="Picture 5" descr="Image result for biocomplex la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6622" y="107461"/>
            <a:ext cx="1360610" cy="136061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ChangeAspect="1"/>
          </p:cNvGraphicFramePr>
          <p:nvPr>
            <p:extLst>
              <p:ext uri="{D42A27DB-BD31-4B8C-83A1-F6EECF244321}">
                <p14:modId xmlns:p14="http://schemas.microsoft.com/office/powerpoint/2010/main" val="1621020612"/>
              </p:ext>
            </p:extLst>
          </p:nvPr>
        </p:nvGraphicFramePr>
        <p:xfrm>
          <a:off x="5641509" y="342288"/>
          <a:ext cx="3162698" cy="844064"/>
        </p:xfrm>
        <a:graphic>
          <a:graphicData uri="http://schemas.openxmlformats.org/presentationml/2006/ole">
            <mc:AlternateContent xmlns:mc="http://schemas.openxmlformats.org/markup-compatibility/2006">
              <mc:Choice xmlns:v="urn:schemas-microsoft-com:vml" Requires="v">
                <p:oleObj spid="_x0000_s2061" name="Acrobat Document" r:id="rId6" imgW="5924285" imgH="1581120" progId="AcroExch.Document.11">
                  <p:embed/>
                </p:oleObj>
              </mc:Choice>
              <mc:Fallback>
                <p:oleObj name="Acrobat Document" r:id="rId6" imgW="5924285" imgH="1581120" progId="AcroExch.Document.11">
                  <p:embed/>
                  <p:pic>
                    <p:nvPicPr>
                      <p:cNvPr id="0" name=""/>
                      <p:cNvPicPr/>
                      <p:nvPr/>
                    </p:nvPicPr>
                    <p:blipFill>
                      <a:blip r:embed="rId7"/>
                      <a:stretch>
                        <a:fillRect/>
                      </a:stretch>
                    </p:blipFill>
                    <p:spPr>
                      <a:xfrm>
                        <a:off x="5641509" y="342288"/>
                        <a:ext cx="3162698" cy="844064"/>
                      </a:xfrm>
                      <a:prstGeom prst="rect">
                        <a:avLst/>
                      </a:prstGeom>
                    </p:spPr>
                  </p:pic>
                </p:oleObj>
              </mc:Fallback>
            </mc:AlternateContent>
          </a:graphicData>
        </a:graphic>
      </p:graphicFrame>
      <p:pic>
        <p:nvPicPr>
          <p:cNvPr id="8" name="Picture 5" descr="Image result for biocomplex la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8807" y="170504"/>
            <a:ext cx="1360610" cy="13606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8">
            <a:extLst>
              <a:ext uri="{28A0092B-C50C-407E-A947-70E740481C1C}">
                <a14:useLocalDpi xmlns:a14="http://schemas.microsoft.com/office/drawing/2010/main" val="0"/>
              </a:ext>
            </a:extLst>
          </a:blip>
          <a:srcRect l="10360" t="9281" r="8534" b="10321"/>
          <a:stretch/>
        </p:blipFill>
        <p:spPr>
          <a:xfrm>
            <a:off x="3628022" y="57563"/>
            <a:ext cx="1600471" cy="1586492"/>
          </a:xfrm>
          <a:prstGeom prst="rect">
            <a:avLst/>
          </a:prstGeom>
        </p:spPr>
      </p:pic>
    </p:spTree>
    <p:extLst>
      <p:ext uri="{BB962C8B-B14F-4D97-AF65-F5344CB8AC3E}">
        <p14:creationId xmlns:p14="http://schemas.microsoft.com/office/powerpoint/2010/main" val="702114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Development Measures - HDI </a:t>
            </a:r>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96280CA-828F-47A8-A58A-D2D78970D322}" type="slidenum">
              <a:rPr lang="en-US" smtClean="0"/>
              <a:t>3</a:t>
            </a:fld>
            <a:endParaRPr lang="en-US"/>
          </a:p>
        </p:txBody>
      </p:sp>
      <p:sp>
        <p:nvSpPr>
          <p:cNvPr id="4" name="Title 1"/>
          <p:cNvSpPr txBox="1">
            <a:spLocks/>
          </p:cNvSpPr>
          <p:nvPr/>
        </p:nvSpPr>
        <p:spPr>
          <a:xfrm>
            <a:off x="1087017" y="2270841"/>
            <a:ext cx="7233555" cy="267322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57175" indent="-257175" algn="l">
              <a:buFont typeface="Wingdings" panose="05000000000000000000" pitchFamily="2" charset="2"/>
              <a:buChar char="q"/>
            </a:pPr>
            <a:r>
              <a:rPr lang="en-US" sz="1800" dirty="0"/>
              <a:t>The United Nations introduced a measure called Human Development Index (HDI).</a:t>
            </a:r>
          </a:p>
          <a:p>
            <a:pPr algn="l"/>
            <a:endParaRPr lang="en-US" sz="1800" dirty="0"/>
          </a:p>
          <a:p>
            <a:pPr marL="257175" indent="-257175" algn="l">
              <a:buFont typeface="Wingdings" panose="05000000000000000000" pitchFamily="2" charset="2"/>
              <a:buChar char="q"/>
            </a:pPr>
            <a:r>
              <a:rPr lang="en-US" sz="1800" dirty="0"/>
              <a:t>The HDI is a composite metric that considers life expectancy, education and per-capita income in its equation, and is consequently a better indicator of </a:t>
            </a:r>
            <a:r>
              <a:rPr lang="en-US" sz="1800" dirty="0" err="1"/>
              <a:t>QoL</a:t>
            </a:r>
            <a:r>
              <a:rPr lang="en-US" sz="1800" dirty="0"/>
              <a:t> of people than GDP.</a:t>
            </a:r>
          </a:p>
          <a:p>
            <a:pPr algn="l"/>
            <a:endParaRPr lang="en-US" sz="1800" dirty="0"/>
          </a:p>
          <a:p>
            <a:pPr marL="214313" indent="-214313" algn="l">
              <a:buFont typeface="Wingdings" panose="05000000000000000000" pitchFamily="2" charset="2"/>
              <a:buChar char="q"/>
            </a:pPr>
            <a:r>
              <a:rPr lang="en-US" sz="1800" dirty="0"/>
              <a:t>GDP does not always correlate to HDI.</a:t>
            </a:r>
          </a:p>
          <a:p>
            <a:pPr algn="l"/>
            <a:endParaRPr lang="en-US" sz="1800" dirty="0"/>
          </a:p>
          <a:p>
            <a:pPr marL="257175" indent="-257175" algn="l">
              <a:buFont typeface="Wingdings" panose="05000000000000000000" pitchFamily="2" charset="2"/>
              <a:buChar char="q"/>
            </a:pPr>
            <a:r>
              <a:rPr lang="en-US" sz="1800" dirty="0"/>
              <a:t>Cuba which according to the 2007 data, has low GDP of PPP US$6,876 and very high HDI of 0.863 (the max is 1).</a:t>
            </a:r>
          </a:p>
        </p:txBody>
      </p:sp>
    </p:spTree>
    <p:extLst>
      <p:ext uri="{BB962C8B-B14F-4D97-AF65-F5344CB8AC3E}">
        <p14:creationId xmlns:p14="http://schemas.microsoft.com/office/powerpoint/2010/main" val="474835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Related Work</a:t>
            </a:r>
            <a:endParaRPr lang="en-US" dirty="0"/>
          </a:p>
        </p:txBody>
      </p:sp>
      <p:sp>
        <p:nvSpPr>
          <p:cNvPr id="3" name="Content Placeholder 2"/>
          <p:cNvSpPr>
            <a:spLocks noGrp="1"/>
          </p:cNvSpPr>
          <p:nvPr>
            <p:ph idx="1"/>
          </p:nvPr>
        </p:nvSpPr>
        <p:spPr/>
        <p:txBody>
          <a:bodyPr/>
          <a:lstStyle/>
          <a:p>
            <a:r>
              <a:rPr lang="pt-BR" dirty="0"/>
              <a:t>Ranis et al. (2000</a:t>
            </a:r>
            <a:r>
              <a:rPr lang="pt-BR" dirty="0" smtClean="0"/>
              <a:t>) showed the vicious cycles </a:t>
            </a:r>
            <a:r>
              <a:rPr lang="en-US" dirty="0"/>
              <a:t>between economic growth </a:t>
            </a:r>
            <a:r>
              <a:rPr lang="en-US" dirty="0" smtClean="0"/>
              <a:t>and </a:t>
            </a:r>
            <a:r>
              <a:rPr lang="en-US" dirty="0"/>
              <a:t>human </a:t>
            </a:r>
            <a:r>
              <a:rPr lang="en-US" dirty="0" smtClean="0"/>
              <a:t>development.</a:t>
            </a:r>
            <a:endParaRPr lang="en-US" dirty="0"/>
          </a:p>
          <a:p>
            <a:r>
              <a:rPr lang="pt-BR" dirty="0"/>
              <a:t>McLaren (2007) investigated the </a:t>
            </a:r>
            <a:r>
              <a:rPr lang="pt-BR" dirty="0" smtClean="0"/>
              <a:t>relationship of social </a:t>
            </a:r>
            <a:r>
              <a:rPr lang="pt-BR" dirty="0"/>
              <a:t>economic status and obesity.</a:t>
            </a:r>
          </a:p>
          <a:p>
            <a:r>
              <a:rPr lang="pt-BR" dirty="0" smtClean="0"/>
              <a:t>Ronen et al. (2014) created language networks using book translations, Wikipedia, and Twitter. The showed a strong correlation between language and fame.</a:t>
            </a:r>
          </a:p>
        </p:txBody>
      </p:sp>
      <p:sp>
        <p:nvSpPr>
          <p:cNvPr id="4" name="Slide Number Placeholder 3"/>
          <p:cNvSpPr>
            <a:spLocks noGrp="1"/>
          </p:cNvSpPr>
          <p:nvPr>
            <p:ph type="sldNum" sz="quarter" idx="12"/>
          </p:nvPr>
        </p:nvSpPr>
        <p:spPr/>
        <p:txBody>
          <a:bodyPr/>
          <a:lstStyle/>
          <a:p>
            <a:fld id="{596280CA-828F-47A8-A58A-D2D78970D322}" type="slidenum">
              <a:rPr lang="en-US" smtClean="0"/>
              <a:t>4</a:t>
            </a:fld>
            <a:endParaRPr lang="en-US"/>
          </a:p>
        </p:txBody>
      </p:sp>
    </p:spTree>
    <p:extLst>
      <p:ext uri="{BB962C8B-B14F-4D97-AF65-F5344CB8AC3E}">
        <p14:creationId xmlns:p14="http://schemas.microsoft.com/office/powerpoint/2010/main" val="2961409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Research Question</a:t>
            </a:r>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96280CA-828F-47A8-A58A-D2D78970D322}" type="slidenum">
              <a:rPr lang="en-US" smtClean="0"/>
              <a:t>5</a:t>
            </a:fld>
            <a:endParaRPr lang="en-US"/>
          </a:p>
        </p:txBody>
      </p:sp>
      <p:sp>
        <p:nvSpPr>
          <p:cNvPr id="4" name="Title 1"/>
          <p:cNvSpPr txBox="1">
            <a:spLocks/>
          </p:cNvSpPr>
          <p:nvPr/>
        </p:nvSpPr>
        <p:spPr>
          <a:xfrm>
            <a:off x="1387930" y="3096597"/>
            <a:ext cx="6855667" cy="615821"/>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700" dirty="0"/>
              <a:t>Can languages used by people on Twitter act as a proxy to their development scale?</a:t>
            </a:r>
          </a:p>
        </p:txBody>
      </p:sp>
    </p:spTree>
    <p:extLst>
      <p:ext uri="{BB962C8B-B14F-4D97-AF65-F5344CB8AC3E}">
        <p14:creationId xmlns:p14="http://schemas.microsoft.com/office/powerpoint/2010/main" val="3977606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Twitter as a social platform</a:t>
            </a:r>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96280CA-828F-47A8-A58A-D2D78970D322}" type="slidenum">
              <a:rPr lang="en-US" smtClean="0"/>
              <a:t>6</a:t>
            </a:fld>
            <a:endParaRPr lang="en-US"/>
          </a:p>
        </p:txBody>
      </p:sp>
      <p:sp>
        <p:nvSpPr>
          <p:cNvPr id="4" name="Title 1"/>
          <p:cNvSpPr txBox="1">
            <a:spLocks/>
          </p:cNvSpPr>
          <p:nvPr/>
        </p:nvSpPr>
        <p:spPr>
          <a:xfrm>
            <a:off x="1087017" y="4230267"/>
            <a:ext cx="6932645" cy="2001415"/>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57175" indent="-257175" algn="l">
              <a:buFont typeface="Wingdings" panose="05000000000000000000" pitchFamily="2" charset="2"/>
              <a:buChar char="q"/>
            </a:pPr>
            <a:endParaRPr lang="en-US" sz="1800" dirty="0"/>
          </a:p>
          <a:p>
            <a:pPr marL="257175" indent="-257175" algn="l">
              <a:buFont typeface="Wingdings" panose="05000000000000000000" pitchFamily="2" charset="2"/>
              <a:buChar char="q"/>
            </a:pPr>
            <a:endParaRPr lang="en-US" sz="1800" dirty="0"/>
          </a:p>
          <a:p>
            <a:pPr algn="l"/>
            <a:endParaRPr lang="en-US" sz="1800" dirty="0"/>
          </a:p>
          <a:p>
            <a:pPr marL="257175" indent="-257175" algn="l">
              <a:buFont typeface="Wingdings" panose="05000000000000000000" pitchFamily="2" charset="2"/>
              <a:buChar char="q"/>
            </a:pPr>
            <a:r>
              <a:rPr lang="en-US" sz="1800" dirty="0"/>
              <a:t>Twitter data can be accessed by the Twitter API.</a:t>
            </a:r>
          </a:p>
          <a:p>
            <a:pPr marL="257175" indent="-257175" algn="l">
              <a:buFont typeface="Wingdings" panose="05000000000000000000" pitchFamily="2" charset="2"/>
              <a:buChar char="q"/>
            </a:pPr>
            <a:endParaRPr lang="en-US" sz="1800" dirty="0"/>
          </a:p>
          <a:p>
            <a:pPr marL="257175" indent="-257175" algn="l">
              <a:buFont typeface="Wingdings" panose="05000000000000000000" pitchFamily="2" charset="2"/>
              <a:buChar char="q"/>
            </a:pPr>
            <a:r>
              <a:rPr lang="en-US" sz="1800" dirty="0"/>
              <a:t>Twitter data has gained a lot of interest among the research scientists who are trying to understand the specific aspects of human behavior because it can act as a large real-time sensor of society.</a:t>
            </a:r>
          </a:p>
          <a:p>
            <a:pPr algn="l"/>
            <a:endParaRPr lang="en-US" sz="1800" dirty="0"/>
          </a:p>
          <a:p>
            <a:pPr marL="257175" indent="-257175" algn="l">
              <a:buFont typeface="Wingdings" panose="05000000000000000000" pitchFamily="2" charset="2"/>
              <a:buChar char="q"/>
            </a:pPr>
            <a:r>
              <a:rPr lang="en-US" sz="1800" dirty="0"/>
              <a:t>The diversity of languages in Twitter makes it an interesting source for us to analyze.</a:t>
            </a:r>
          </a:p>
          <a:p>
            <a:pPr marL="257175" indent="-257175" algn="l">
              <a:buFont typeface="Wingdings" panose="05000000000000000000" pitchFamily="2" charset="2"/>
              <a:buChar char="q"/>
            </a:pPr>
            <a:endParaRPr lang="en-US" sz="1800" dirty="0"/>
          </a:p>
          <a:p>
            <a:pPr marL="257175" indent="-257175" algn="l">
              <a:buFont typeface="Wingdings" panose="05000000000000000000" pitchFamily="2" charset="2"/>
              <a:buChar char="q"/>
            </a:pPr>
            <a:endParaRPr lang="en-US" sz="1800" dirty="0"/>
          </a:p>
          <a:p>
            <a:pPr marL="257175" indent="-257175" algn="l">
              <a:buFont typeface="Wingdings" panose="05000000000000000000" pitchFamily="2" charset="2"/>
              <a:buChar char="q"/>
            </a:pPr>
            <a:endParaRPr lang="en-US" sz="1800" dirty="0"/>
          </a:p>
          <a:p>
            <a:pPr algn="l"/>
            <a:endParaRPr lang="en-US" sz="1800" dirty="0"/>
          </a:p>
          <a:p>
            <a:pPr algn="l"/>
            <a:endParaRPr lang="en-US" sz="1800" dirty="0"/>
          </a:p>
          <a:p>
            <a:pPr algn="l"/>
            <a:endParaRPr lang="en-US" sz="1800" dirty="0"/>
          </a:p>
          <a:p>
            <a:pPr marL="257175" indent="-257175" algn="l">
              <a:buFont typeface="Wingdings" panose="05000000000000000000" pitchFamily="2" charset="2"/>
              <a:buChar char="q"/>
            </a:pPr>
            <a:endParaRPr lang="en-US" sz="1800"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665" y="4478696"/>
            <a:ext cx="1207294" cy="107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813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Twitter Datasets</a:t>
            </a:r>
          </a:p>
        </p:txBody>
      </p:sp>
      <p:sp>
        <p:nvSpPr>
          <p:cNvPr id="4" name="Content Placeholder 3"/>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596280CA-828F-47A8-A58A-D2D78970D322}" type="slidenum">
              <a:rPr lang="en-US" smtClean="0"/>
              <a:t>7</a:t>
            </a:fld>
            <a:endParaRPr lang="en-US"/>
          </a:p>
        </p:txBody>
      </p:sp>
      <p:cxnSp>
        <p:nvCxnSpPr>
          <p:cNvPr id="5" name="Straight Arrow Connector 4"/>
          <p:cNvCxnSpPr/>
          <p:nvPr/>
        </p:nvCxnSpPr>
        <p:spPr>
          <a:xfrm flipH="1">
            <a:off x="2372309" y="2130878"/>
            <a:ext cx="195243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04916" y="2886656"/>
            <a:ext cx="734786" cy="300082"/>
          </a:xfrm>
          <a:prstGeom prst="rect">
            <a:avLst/>
          </a:prstGeom>
          <a:noFill/>
        </p:spPr>
        <p:txBody>
          <a:bodyPr wrap="square" rtlCol="0">
            <a:spAutoFit/>
          </a:bodyPr>
          <a:lstStyle/>
          <a:p>
            <a:r>
              <a:rPr lang="en-US" sz="1350" dirty="0"/>
              <a:t>G20</a:t>
            </a:r>
          </a:p>
        </p:txBody>
      </p:sp>
      <p:sp>
        <p:nvSpPr>
          <p:cNvPr id="11" name="TextBox 10"/>
          <p:cNvSpPr txBox="1"/>
          <p:nvPr/>
        </p:nvSpPr>
        <p:spPr>
          <a:xfrm>
            <a:off x="6422961" y="2816676"/>
            <a:ext cx="1001875" cy="300082"/>
          </a:xfrm>
          <a:prstGeom prst="rect">
            <a:avLst/>
          </a:prstGeom>
          <a:noFill/>
        </p:spPr>
        <p:txBody>
          <a:bodyPr wrap="square" rtlCol="0">
            <a:spAutoFit/>
          </a:bodyPr>
          <a:lstStyle/>
          <a:p>
            <a:r>
              <a:rPr lang="en-US" sz="1350" dirty="0"/>
              <a:t>Olympics</a:t>
            </a:r>
          </a:p>
        </p:txBody>
      </p:sp>
      <p:pic>
        <p:nvPicPr>
          <p:cNvPr id="10" name="Picture 9"/>
          <p:cNvPicPr>
            <a:picLocks noChangeAspect="1"/>
          </p:cNvPicPr>
          <p:nvPr/>
        </p:nvPicPr>
        <p:blipFill>
          <a:blip r:embed="rId2"/>
          <a:stretch>
            <a:fillRect/>
          </a:stretch>
        </p:blipFill>
        <p:spPr>
          <a:xfrm>
            <a:off x="1625323" y="3163657"/>
            <a:ext cx="1723202" cy="1875122"/>
          </a:xfrm>
          <a:prstGeom prst="rect">
            <a:avLst/>
          </a:prstGeom>
        </p:spPr>
      </p:pic>
      <p:pic>
        <p:nvPicPr>
          <p:cNvPr id="13" name="Picture 12"/>
          <p:cNvPicPr>
            <a:picLocks noChangeAspect="1"/>
          </p:cNvPicPr>
          <p:nvPr/>
        </p:nvPicPr>
        <p:blipFill>
          <a:blip r:embed="rId3"/>
          <a:stretch>
            <a:fillRect/>
          </a:stretch>
        </p:blipFill>
        <p:spPr>
          <a:xfrm>
            <a:off x="3906959" y="3572456"/>
            <a:ext cx="5032004" cy="926659"/>
          </a:xfrm>
          <a:prstGeom prst="rect">
            <a:avLst/>
          </a:prstGeom>
        </p:spPr>
      </p:pic>
      <p:cxnSp>
        <p:nvCxnSpPr>
          <p:cNvPr id="15" name="Straight Arrow Connector 14"/>
          <p:cNvCxnSpPr/>
          <p:nvPr/>
        </p:nvCxnSpPr>
        <p:spPr>
          <a:xfrm>
            <a:off x="4324740" y="2130880"/>
            <a:ext cx="2197360" cy="68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Image result for g20 pictur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593" y="1754247"/>
            <a:ext cx="1915083" cy="117605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olympics 2016 pictur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1575" y="4605229"/>
            <a:ext cx="2285126" cy="1284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691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Twitter Datasets</a:t>
            </a:r>
          </a:p>
        </p:txBody>
      </p:sp>
      <p:sp>
        <p:nvSpPr>
          <p:cNvPr id="5" name="Content Placeholder 4"/>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96280CA-828F-47A8-A58A-D2D78970D322}" type="slidenum">
              <a:rPr lang="en-US" smtClean="0"/>
              <a:t>8</a:t>
            </a:fld>
            <a:endParaRPr lang="en-US"/>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44" y="4478696"/>
            <a:ext cx="1207294" cy="10787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1403165" y="2305144"/>
            <a:ext cx="6208333" cy="2173550"/>
          </a:xfrm>
          <a:prstGeom prst="rect">
            <a:avLst/>
          </a:prstGeom>
        </p:spPr>
      </p:pic>
    </p:spTree>
    <p:extLst>
      <p:ext uri="{BB962C8B-B14F-4D97-AF65-F5344CB8AC3E}">
        <p14:creationId xmlns:p14="http://schemas.microsoft.com/office/powerpoint/2010/main" val="2128583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Characterizing Users</a:t>
            </a:r>
            <a:endParaRPr lang="en-US" dirty="0"/>
          </a:p>
        </p:txBody>
      </p:sp>
      <p:pic>
        <p:nvPicPr>
          <p:cNvPr id="10" name="Content Placeholder 9"/>
          <p:cNvPicPr>
            <a:picLocks noGrp="1" noChangeAspect="1"/>
          </p:cNvPicPr>
          <p:nvPr>
            <p:ph idx="1"/>
          </p:nvPr>
        </p:nvPicPr>
        <p:blipFill>
          <a:blip r:embed="rId2"/>
          <a:stretch>
            <a:fillRect/>
          </a:stretch>
        </p:blipFill>
        <p:spPr>
          <a:xfrm>
            <a:off x="6087879" y="1922039"/>
            <a:ext cx="2978101" cy="2927547"/>
          </a:xfrm>
          <a:prstGeom prst="rect">
            <a:avLst/>
          </a:prstGeom>
        </p:spPr>
      </p:pic>
      <p:sp>
        <p:nvSpPr>
          <p:cNvPr id="4" name="Slide Number Placeholder 3"/>
          <p:cNvSpPr>
            <a:spLocks noGrp="1"/>
          </p:cNvSpPr>
          <p:nvPr>
            <p:ph type="sldNum" sz="quarter" idx="12"/>
          </p:nvPr>
        </p:nvSpPr>
        <p:spPr/>
        <p:txBody>
          <a:bodyPr/>
          <a:lstStyle/>
          <a:p>
            <a:fld id="{596280CA-828F-47A8-A58A-D2D78970D322}" type="slidenum">
              <a:rPr lang="en-US" smtClean="0"/>
              <a:t>9</a:t>
            </a:fld>
            <a:endParaRPr lang="en-US"/>
          </a:p>
        </p:txBody>
      </p:sp>
      <p:pic>
        <p:nvPicPr>
          <p:cNvPr id="6" name="Picture 5"/>
          <p:cNvPicPr>
            <a:picLocks noChangeAspect="1"/>
          </p:cNvPicPr>
          <p:nvPr/>
        </p:nvPicPr>
        <p:blipFill>
          <a:blip r:embed="rId3"/>
          <a:stretch>
            <a:fillRect/>
          </a:stretch>
        </p:blipFill>
        <p:spPr>
          <a:xfrm>
            <a:off x="104281" y="1922039"/>
            <a:ext cx="2966151" cy="1743184"/>
          </a:xfrm>
          <a:prstGeom prst="rect">
            <a:avLst/>
          </a:prstGeom>
        </p:spPr>
      </p:pic>
      <p:pic>
        <p:nvPicPr>
          <p:cNvPr id="7" name="Picture 6"/>
          <p:cNvPicPr>
            <a:picLocks noChangeAspect="1"/>
          </p:cNvPicPr>
          <p:nvPr/>
        </p:nvPicPr>
        <p:blipFill>
          <a:blip r:embed="rId4"/>
          <a:stretch>
            <a:fillRect/>
          </a:stretch>
        </p:blipFill>
        <p:spPr>
          <a:xfrm>
            <a:off x="6121715" y="4691099"/>
            <a:ext cx="2944266" cy="1180420"/>
          </a:xfrm>
          <a:prstGeom prst="rect">
            <a:avLst/>
          </a:prstGeom>
        </p:spPr>
      </p:pic>
      <p:pic>
        <p:nvPicPr>
          <p:cNvPr id="8" name="Picture 7"/>
          <p:cNvPicPr>
            <a:picLocks noChangeAspect="1"/>
          </p:cNvPicPr>
          <p:nvPr/>
        </p:nvPicPr>
        <p:blipFill>
          <a:blip r:embed="rId5"/>
          <a:stretch>
            <a:fillRect/>
          </a:stretch>
        </p:blipFill>
        <p:spPr>
          <a:xfrm>
            <a:off x="3103607" y="1922039"/>
            <a:ext cx="2951758" cy="1442463"/>
          </a:xfrm>
          <a:prstGeom prst="rect">
            <a:avLst/>
          </a:prstGeom>
        </p:spPr>
      </p:pic>
      <p:pic>
        <p:nvPicPr>
          <p:cNvPr id="9" name="Picture 8"/>
          <p:cNvPicPr>
            <a:picLocks noChangeAspect="1"/>
          </p:cNvPicPr>
          <p:nvPr/>
        </p:nvPicPr>
        <p:blipFill>
          <a:blip r:embed="rId6"/>
          <a:stretch>
            <a:fillRect/>
          </a:stretch>
        </p:blipFill>
        <p:spPr>
          <a:xfrm>
            <a:off x="120868" y="3137832"/>
            <a:ext cx="2966151" cy="2253178"/>
          </a:xfrm>
          <a:prstGeom prst="rect">
            <a:avLst/>
          </a:prstGeom>
        </p:spPr>
      </p:pic>
      <p:pic>
        <p:nvPicPr>
          <p:cNvPr id="11" name="Picture 10"/>
          <p:cNvPicPr>
            <a:picLocks noChangeAspect="1"/>
          </p:cNvPicPr>
          <p:nvPr/>
        </p:nvPicPr>
        <p:blipFill>
          <a:blip r:embed="rId7"/>
          <a:stretch>
            <a:fillRect/>
          </a:stretch>
        </p:blipFill>
        <p:spPr>
          <a:xfrm>
            <a:off x="128861" y="4486090"/>
            <a:ext cx="2950163" cy="2235386"/>
          </a:xfrm>
          <a:prstGeom prst="rect">
            <a:avLst/>
          </a:prstGeom>
        </p:spPr>
      </p:pic>
      <p:pic>
        <p:nvPicPr>
          <p:cNvPr id="15" name="Picture 14"/>
          <p:cNvPicPr>
            <a:picLocks noChangeAspect="1"/>
          </p:cNvPicPr>
          <p:nvPr/>
        </p:nvPicPr>
        <p:blipFill>
          <a:blip r:embed="rId8"/>
          <a:stretch>
            <a:fillRect/>
          </a:stretch>
        </p:blipFill>
        <p:spPr>
          <a:xfrm>
            <a:off x="1178743" y="2656469"/>
            <a:ext cx="7179846" cy="1598395"/>
          </a:xfrm>
          <a:prstGeom prst="rect">
            <a:avLst/>
          </a:prstGeom>
          <a:effectLst>
            <a:outerShdw blurRad="50800" dist="114300" dir="2700000" algn="tl" rotWithShape="0">
              <a:prstClr val="black">
                <a:alpha val="40000"/>
              </a:prstClr>
            </a:outerShdw>
          </a:effectLst>
        </p:spPr>
      </p:pic>
      <p:pic>
        <p:nvPicPr>
          <p:cNvPr id="16" name="Picture 15"/>
          <p:cNvPicPr>
            <a:picLocks noChangeAspect="1"/>
          </p:cNvPicPr>
          <p:nvPr/>
        </p:nvPicPr>
        <p:blipFill>
          <a:blip r:embed="rId9"/>
          <a:stretch>
            <a:fillRect/>
          </a:stretch>
        </p:blipFill>
        <p:spPr>
          <a:xfrm>
            <a:off x="3158492" y="4289716"/>
            <a:ext cx="2858575" cy="1983185"/>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78872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75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750"/>
                            </p:stCondLst>
                            <p:childTnLst>
                              <p:par>
                                <p:cTn id="11" presetID="1" presetClass="entr" presetSubtype="0" fill="hold" nodeType="afterEffect">
                                  <p:stCondLst>
                                    <p:cond delay="175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3500"/>
                            </p:stCondLst>
                            <p:childTnLst>
                              <p:par>
                                <p:cTn id="14" presetID="1" presetClass="entr" presetSubtype="0" fill="hold" nodeType="afterEffect">
                                  <p:stCondLst>
                                    <p:cond delay="175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5250"/>
                            </p:stCondLst>
                            <p:childTnLst>
                              <p:par>
                                <p:cTn id="17" presetID="1" presetClass="entr" presetSubtype="0" fill="hold" nodeType="afterEffect">
                                  <p:stCondLst>
                                    <p:cond delay="175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7000"/>
                            </p:stCondLst>
                            <p:childTnLst>
                              <p:par>
                                <p:cTn id="20" presetID="1" presetClass="entr" presetSubtype="0" fill="hold" nodeType="afterEffect">
                                  <p:stCondLst>
                                    <p:cond delay="175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8750"/>
                            </p:stCondLst>
                            <p:childTnLst>
                              <p:par>
                                <p:cTn id="23" presetID="10" presetClass="entr" presetSubtype="0" fill="hold" nodeType="afterEffect">
                                  <p:stCondLst>
                                    <p:cond delay="1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1916</TotalTime>
  <Words>614</Words>
  <Application>Microsoft Office PowerPoint</Application>
  <PresentationFormat>On-screen Show (4:3)</PresentationFormat>
  <Paragraphs>103</Paragraphs>
  <Slides>20</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Calibri Light</vt:lpstr>
      <vt:lpstr>Wingdings</vt:lpstr>
      <vt:lpstr>Office Theme</vt:lpstr>
      <vt:lpstr>Acrobat Document</vt:lpstr>
      <vt:lpstr>Language as a Measure of Welfare</vt:lpstr>
      <vt:lpstr>Development Measures </vt:lpstr>
      <vt:lpstr>Development Measures - HDI </vt:lpstr>
      <vt:lpstr>Related Work</vt:lpstr>
      <vt:lpstr>Research Question</vt:lpstr>
      <vt:lpstr>Twitter as a social platform</vt:lpstr>
      <vt:lpstr>Twitter Datasets</vt:lpstr>
      <vt:lpstr>Twitter Datasets</vt:lpstr>
      <vt:lpstr>Characterizing Users</vt:lpstr>
      <vt:lpstr>Characterizing Languages</vt:lpstr>
      <vt:lpstr>Twitter Network</vt:lpstr>
      <vt:lpstr>Twitter Network – G20</vt:lpstr>
      <vt:lpstr>Twitter Network – Olympics</vt:lpstr>
      <vt:lpstr>HDI of Languages</vt:lpstr>
      <vt:lpstr>HDI of Languages</vt:lpstr>
      <vt:lpstr>Twitter Network – G20</vt:lpstr>
      <vt:lpstr>Twitter Network – Olympics</vt:lpstr>
      <vt:lpstr>Conclusions</vt:lpstr>
      <vt:lpstr>Limitations and Future Work</vt:lpstr>
      <vt:lpstr>Language as a Measure of Welfare</vt:lpstr>
    </vt:vector>
  </TitlesOfParts>
  <Company>FIT Computer Sciences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hdi</dc:title>
  <dc:creator>Priya Saha</dc:creator>
  <cp:lastModifiedBy>Diogo Ferreira Pacheco</cp:lastModifiedBy>
  <cp:revision>48</cp:revision>
  <dcterms:created xsi:type="dcterms:W3CDTF">2017-05-03T21:36:10Z</dcterms:created>
  <dcterms:modified xsi:type="dcterms:W3CDTF">2017-05-19T19:37:42Z</dcterms:modified>
</cp:coreProperties>
</file>