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61" r:id="rId5"/>
    <p:sldId id="260" r:id="rId6"/>
    <p:sldId id="266" r:id="rId7"/>
    <p:sldId id="268" r:id="rId8"/>
    <p:sldId id="272" r:id="rId9"/>
    <p:sldId id="271" r:id="rId10"/>
    <p:sldId id="263" r:id="rId11"/>
    <p:sldId id="264" r:id="rId12"/>
    <p:sldId id="265" r:id="rId13"/>
    <p:sldId id="273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48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DE256-1C6B-44E6-2C69-8B718BAC9C57}" v="367" dt="2024-12-16T18:59:32.371"/>
    <p1510:client id="{B7C907E0-B095-E433-22F3-E3D3ABCBD3A1}" v="155" dt="2024-12-16T14:50:34.232"/>
    <p1510:client id="{C7D53A0B-7BED-D867-3266-DFDDFD2CFBA6}" v="64" dt="2024-12-17T12:54:27.283"/>
    <p1510:client id="{EA75620B-FA4B-433D-823E-F126A91CF3FE}" v="2161" dt="2024-12-17T12:20:32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E25C9-2598-44A0-A4F8-59B5B3DB36D3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719BAC7-E2DE-4005-B867-7481F5901039}">
      <dgm:prSet/>
      <dgm:spPr/>
      <dgm:t>
        <a:bodyPr/>
        <a:lstStyle/>
        <a:p>
          <a:r>
            <a:rPr lang="en-US"/>
            <a:t>O MinHash foi implementado para identificar atletas com caracteristicas semelhantes. </a:t>
          </a:r>
          <a:r>
            <a:rPr lang="en-US">
              <a:latin typeface="Gill Sans MT" panose="020B0502020104020203"/>
            </a:rPr>
            <a:t>Utilizámos</a:t>
          </a:r>
          <a:r>
            <a:rPr lang="en-US"/>
            <a:t> a técnica de shingles para transformar as caracteristicas dos atletas em conjuntos de substrings</a:t>
          </a:r>
          <a:r>
            <a:rPr lang="en-US">
              <a:latin typeface="Gill Sans MT" panose="020B0502020104020203"/>
            </a:rPr>
            <a:t>.</a:t>
          </a:r>
          <a:endParaRPr lang="en-US"/>
        </a:p>
      </dgm:t>
    </dgm:pt>
    <dgm:pt modelId="{02FD2C21-805E-4876-883E-7A3797649E31}" type="parTrans" cxnId="{84AD16BA-8624-4F61-B7AD-4F5A2FD533BE}">
      <dgm:prSet/>
      <dgm:spPr/>
      <dgm:t>
        <a:bodyPr/>
        <a:lstStyle/>
        <a:p>
          <a:endParaRPr lang="en-US"/>
        </a:p>
      </dgm:t>
    </dgm:pt>
    <dgm:pt modelId="{DE75EC88-C9C0-4A7F-884A-B1EBB47652EB}" type="sibTrans" cxnId="{84AD16BA-8624-4F61-B7AD-4F5A2FD533BE}">
      <dgm:prSet/>
      <dgm:spPr/>
      <dgm:t>
        <a:bodyPr/>
        <a:lstStyle/>
        <a:p>
          <a:endParaRPr lang="en-US"/>
        </a:p>
      </dgm:t>
    </dgm:pt>
    <dgm:pt modelId="{6AF00966-1FD1-4BD1-B298-F63A0328E7AF}">
      <dgm:prSet/>
      <dgm:spPr/>
      <dgm:t>
        <a:bodyPr/>
        <a:lstStyle/>
        <a:p>
          <a:r>
            <a:rPr lang="en-US"/>
            <a:t>Com base nas assinaturas MinHash, calculamos a distância estimada para determinar a similaridade entre atletas.</a:t>
          </a:r>
        </a:p>
      </dgm:t>
    </dgm:pt>
    <dgm:pt modelId="{F4245BE6-571B-407F-817D-AC210C366922}" type="parTrans" cxnId="{1CD9C794-8DCA-4E65-A7E6-05A06342EFE3}">
      <dgm:prSet/>
      <dgm:spPr/>
      <dgm:t>
        <a:bodyPr/>
        <a:lstStyle/>
        <a:p>
          <a:endParaRPr lang="en-US"/>
        </a:p>
      </dgm:t>
    </dgm:pt>
    <dgm:pt modelId="{490D8543-12A2-4116-9944-01FC18F09F52}" type="sibTrans" cxnId="{1CD9C794-8DCA-4E65-A7E6-05A06342EFE3}">
      <dgm:prSet/>
      <dgm:spPr/>
      <dgm:t>
        <a:bodyPr/>
        <a:lstStyle/>
        <a:p>
          <a:endParaRPr lang="en-US"/>
        </a:p>
      </dgm:t>
    </dgm:pt>
    <dgm:pt modelId="{C45BFF81-E5B7-4E92-A46A-ACB551F037C2}" type="pres">
      <dgm:prSet presAssocID="{8A2E25C9-2598-44A0-A4F8-59B5B3DB36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FDF353E9-077C-4EC9-94EE-D67780E08936}" type="pres">
      <dgm:prSet presAssocID="{9719BAC7-E2DE-4005-B867-7481F5901039}" presName="hierRoot1" presStyleCnt="0"/>
      <dgm:spPr/>
    </dgm:pt>
    <dgm:pt modelId="{39953EFF-4178-448C-B5DE-03FEE7B0FADC}" type="pres">
      <dgm:prSet presAssocID="{9719BAC7-E2DE-4005-B867-7481F5901039}" presName="composite" presStyleCnt="0"/>
      <dgm:spPr/>
    </dgm:pt>
    <dgm:pt modelId="{72D6AE22-3532-4437-97F3-2C103D64F23B}" type="pres">
      <dgm:prSet presAssocID="{9719BAC7-E2DE-4005-B867-7481F5901039}" presName="background" presStyleLbl="node0" presStyleIdx="0" presStyleCnt="2"/>
      <dgm:spPr/>
    </dgm:pt>
    <dgm:pt modelId="{F8EFB95D-D06F-4F7E-8C47-7220EE047B15}" type="pres">
      <dgm:prSet presAssocID="{9719BAC7-E2DE-4005-B867-7481F5901039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D1E1C98-A59E-4039-B905-8E5D3AA6CD3A}" type="pres">
      <dgm:prSet presAssocID="{9719BAC7-E2DE-4005-B867-7481F5901039}" presName="hierChild2" presStyleCnt="0"/>
      <dgm:spPr/>
    </dgm:pt>
    <dgm:pt modelId="{82001986-DD2C-4F31-8F6F-970EC3630AC9}" type="pres">
      <dgm:prSet presAssocID="{6AF00966-1FD1-4BD1-B298-F63A0328E7AF}" presName="hierRoot1" presStyleCnt="0"/>
      <dgm:spPr/>
    </dgm:pt>
    <dgm:pt modelId="{9BF42C82-AAF7-4BFD-ABF1-434BE8C26E49}" type="pres">
      <dgm:prSet presAssocID="{6AF00966-1FD1-4BD1-B298-F63A0328E7AF}" presName="composite" presStyleCnt="0"/>
      <dgm:spPr/>
    </dgm:pt>
    <dgm:pt modelId="{8CCD5AFB-822E-49A6-AB14-32A1773FA3A1}" type="pres">
      <dgm:prSet presAssocID="{6AF00966-1FD1-4BD1-B298-F63A0328E7AF}" presName="background" presStyleLbl="node0" presStyleIdx="1" presStyleCnt="2"/>
      <dgm:spPr/>
    </dgm:pt>
    <dgm:pt modelId="{A2C7067D-2A24-457B-A563-D207F8BC5F45}" type="pres">
      <dgm:prSet presAssocID="{6AF00966-1FD1-4BD1-B298-F63A0328E7AF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576214D1-903F-4390-BBAA-2259E0316F93}" type="pres">
      <dgm:prSet presAssocID="{6AF00966-1FD1-4BD1-B298-F63A0328E7AF}" presName="hierChild2" presStyleCnt="0"/>
      <dgm:spPr/>
    </dgm:pt>
  </dgm:ptLst>
  <dgm:cxnLst>
    <dgm:cxn modelId="{E5953251-FB9E-4036-B6C8-79750E06DCD6}" type="presOf" srcId="{9719BAC7-E2DE-4005-B867-7481F5901039}" destId="{F8EFB95D-D06F-4F7E-8C47-7220EE047B15}" srcOrd="0" destOrd="0" presId="urn:microsoft.com/office/officeart/2005/8/layout/hierarchy1"/>
    <dgm:cxn modelId="{1CD9C794-8DCA-4E65-A7E6-05A06342EFE3}" srcId="{8A2E25C9-2598-44A0-A4F8-59B5B3DB36D3}" destId="{6AF00966-1FD1-4BD1-B298-F63A0328E7AF}" srcOrd="1" destOrd="0" parTransId="{F4245BE6-571B-407F-817D-AC210C366922}" sibTransId="{490D8543-12A2-4116-9944-01FC18F09F52}"/>
    <dgm:cxn modelId="{7CE1005C-A691-481F-9E8D-8DC3DCC9A2FE}" type="presOf" srcId="{6AF00966-1FD1-4BD1-B298-F63A0328E7AF}" destId="{A2C7067D-2A24-457B-A563-D207F8BC5F45}" srcOrd="0" destOrd="0" presId="urn:microsoft.com/office/officeart/2005/8/layout/hierarchy1"/>
    <dgm:cxn modelId="{84AD16BA-8624-4F61-B7AD-4F5A2FD533BE}" srcId="{8A2E25C9-2598-44A0-A4F8-59B5B3DB36D3}" destId="{9719BAC7-E2DE-4005-B867-7481F5901039}" srcOrd="0" destOrd="0" parTransId="{02FD2C21-805E-4876-883E-7A3797649E31}" sibTransId="{DE75EC88-C9C0-4A7F-884A-B1EBB47652EB}"/>
    <dgm:cxn modelId="{1DBDA071-5281-4542-A8B5-EE18A1426955}" type="presOf" srcId="{8A2E25C9-2598-44A0-A4F8-59B5B3DB36D3}" destId="{C45BFF81-E5B7-4E92-A46A-ACB551F037C2}" srcOrd="0" destOrd="0" presId="urn:microsoft.com/office/officeart/2005/8/layout/hierarchy1"/>
    <dgm:cxn modelId="{FB2B3F28-6CCB-43E7-A8CD-F46A301C25C2}" type="presParOf" srcId="{C45BFF81-E5B7-4E92-A46A-ACB551F037C2}" destId="{FDF353E9-077C-4EC9-94EE-D67780E08936}" srcOrd="0" destOrd="0" presId="urn:microsoft.com/office/officeart/2005/8/layout/hierarchy1"/>
    <dgm:cxn modelId="{CBEA9A51-FF50-400F-B9F6-B3F3D3F1F830}" type="presParOf" srcId="{FDF353E9-077C-4EC9-94EE-D67780E08936}" destId="{39953EFF-4178-448C-B5DE-03FEE7B0FADC}" srcOrd="0" destOrd="0" presId="urn:microsoft.com/office/officeart/2005/8/layout/hierarchy1"/>
    <dgm:cxn modelId="{626C97A2-87E3-41E8-A52C-8050AF28979B}" type="presParOf" srcId="{39953EFF-4178-448C-B5DE-03FEE7B0FADC}" destId="{72D6AE22-3532-4437-97F3-2C103D64F23B}" srcOrd="0" destOrd="0" presId="urn:microsoft.com/office/officeart/2005/8/layout/hierarchy1"/>
    <dgm:cxn modelId="{1E79A56D-D6D7-402D-949E-2D480EDEC988}" type="presParOf" srcId="{39953EFF-4178-448C-B5DE-03FEE7B0FADC}" destId="{F8EFB95D-D06F-4F7E-8C47-7220EE047B15}" srcOrd="1" destOrd="0" presId="urn:microsoft.com/office/officeart/2005/8/layout/hierarchy1"/>
    <dgm:cxn modelId="{FDF4DDD5-D5C3-4400-8161-202607990286}" type="presParOf" srcId="{FDF353E9-077C-4EC9-94EE-D67780E08936}" destId="{4D1E1C98-A59E-4039-B905-8E5D3AA6CD3A}" srcOrd="1" destOrd="0" presId="urn:microsoft.com/office/officeart/2005/8/layout/hierarchy1"/>
    <dgm:cxn modelId="{216D3C23-935F-4B87-914A-F1CBE53AFF5A}" type="presParOf" srcId="{C45BFF81-E5B7-4E92-A46A-ACB551F037C2}" destId="{82001986-DD2C-4F31-8F6F-970EC3630AC9}" srcOrd="1" destOrd="0" presId="urn:microsoft.com/office/officeart/2005/8/layout/hierarchy1"/>
    <dgm:cxn modelId="{1979909E-FFE7-4AB2-A438-6B6D777A0B2D}" type="presParOf" srcId="{82001986-DD2C-4F31-8F6F-970EC3630AC9}" destId="{9BF42C82-AAF7-4BFD-ABF1-434BE8C26E49}" srcOrd="0" destOrd="0" presId="urn:microsoft.com/office/officeart/2005/8/layout/hierarchy1"/>
    <dgm:cxn modelId="{8C4C45BB-72AF-494B-B049-70556E6CF5F3}" type="presParOf" srcId="{9BF42C82-AAF7-4BFD-ABF1-434BE8C26E49}" destId="{8CCD5AFB-822E-49A6-AB14-32A1773FA3A1}" srcOrd="0" destOrd="0" presId="urn:microsoft.com/office/officeart/2005/8/layout/hierarchy1"/>
    <dgm:cxn modelId="{B9CC7F49-1455-42AB-97CC-B7E75566514B}" type="presParOf" srcId="{9BF42C82-AAF7-4BFD-ABF1-434BE8C26E49}" destId="{A2C7067D-2A24-457B-A563-D207F8BC5F45}" srcOrd="1" destOrd="0" presId="urn:microsoft.com/office/officeart/2005/8/layout/hierarchy1"/>
    <dgm:cxn modelId="{DC52D3A2-C87D-4351-921E-67AD02421DFC}" type="presParOf" srcId="{82001986-DD2C-4F31-8F6F-970EC3630AC9}" destId="{576214D1-903F-4390-BBAA-2259E0316F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6AE22-3532-4437-97F3-2C103D64F23B}">
      <dsp:nvSpPr>
        <dsp:cNvPr id="0" name=""/>
        <dsp:cNvSpPr/>
      </dsp:nvSpPr>
      <dsp:spPr>
        <a:xfrm>
          <a:off x="981" y="410478"/>
          <a:ext cx="3446235" cy="2188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FB95D-D06F-4F7E-8C47-7220EE047B15}">
      <dsp:nvSpPr>
        <dsp:cNvPr id="0" name=""/>
        <dsp:cNvSpPr/>
      </dsp:nvSpPr>
      <dsp:spPr>
        <a:xfrm>
          <a:off x="383896" y="774247"/>
          <a:ext cx="3446235" cy="2188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 MinHash foi implementado para identificar atletas com caracteristicas semelhantes. </a:t>
          </a:r>
          <a:r>
            <a:rPr lang="en-US" sz="2000" kern="1200">
              <a:latin typeface="Gill Sans MT" panose="020B0502020104020203"/>
            </a:rPr>
            <a:t>Utilizámos</a:t>
          </a:r>
          <a:r>
            <a:rPr lang="en-US" sz="2000" kern="1200"/>
            <a:t> a técnica de shingles para transformar as caracteristicas dos atletas em conjuntos de substrings</a:t>
          </a:r>
          <a:r>
            <a:rPr lang="en-US" sz="2000" kern="1200">
              <a:latin typeface="Gill Sans MT" panose="020B0502020104020203"/>
            </a:rPr>
            <a:t>.</a:t>
          </a:r>
          <a:endParaRPr lang="en-US" sz="2000" kern="1200"/>
        </a:p>
      </dsp:txBody>
      <dsp:txXfrm>
        <a:off x="447991" y="838342"/>
        <a:ext cx="3318045" cy="2060169"/>
      </dsp:txXfrm>
    </dsp:sp>
    <dsp:sp modelId="{8CCD5AFB-822E-49A6-AB14-32A1773FA3A1}">
      <dsp:nvSpPr>
        <dsp:cNvPr id="0" name=""/>
        <dsp:cNvSpPr/>
      </dsp:nvSpPr>
      <dsp:spPr>
        <a:xfrm>
          <a:off x="4213048" y="410478"/>
          <a:ext cx="3446235" cy="2188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7067D-2A24-457B-A563-D207F8BC5F45}">
      <dsp:nvSpPr>
        <dsp:cNvPr id="0" name=""/>
        <dsp:cNvSpPr/>
      </dsp:nvSpPr>
      <dsp:spPr>
        <a:xfrm>
          <a:off x="4595963" y="774247"/>
          <a:ext cx="3446235" cy="2188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 base nas assinaturas MinHash, calculamos a distância estimada para determinar a similaridade entre atletas.</a:t>
          </a:r>
        </a:p>
      </dsp:txBody>
      <dsp:txXfrm>
        <a:off x="4660058" y="838342"/>
        <a:ext cx="3318045" cy="2060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621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841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021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147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446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7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66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79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32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72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324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2AD7556-C90D-4946-8E4E-1E79D5B3D2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BB0CC56-54B2-4AE0-87C5-296E78A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42815"/>
            <a:ext cx="9144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3418891"/>
            <a:ext cx="6743700" cy="1645920"/>
          </a:xfrm>
        </p:spPr>
        <p:txBody>
          <a:bodyPr>
            <a:normAutofit/>
          </a:bodyPr>
          <a:lstStyle/>
          <a:p>
            <a:r>
              <a:rPr lang="pt-PT" sz="3000"/>
              <a:t>Apresentação projeto MPEI</a:t>
            </a:r>
            <a:br>
              <a:rPr lang="pt-PT" sz="3000"/>
            </a:br>
            <a:r>
              <a:rPr lang="pt-PT" sz="2000" b="1"/>
              <a:t>(Gestão de lesões em atletas)</a:t>
            </a:r>
            <a:endParaRPr lang="pt-PT" sz="3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5" y="5384691"/>
            <a:ext cx="5101209" cy="736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5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Tomás Hilário-119896</a:t>
            </a:r>
            <a:endParaRPr lang="pt-PT" sz="1500" cap="all" spc="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5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Diogo Duarte-120482 </a:t>
            </a:r>
            <a:endParaRPr lang="pt-PT" sz="1500" cap="all" spc="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logótipo, Tipo de letra, Gráficos, símbolo&#10;&#10;Descrição gerada automaticamente">
            <a:extLst>
              <a:ext uri="{FF2B5EF4-FFF2-40B4-BE49-F238E27FC236}">
                <a16:creationId xmlns:a16="http://schemas.microsoft.com/office/drawing/2014/main" xmlns="" id="{1D4EB111-F621-4E8E-A389-6093CE1571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4857" y="1190580"/>
            <a:ext cx="3614286" cy="135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3C70478-CF2A-6528-B7F8-D6659E179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84D516-5C2C-A56D-1D99-FAB3324E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/>
          <a:lstStyle/>
          <a:p>
            <a:r>
              <a:rPr lang="pt-PT"/>
              <a:t>Testes</a:t>
            </a:r>
            <a:br>
              <a:rPr lang="pt-PT"/>
            </a:br>
            <a:r>
              <a:rPr lang="pt-PT"/>
              <a:t>(</a:t>
            </a:r>
            <a:r>
              <a:rPr lang="pt-PT" i="1" err="1"/>
              <a:t>Naive</a:t>
            </a:r>
            <a:r>
              <a:rPr lang="pt-PT" i="1"/>
              <a:t> </a:t>
            </a:r>
            <a:r>
              <a:rPr lang="pt-PT" i="1" err="1"/>
              <a:t>Bayes</a:t>
            </a:r>
            <a:r>
              <a:rPr lang="pt-PT"/>
              <a:t>)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E7A63C81-10DA-82EC-33B7-C4E739C05F1F}"/>
              </a:ext>
            </a:extLst>
          </p:cNvPr>
          <p:cNvSpPr txBox="1">
            <a:spLocks/>
          </p:cNvSpPr>
          <p:nvPr/>
        </p:nvSpPr>
        <p:spPr>
          <a:xfrm>
            <a:off x="836212" y="1961188"/>
            <a:ext cx="7740000" cy="4528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dirty="0"/>
              <a:t>Divisão dos dados para treino e teste, 70% para treino e 30% para teste.</a:t>
            </a:r>
          </a:p>
          <a:p>
            <a:pPr algn="just"/>
            <a:r>
              <a:rPr lang="pt-PT" dirty="0"/>
              <a:t>Foram previstas as classes dos atletas de teste, recorrendo ao módulo desenvolvido para o classificador de </a:t>
            </a:r>
            <a:r>
              <a:rPr lang="pt-PT" i="1" dirty="0" err="1"/>
              <a:t>Naive</a:t>
            </a:r>
            <a:r>
              <a:rPr lang="pt-PT" dirty="0"/>
              <a:t> </a:t>
            </a:r>
            <a:r>
              <a:rPr lang="pt-PT" i="1" dirty="0" err="1"/>
              <a:t>Bayes</a:t>
            </a:r>
            <a:r>
              <a:rPr lang="pt-PT" dirty="0"/>
              <a:t> e foi comparado o valor obtido </a:t>
            </a:r>
            <a:r>
              <a:rPr lang="pt-PT" dirty="0" smtClean="0"/>
              <a:t>(</a:t>
            </a:r>
            <a:r>
              <a:rPr lang="pt-PT" i="1" dirty="0" err="1"/>
              <a:t>H</a:t>
            </a:r>
            <a:r>
              <a:rPr lang="pt-PT" i="1" dirty="0" err="1" smtClean="0"/>
              <a:t>igh</a:t>
            </a:r>
            <a:r>
              <a:rPr lang="pt-PT" dirty="0" smtClean="0"/>
              <a:t> </a:t>
            </a:r>
            <a:r>
              <a:rPr lang="pt-PT" dirty="0"/>
              <a:t>ou </a:t>
            </a:r>
            <a:r>
              <a:rPr lang="pt-PT" i="1" dirty="0" err="1"/>
              <a:t>L</a:t>
            </a:r>
            <a:r>
              <a:rPr lang="pt-PT" i="1" dirty="0" err="1" smtClean="0"/>
              <a:t>ow</a:t>
            </a:r>
            <a:r>
              <a:rPr lang="pt-PT" dirty="0"/>
              <a:t>) com o  valor real.</a:t>
            </a:r>
          </a:p>
          <a:p>
            <a:pPr algn="just"/>
            <a:r>
              <a:rPr lang="pt-PT" sz="1800" dirty="0"/>
              <a:t>Foram calculados </a:t>
            </a:r>
            <a:r>
              <a:rPr lang="pt-PT" sz="1800" i="1" dirty="0" err="1"/>
              <a:t>precision</a:t>
            </a:r>
            <a:r>
              <a:rPr lang="pt-PT" sz="1800" dirty="0"/>
              <a:t> (</a:t>
            </a:r>
            <a:r>
              <a:rPr lang="pt-PT" sz="1800" b="1" dirty="0"/>
              <a:t>~66%</a:t>
            </a:r>
            <a:r>
              <a:rPr lang="pt-PT" sz="1800" dirty="0"/>
              <a:t>), </a:t>
            </a:r>
            <a:r>
              <a:rPr lang="pt-PT" sz="1800" i="1" dirty="0" err="1"/>
              <a:t>recall</a:t>
            </a:r>
            <a:r>
              <a:rPr lang="pt-PT" sz="1800" dirty="0"/>
              <a:t> (</a:t>
            </a:r>
            <a:r>
              <a:rPr lang="pt-PT" sz="1800" b="1" dirty="0"/>
              <a:t>~47%</a:t>
            </a:r>
            <a:r>
              <a:rPr lang="pt-PT" sz="1800" dirty="0"/>
              <a:t>) e </a:t>
            </a:r>
            <a:r>
              <a:rPr lang="pt-PT" i="1" dirty="0"/>
              <a:t>F1-score</a:t>
            </a:r>
            <a:r>
              <a:rPr lang="pt-PT" dirty="0"/>
              <a:t> (</a:t>
            </a:r>
            <a:r>
              <a:rPr lang="pt-PT" b="1" dirty="0"/>
              <a:t>~55%</a:t>
            </a:r>
            <a:r>
              <a:rPr lang="pt-PT" dirty="0"/>
              <a:t>).</a:t>
            </a:r>
          </a:p>
          <a:p>
            <a:pPr algn="just"/>
            <a:r>
              <a:rPr lang="pt-PT" sz="1800" dirty="0"/>
              <a:t>Valores obtidos foram apenas suficientemente bons…</a:t>
            </a:r>
          </a:p>
          <a:p>
            <a:pPr algn="just"/>
            <a:r>
              <a:rPr lang="pt-PT" b="1" dirty="0"/>
              <a:t>Possíveis problemas:</a:t>
            </a:r>
          </a:p>
          <a:p>
            <a:pPr marL="0" indent="0" algn="just">
              <a:buNone/>
            </a:pPr>
            <a:r>
              <a:rPr lang="pt-PT" sz="1800" dirty="0"/>
              <a:t>	- Divisão das classes;</a:t>
            </a:r>
          </a:p>
          <a:p>
            <a:pPr marL="0" indent="0" algn="just">
              <a:buNone/>
            </a:pPr>
            <a:r>
              <a:rPr lang="pt-PT" dirty="0"/>
              <a:t>	- Relevância das características utilizadas;</a:t>
            </a:r>
            <a:endParaRPr lang="pt-PT" sz="1800" dirty="0"/>
          </a:p>
          <a:p>
            <a:pPr marL="0" indent="0" algn="just">
              <a:buNone/>
            </a:pPr>
            <a:r>
              <a:rPr lang="pt-PT" dirty="0"/>
              <a:t>	- Natureza dos dados;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BC48187-5A0D-13D1-C6BC-C23AFD82710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08137" y="6358965"/>
            <a:ext cx="2769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/>
              <a:t>Img1- Matriz de confusão para uma determinada execução</a:t>
            </a:r>
          </a:p>
        </p:txBody>
      </p:sp>
      <p:pic>
        <p:nvPicPr>
          <p:cNvPr id="7" name="Imagem 6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xmlns="" id="{C9BBA4C6-C175-A8E0-4626-AA249DFE6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311"/>
          <a:stretch/>
        </p:blipFill>
        <p:spPr>
          <a:xfrm>
            <a:off x="5966208" y="4225239"/>
            <a:ext cx="2653553" cy="202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09600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FD8E1A4-36E9-90D6-896A-01FE7BD5B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974B99-59CD-0F52-C63B-BCD9B784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/>
          <a:lstStyle/>
          <a:p>
            <a:r>
              <a:rPr lang="pt-PT"/>
              <a:t>Testes</a:t>
            </a:r>
            <a:br>
              <a:rPr lang="pt-PT"/>
            </a:br>
            <a:r>
              <a:rPr lang="pt-PT"/>
              <a:t>(</a:t>
            </a:r>
            <a:r>
              <a:rPr lang="pt-PT" i="1" err="1"/>
              <a:t>Bloom</a:t>
            </a:r>
            <a:r>
              <a:rPr lang="pt-PT"/>
              <a:t> </a:t>
            </a:r>
            <a:r>
              <a:rPr lang="pt-PT" i="1" err="1"/>
              <a:t>Filter</a:t>
            </a:r>
            <a:r>
              <a:rPr lang="pt-PT"/>
              <a:t>)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92C15C4C-FC2C-AE18-4026-EBE2F0DC5331}"/>
              </a:ext>
            </a:extLst>
          </p:cNvPr>
          <p:cNvSpPr txBox="1">
            <a:spLocks/>
          </p:cNvSpPr>
          <p:nvPr/>
        </p:nvSpPr>
        <p:spPr>
          <a:xfrm>
            <a:off x="836212" y="1961188"/>
            <a:ext cx="7740000" cy="3975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/>
              <a:t>Obtiveram-se as percentagens de erro práticas (</a:t>
            </a:r>
            <a:r>
              <a:rPr lang="pt-PT" sz="1800" b="1"/>
              <a:t>0.81%</a:t>
            </a:r>
            <a:r>
              <a:rPr lang="pt-PT" sz="1800"/>
              <a:t>) e teóricas (</a:t>
            </a:r>
            <a:r>
              <a:rPr lang="pt-PT" sz="1800" b="1"/>
              <a:t>0.025%</a:t>
            </a:r>
            <a:r>
              <a:rPr lang="pt-PT" sz="1800"/>
              <a:t>) e conclui-se que a pequena diferença se deve à estrutura da função de </a:t>
            </a:r>
            <a:r>
              <a:rPr lang="pt-PT" sz="1800" i="1" err="1"/>
              <a:t>hash</a:t>
            </a:r>
            <a:r>
              <a:rPr lang="pt-PT" sz="1800"/>
              <a:t> escolhida.</a:t>
            </a:r>
          </a:p>
        </p:txBody>
      </p:sp>
      <p:pic>
        <p:nvPicPr>
          <p:cNvPr id="4" name="Imagem 3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xmlns="" id="{D46D119F-E9C5-4A1B-C05F-415AC4CC7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799" y="3267576"/>
            <a:ext cx="3979207" cy="2984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Uma imagem com texto, file, Gráfico, captura de ecrã&#10;&#10;Descrição gerada automaticamente">
            <a:extLst>
              <a:ext uri="{FF2B5EF4-FFF2-40B4-BE49-F238E27FC236}">
                <a16:creationId xmlns:a16="http://schemas.microsoft.com/office/drawing/2014/main" xmlns="" id="{64A3735B-F9A1-A1B1-96B9-5BAFD4F06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5419" y="3267575"/>
            <a:ext cx="3979206" cy="2984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26698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243FECD-9BD0-9731-E0E5-EF4935E96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1B4B85-C6A3-5D1F-EA0E-18852D13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/>
          <a:lstStyle/>
          <a:p>
            <a:r>
              <a:rPr lang="pt-PT"/>
              <a:t>Testes</a:t>
            </a:r>
            <a:br>
              <a:rPr lang="pt-PT"/>
            </a:br>
            <a:r>
              <a:rPr lang="pt-PT"/>
              <a:t>(</a:t>
            </a:r>
            <a:r>
              <a:rPr lang="pt-PT" err="1"/>
              <a:t>MinHash</a:t>
            </a:r>
            <a:r>
              <a:rPr lang="pt-PT"/>
              <a:t>)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A8ABAF31-85FD-31C7-0ADF-2F3744AB9567}"/>
              </a:ext>
            </a:extLst>
          </p:cNvPr>
          <p:cNvSpPr txBox="1">
            <a:spLocks/>
          </p:cNvSpPr>
          <p:nvPr/>
        </p:nvSpPr>
        <p:spPr>
          <a:xfrm>
            <a:off x="527821" y="2179741"/>
            <a:ext cx="7617536" cy="1117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/>
              <a:t>Durante a implementação do </a:t>
            </a:r>
            <a:r>
              <a:rPr lang="pt-PT" dirty="0" err="1"/>
              <a:t>MinHash</a:t>
            </a:r>
            <a:r>
              <a:rPr lang="pt-PT" dirty="0"/>
              <a:t> testámos diferentes valores de k (tamanho dos </a:t>
            </a:r>
            <a:r>
              <a:rPr lang="pt-PT" dirty="0" err="1"/>
              <a:t>shingles</a:t>
            </a:r>
            <a:r>
              <a:rPr lang="pt-PT" dirty="0"/>
              <a:t>) e de </a:t>
            </a:r>
            <a:r>
              <a:rPr lang="pt-PT" dirty="0" err="1" smtClean="0"/>
              <a:t>nhf</a:t>
            </a:r>
            <a:r>
              <a:rPr lang="pt-PT" dirty="0" smtClean="0"/>
              <a:t> </a:t>
            </a:r>
            <a:r>
              <a:rPr lang="pt-PT" dirty="0"/>
              <a:t>(número de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functions</a:t>
            </a:r>
            <a:r>
              <a:rPr lang="pt-PT" dirty="0"/>
              <a:t>), chegamos a conclusão que o melhor seria criar </a:t>
            </a:r>
            <a:r>
              <a:rPr lang="pt-PT" dirty="0" err="1"/>
              <a:t>shingles</a:t>
            </a:r>
            <a:r>
              <a:rPr lang="pt-PT" dirty="0"/>
              <a:t> com </a:t>
            </a:r>
            <a:r>
              <a:rPr lang="pt-PT" b="1" dirty="0"/>
              <a:t>k = 3 </a:t>
            </a:r>
            <a:r>
              <a:rPr lang="pt-PT" dirty="0"/>
              <a:t>e </a:t>
            </a:r>
            <a:r>
              <a:rPr lang="pt-PT" dirty="0" smtClean="0"/>
              <a:t>usar </a:t>
            </a:r>
            <a:r>
              <a:rPr lang="pt-PT" b="1" dirty="0" err="1"/>
              <a:t>nhf</a:t>
            </a:r>
            <a:r>
              <a:rPr lang="pt-PT" b="1" dirty="0"/>
              <a:t> = 300.</a:t>
            </a:r>
          </a:p>
          <a:p>
            <a:pPr marL="0" indent="0" algn="just">
              <a:buNone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A0C6E901-D24B-CC71-0FC5-C6A9316E1D1D}"/>
              </a:ext>
            </a:extLst>
          </p:cNvPr>
          <p:cNvSpPr txBox="1"/>
          <p:nvPr/>
        </p:nvSpPr>
        <p:spPr>
          <a:xfrm>
            <a:off x="527821" y="3518888"/>
            <a:ext cx="391867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>
                    <a:lumMod val="85000"/>
                    <a:lumOff val="15000"/>
                  </a:schemeClr>
                </a:solidFill>
              </a:rPr>
              <a:t>Chegamos assim a um resultado onde  a diferença entre a estimativa feita pelo </a:t>
            </a:r>
            <a:r>
              <a:rPr lang="pt-PT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MinHash</a:t>
            </a:r>
            <a:r>
              <a:rPr lang="pt-PT">
                <a:solidFill>
                  <a:schemeClr val="tx1">
                    <a:lumMod val="85000"/>
                    <a:lumOff val="15000"/>
                  </a:schemeClr>
                </a:solidFill>
              </a:rPr>
              <a:t> e a distância de </a:t>
            </a:r>
            <a:r>
              <a:rPr lang="pt-PT" err="1">
                <a:solidFill>
                  <a:schemeClr val="tx1">
                    <a:lumMod val="85000"/>
                    <a:lumOff val="15000"/>
                  </a:schemeClr>
                </a:solidFill>
              </a:rPr>
              <a:t>Jaccard</a:t>
            </a:r>
            <a:r>
              <a:rPr lang="pt-PT">
                <a:solidFill>
                  <a:schemeClr val="tx1">
                    <a:lumMod val="85000"/>
                    <a:lumOff val="15000"/>
                  </a:schemeClr>
                </a:solidFill>
              </a:rPr>
              <a:t> é em média cerca de </a:t>
            </a:r>
            <a:r>
              <a:rPr lang="pt-PT" b="1">
                <a:solidFill>
                  <a:schemeClr val="tx1">
                    <a:lumMod val="85000"/>
                    <a:lumOff val="15000"/>
                  </a:schemeClr>
                </a:solidFill>
              </a:rPr>
              <a:t>0.01</a:t>
            </a:r>
            <a:r>
              <a:rPr lang="pt-PT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pt-PT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xmlns="" id="{C9B3D110-6A46-9D3C-0DC8-436F54FE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402" y="3429000"/>
            <a:ext cx="3697742" cy="29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389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E158C83-05BE-8054-7F95-06E0686EE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3C759DB-D3D4-71AF-AD89-68B1CCA57C13}"/>
              </a:ext>
            </a:extLst>
          </p:cNvPr>
          <p:cNvSpPr/>
          <p:nvPr/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rgbClr val="0F848D"/>
          </a:solidFill>
          <a:ln>
            <a:solidFill>
              <a:srgbClr val="0F84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384EB2-E887-DBB1-92EF-6728047F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067" y="976129"/>
            <a:ext cx="3365473" cy="1174991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pt-PT" sz="2100">
                <a:solidFill>
                  <a:schemeClr val="tx1">
                    <a:lumMod val="85000"/>
                    <a:lumOff val="15000"/>
                  </a:schemeClr>
                </a:solidFill>
              </a:rPr>
              <a:t>Demonstração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FEBB8C4F-B1A6-6255-58C4-620B05D0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953" y="2624460"/>
            <a:ext cx="3603699" cy="1609079"/>
          </a:xfrm>
        </p:spPr>
        <p:txBody>
          <a:bodyPr anchor="ctr">
            <a:normAutofit/>
          </a:bodyPr>
          <a:lstStyle/>
          <a:p>
            <a:pPr algn="just"/>
            <a:r>
              <a:rPr lang="pt-PT"/>
              <a:t>Passaremos agora à demonstração prática da nossa implementação.</a:t>
            </a:r>
          </a:p>
        </p:txBody>
      </p:sp>
      <p:pic>
        <p:nvPicPr>
          <p:cNvPr id="2050" name="Picture 2" descr="Software Design and Coding Shapes for PowerPoint">
            <a:extLst>
              <a:ext uri="{FF2B5EF4-FFF2-40B4-BE49-F238E27FC236}">
                <a16:creationId xmlns:a16="http://schemas.microsoft.com/office/drawing/2014/main" xmlns="" id="{58E32F24-2634-D590-1802-B1529011A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42" t="12963" r="35699"/>
          <a:stretch/>
        </p:blipFill>
        <p:spPr bwMode="auto">
          <a:xfrm>
            <a:off x="1" y="1190624"/>
            <a:ext cx="4650658" cy="402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7124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6DAB478-233B-5820-7674-D295B7AD1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1CEE2C-2B3B-592D-665B-9A0191EF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137023"/>
            <a:ext cx="5937755" cy="4583953"/>
          </a:xfrm>
        </p:spPr>
        <p:txBody>
          <a:bodyPr/>
          <a:lstStyle/>
          <a:p>
            <a:r>
              <a:rPr lang="pt-PT" sz="23900"/>
              <a:t>FIM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6437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F5C5A6-1BC0-8469-269F-62F8E046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/>
          <a:lstStyle/>
          <a:p>
            <a:r>
              <a:rPr lang="pt-PT"/>
              <a:t>Tema escolhido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667697CE-917E-4AE7-7546-0EFC45FB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21" y="1887024"/>
            <a:ext cx="7748152" cy="451404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PT"/>
              <a:t>Para este projeto escolhemos como tema a ocorrência de lesões em atletas, tendo criado um conjunto de dados composto por um total de 1000 atletas com as seguintes características:</a:t>
            </a:r>
          </a:p>
          <a:p>
            <a:pPr lvl="2"/>
            <a:r>
              <a:rPr lang="en-US" sz="1800" b="1" i="1"/>
              <a:t>Gender</a:t>
            </a:r>
            <a:r>
              <a:rPr lang="en-US" sz="1800"/>
              <a:t> (</a:t>
            </a:r>
            <a:r>
              <a:rPr lang="en-US" sz="1800" err="1"/>
              <a:t>Género</a:t>
            </a:r>
            <a:r>
              <a:rPr lang="en-US" sz="1800"/>
              <a:t> do </a:t>
            </a:r>
            <a:r>
              <a:rPr lang="en-US" sz="1800" err="1"/>
              <a:t>atleta</a:t>
            </a:r>
            <a:r>
              <a:rPr lang="en-US" sz="1800"/>
              <a:t>);</a:t>
            </a:r>
          </a:p>
          <a:p>
            <a:pPr lvl="2"/>
            <a:r>
              <a:rPr lang="pt-PT" sz="1800" b="1" i="1"/>
              <a:t>Age</a:t>
            </a:r>
            <a:r>
              <a:rPr lang="pt-PT" sz="1800"/>
              <a:t> (Idade do atleta);</a:t>
            </a:r>
          </a:p>
          <a:p>
            <a:pPr lvl="2"/>
            <a:r>
              <a:rPr lang="pt-PT" sz="1800" b="1" i="1" err="1"/>
              <a:t>Height</a:t>
            </a:r>
            <a:r>
              <a:rPr lang="pt-PT" sz="1800"/>
              <a:t> (Altura do atleta em cm);</a:t>
            </a:r>
          </a:p>
          <a:p>
            <a:pPr lvl="2"/>
            <a:r>
              <a:rPr lang="pt-PT" sz="1800" b="1" i="1" err="1"/>
              <a:t>Weight</a:t>
            </a:r>
            <a:r>
              <a:rPr lang="pt-PT" sz="1800"/>
              <a:t> (Peso do atleta em Kg);</a:t>
            </a:r>
          </a:p>
          <a:p>
            <a:pPr lvl="2"/>
            <a:r>
              <a:rPr lang="en-US" sz="1800" b="1" i="1"/>
              <a:t>Sport</a:t>
            </a:r>
            <a:r>
              <a:rPr lang="en-US" sz="1800"/>
              <a:t> (</a:t>
            </a:r>
            <a:r>
              <a:rPr lang="en-US" sz="1800" err="1"/>
              <a:t>Desporto</a:t>
            </a:r>
            <a:r>
              <a:rPr lang="en-US" sz="1800"/>
              <a:t> </a:t>
            </a:r>
            <a:r>
              <a:rPr lang="en-US" sz="1800" err="1"/>
              <a:t>praticado</a:t>
            </a:r>
            <a:r>
              <a:rPr lang="en-US" sz="1800"/>
              <a:t> </a:t>
            </a:r>
            <a:r>
              <a:rPr lang="en-US" sz="1800" err="1"/>
              <a:t>pelo</a:t>
            </a:r>
            <a:r>
              <a:rPr lang="en-US" sz="1800"/>
              <a:t> </a:t>
            </a:r>
            <a:r>
              <a:rPr lang="en-US" sz="1800" err="1"/>
              <a:t>atleta</a:t>
            </a:r>
            <a:r>
              <a:rPr lang="en-US" sz="1800"/>
              <a:t>);</a:t>
            </a:r>
          </a:p>
          <a:p>
            <a:pPr lvl="2"/>
            <a:r>
              <a:rPr lang="en-US" sz="1800" b="1" i="1" err="1"/>
              <a:t>Weekly_Training_Hours</a:t>
            </a:r>
            <a:r>
              <a:rPr lang="en-US" sz="1800" b="1" i="1"/>
              <a:t> </a:t>
            </a:r>
            <a:r>
              <a:rPr lang="en-US" sz="1800"/>
              <a:t>(Horas de </a:t>
            </a:r>
            <a:r>
              <a:rPr lang="en-US" sz="1800" err="1"/>
              <a:t>treino</a:t>
            </a:r>
            <a:r>
              <a:rPr lang="en-US" sz="1800"/>
              <a:t> </a:t>
            </a:r>
            <a:r>
              <a:rPr lang="en-US" sz="1800" err="1"/>
              <a:t>semanais</a:t>
            </a:r>
            <a:r>
              <a:rPr lang="en-US" sz="1800"/>
              <a:t>);</a:t>
            </a:r>
          </a:p>
          <a:p>
            <a:pPr lvl="2"/>
            <a:r>
              <a:rPr lang="en-US" sz="1800" b="1" i="1" err="1"/>
              <a:t>Training_Intensity</a:t>
            </a:r>
            <a:r>
              <a:rPr lang="en-US" sz="1800" b="1" i="1"/>
              <a:t> </a:t>
            </a:r>
            <a:r>
              <a:rPr lang="en-US" sz="1800"/>
              <a:t>(</a:t>
            </a:r>
            <a:r>
              <a:rPr lang="en-US" sz="1800" err="1"/>
              <a:t>Intensidade</a:t>
            </a:r>
            <a:r>
              <a:rPr lang="en-US" sz="1800"/>
              <a:t> de </a:t>
            </a:r>
            <a:r>
              <a:rPr lang="en-US" sz="1800" err="1"/>
              <a:t>treino</a:t>
            </a:r>
            <a:r>
              <a:rPr lang="en-US" sz="1800"/>
              <a:t> {Low, Moderate, High}); </a:t>
            </a:r>
          </a:p>
          <a:p>
            <a:pPr lvl="2"/>
            <a:r>
              <a:rPr lang="en-US" sz="1800" b="1" i="1" err="1"/>
              <a:t>Physical_Conditioning</a:t>
            </a:r>
            <a:r>
              <a:rPr lang="en-US" sz="1800" b="1" i="1"/>
              <a:t> </a:t>
            </a:r>
            <a:r>
              <a:rPr lang="en-US" sz="1800"/>
              <a:t>(</a:t>
            </a:r>
            <a:r>
              <a:rPr lang="en-US" sz="1800" err="1"/>
              <a:t>Condição</a:t>
            </a:r>
            <a:r>
              <a:rPr lang="en-US" sz="1800"/>
              <a:t> </a:t>
            </a:r>
            <a:r>
              <a:rPr lang="en-US" sz="1800" err="1"/>
              <a:t>física</a:t>
            </a:r>
            <a:r>
              <a:rPr lang="en-US" sz="1800"/>
              <a:t>: [0, 10]);</a:t>
            </a:r>
          </a:p>
          <a:p>
            <a:pPr lvl="2"/>
            <a:r>
              <a:rPr lang="en-US" sz="1800" b="1" i="1" err="1"/>
              <a:t>Nutrition_Score</a:t>
            </a:r>
            <a:r>
              <a:rPr lang="en-US" sz="1800" b="1" i="1"/>
              <a:t> </a:t>
            </a:r>
            <a:r>
              <a:rPr lang="en-US" sz="1800"/>
              <a:t>(</a:t>
            </a:r>
            <a:r>
              <a:rPr lang="en-US" sz="1800" err="1"/>
              <a:t>Índice</a:t>
            </a:r>
            <a:r>
              <a:rPr lang="en-US" sz="1800"/>
              <a:t> de </a:t>
            </a:r>
            <a:r>
              <a:rPr lang="en-US" sz="1800" err="1"/>
              <a:t>nutrição</a:t>
            </a:r>
            <a:r>
              <a:rPr lang="en-US" sz="1800"/>
              <a:t>: [0, 10]);</a:t>
            </a:r>
          </a:p>
          <a:p>
            <a:pPr lvl="2"/>
            <a:r>
              <a:rPr lang="en-US" sz="1800" b="1" i="1" err="1"/>
              <a:t>Previous_Injuries</a:t>
            </a:r>
            <a:r>
              <a:rPr lang="en-US" sz="1800" b="1" i="1"/>
              <a:t> </a:t>
            </a:r>
            <a:r>
              <a:rPr lang="en-US" sz="1800"/>
              <a:t>(</a:t>
            </a:r>
            <a:r>
              <a:rPr lang="en-US" sz="1800" err="1"/>
              <a:t>Número</a:t>
            </a:r>
            <a:r>
              <a:rPr lang="en-US" sz="1800"/>
              <a:t> de </a:t>
            </a:r>
            <a:r>
              <a:rPr lang="en-US" sz="1800" err="1"/>
              <a:t>lesões</a:t>
            </a:r>
            <a:r>
              <a:rPr lang="en-US" sz="1800"/>
              <a:t> que o </a:t>
            </a:r>
            <a:r>
              <a:rPr lang="en-US" sz="1800" err="1"/>
              <a:t>atleta</a:t>
            </a:r>
            <a:r>
              <a:rPr lang="en-US" sz="1800"/>
              <a:t> </a:t>
            </a:r>
            <a:r>
              <a:rPr lang="en-US" sz="1800" err="1"/>
              <a:t>teve</a:t>
            </a:r>
            <a:r>
              <a:rPr lang="en-US" sz="1800"/>
              <a:t> no passado);</a:t>
            </a:r>
            <a:endParaRPr lang="pt-PT" sz="1800"/>
          </a:p>
          <a:p>
            <a:pPr lvl="2"/>
            <a:endParaRPr lang="pt-PT"/>
          </a:p>
          <a:p>
            <a:pPr lvl="2"/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7167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737374D-9B5B-6680-AC7E-A4A9B48BC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32A5E8-B450-54D1-DB8A-47A7250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/>
          <a:lstStyle/>
          <a:p>
            <a:r>
              <a:rPr lang="pt-PT"/>
              <a:t>Geração dos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73E40BD3-105D-ABAB-248A-8B079AC2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64" y="2029216"/>
            <a:ext cx="7639835" cy="4514045"/>
          </a:xfrm>
        </p:spPr>
        <p:txBody>
          <a:bodyPr>
            <a:normAutofit/>
          </a:bodyPr>
          <a:lstStyle/>
          <a:p>
            <a:pPr algn="just"/>
            <a:r>
              <a:rPr lang="pt-PT" sz="1800"/>
              <a:t>Foi criado um script em </a:t>
            </a:r>
            <a:r>
              <a:rPr lang="pt-PT" sz="1800" i="1" err="1"/>
              <a:t>python</a:t>
            </a:r>
            <a:r>
              <a:rPr lang="pt-PT" sz="1800"/>
              <a:t> que gera valores aleatórios </a:t>
            </a:r>
            <a:r>
              <a:rPr lang="pt-PT"/>
              <a:t>para cada uma das características do atleta. </a:t>
            </a:r>
          </a:p>
          <a:p>
            <a:pPr algn="just"/>
            <a:r>
              <a:rPr lang="pt-PT"/>
              <a:t>Alguns dos intervalos de geração foram definidos consoante o género do atleta e o desporto praticado pelo mesmo, garantindo a coerência e consistência dos dados gerados.</a:t>
            </a:r>
          </a:p>
          <a:p>
            <a:pPr algn="just"/>
            <a:r>
              <a:rPr lang="pt-PT"/>
              <a:t>Dados foram exportados para um ficheiro CSV.</a:t>
            </a:r>
          </a:p>
          <a:p>
            <a:pPr lvl="2"/>
            <a:endParaRPr lang="pt-PT"/>
          </a:p>
        </p:txBody>
      </p:sp>
      <p:pic>
        <p:nvPicPr>
          <p:cNvPr id="1032" name="Picture 8" descr="Python (programming language) - Wikipedia">
            <a:extLst>
              <a:ext uri="{FF2B5EF4-FFF2-40B4-BE49-F238E27FC236}">
                <a16:creationId xmlns:a16="http://schemas.microsoft.com/office/drawing/2014/main" xmlns="" id="{21E207A7-D339-8791-A0A7-C7879501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1600" y="1051291"/>
            <a:ext cx="938550" cy="103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7707479-7165-6E08-1292-E971F363E3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33"/>
          <a:stretch/>
        </p:blipFill>
        <p:spPr>
          <a:xfrm>
            <a:off x="1027385" y="4485165"/>
            <a:ext cx="7374194" cy="1809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88149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141B3FA-8C08-D670-3232-C8339952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D680C5-2580-205D-99C2-08FA210F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/>
          <a:lstStyle/>
          <a:p>
            <a:r>
              <a:rPr lang="pt-PT"/>
              <a:t>Aplicação conjunta do trabalho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1FB952EE-BF58-A74B-C7BB-C63E75BFA3A2}"/>
              </a:ext>
            </a:extLst>
          </p:cNvPr>
          <p:cNvSpPr txBox="1">
            <a:spLocks/>
          </p:cNvSpPr>
          <p:nvPr/>
        </p:nvSpPr>
        <p:spPr>
          <a:xfrm>
            <a:off x="836212" y="1961188"/>
            <a:ext cx="7740000" cy="3975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PT"/>
              <a:t>Os conceitos lecionados na disciplina de MPEI foram aplicados ao nosso tema da seguinte forma:</a:t>
            </a:r>
          </a:p>
          <a:p>
            <a:pPr lvl="2"/>
            <a:r>
              <a:rPr lang="pt-PT" b="1" i="1" err="1"/>
              <a:t>Bloom</a:t>
            </a:r>
            <a:r>
              <a:rPr lang="pt-PT" b="1" i="1"/>
              <a:t> </a:t>
            </a:r>
            <a:r>
              <a:rPr lang="pt-PT" b="1" i="1" err="1"/>
              <a:t>Filter</a:t>
            </a:r>
            <a:r>
              <a:rPr lang="pt-PT" b="1" i="1"/>
              <a:t>: </a:t>
            </a:r>
            <a:r>
              <a:rPr lang="pt-PT" sz="1800"/>
              <a:t>Verificar se um atleta pertence ou não ao filtro de </a:t>
            </a:r>
            <a:r>
              <a:rPr lang="pt-PT" sz="1800" i="1" err="1"/>
              <a:t>bloom</a:t>
            </a:r>
            <a:r>
              <a:rPr lang="pt-PT" sz="1800"/>
              <a:t>. O filtro será previamente inicializado e contém atletas cujo risco de contração de lesões é elevado.</a:t>
            </a:r>
          </a:p>
          <a:p>
            <a:pPr lvl="2"/>
            <a:r>
              <a:rPr lang="pt-PT" b="1"/>
              <a:t>Classificador</a:t>
            </a:r>
            <a:r>
              <a:rPr lang="pt-PT" b="1" i="1"/>
              <a:t> </a:t>
            </a:r>
            <a:r>
              <a:rPr lang="pt-PT" b="1" i="1" err="1"/>
              <a:t>Naive</a:t>
            </a:r>
            <a:r>
              <a:rPr lang="pt-PT" b="1" i="1"/>
              <a:t> </a:t>
            </a:r>
            <a:r>
              <a:rPr lang="pt-PT" b="1" i="1" err="1"/>
              <a:t>Bayes</a:t>
            </a:r>
            <a:r>
              <a:rPr lang="pt-PT" sz="1800"/>
              <a:t>: Caso a pesquisa no filtro de </a:t>
            </a:r>
            <a:r>
              <a:rPr lang="pt-PT" sz="1800" i="1" err="1"/>
              <a:t>bloom</a:t>
            </a:r>
            <a:r>
              <a:rPr lang="pt-PT" sz="1800"/>
              <a:t> não seja bem sucedida, usar o classificador para prever o risco de lesão do atleta em questão. Nos casos em que o atleta foi classificado como propenso à contração de lesões, adicionar ao </a:t>
            </a:r>
            <a:r>
              <a:rPr lang="pt-PT" sz="1800" i="1" err="1"/>
              <a:t>bloom</a:t>
            </a:r>
            <a:r>
              <a:rPr lang="pt-PT" sz="1800"/>
              <a:t> </a:t>
            </a:r>
            <a:r>
              <a:rPr lang="pt-PT" sz="1800" i="1" err="1"/>
              <a:t>filter</a:t>
            </a:r>
            <a:r>
              <a:rPr lang="pt-PT" sz="1800"/>
              <a:t>.</a:t>
            </a:r>
          </a:p>
          <a:p>
            <a:pPr lvl="2"/>
            <a:r>
              <a:rPr lang="pt-PT" b="1" i="1" err="1"/>
              <a:t>MinHash</a:t>
            </a:r>
            <a:r>
              <a:rPr lang="pt-PT" b="1" i="1"/>
              <a:t>: </a:t>
            </a:r>
            <a:r>
              <a:rPr lang="pt-PT" sz="1800"/>
              <a:t>Comparar o perfil de diferentes atletas e devolver uma lista de atletas semelhantes ao atleta inserido pelo utilizador. </a:t>
            </a:r>
          </a:p>
        </p:txBody>
      </p:sp>
    </p:spTree>
    <p:extLst>
      <p:ext uri="{BB962C8B-B14F-4D97-AF65-F5344CB8AC3E}">
        <p14:creationId xmlns:p14="http://schemas.microsoft.com/office/powerpoint/2010/main" xmlns="" val="207010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E8F7F84-2FEC-B918-413A-91EF154C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captura de ecrã, Gráficos, diagrama&#10;&#10;Descrição gerada automaticamente">
            <a:extLst>
              <a:ext uri="{FF2B5EF4-FFF2-40B4-BE49-F238E27FC236}">
                <a16:creationId xmlns:a16="http://schemas.microsoft.com/office/drawing/2014/main" xmlns="" id="{68BFF1FF-ABB5-377C-E737-7B81DC035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3" r="31037"/>
          <a:stretch/>
        </p:blipFill>
        <p:spPr>
          <a:xfrm>
            <a:off x="481" y="10"/>
            <a:ext cx="457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81B982-A8BE-7B9E-4EBE-45974D90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067" y="976129"/>
            <a:ext cx="3365473" cy="1174991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pt-PT" sz="210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IMplementação</a:t>
            </a:r>
            <a:endParaRPr lang="pt-PT" sz="2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03A02AD7-E645-D23E-60D9-5B4E404F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955" y="976129"/>
            <a:ext cx="3603699" cy="491981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PT"/>
              <a:t>A partir deste momento iremos abordar como foi pensado o código </a:t>
            </a:r>
            <a:r>
              <a:rPr lang="pt-PT" i="1" err="1"/>
              <a:t>MatLab</a:t>
            </a:r>
            <a:r>
              <a:rPr lang="pt-PT"/>
              <a:t> que implementa cada um dos conceitos abordados anteriormente. </a:t>
            </a:r>
          </a:p>
        </p:txBody>
      </p:sp>
    </p:spTree>
    <p:extLst>
      <p:ext uri="{BB962C8B-B14F-4D97-AF65-F5344CB8AC3E}">
        <p14:creationId xmlns:p14="http://schemas.microsoft.com/office/powerpoint/2010/main" xmlns="" val="421834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DC06451-2CE7-64C3-803D-698332BA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3DC67-C18C-8FAF-CD52-E70BD403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>
            <a:normAutofit/>
          </a:bodyPr>
          <a:lstStyle/>
          <a:p>
            <a:r>
              <a:rPr lang="en-US" err="1"/>
              <a:t>Implementação</a:t>
            </a:r>
            <a:r>
              <a:rPr lang="en-US"/>
              <a:t/>
            </a:r>
            <a:br>
              <a:rPr lang="en-US"/>
            </a:br>
            <a:r>
              <a:rPr lang="en-US"/>
              <a:t>(Naive Bayes)</a:t>
            </a:r>
            <a:endParaRPr lang="pt-PT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FB641C10-7696-E4A4-A2D3-C1EFCAD7D106}"/>
              </a:ext>
            </a:extLst>
          </p:cNvPr>
          <p:cNvSpPr txBox="1">
            <a:spLocks/>
          </p:cNvSpPr>
          <p:nvPr/>
        </p:nvSpPr>
        <p:spPr>
          <a:xfrm>
            <a:off x="893721" y="1961188"/>
            <a:ext cx="7740000" cy="4589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Utilizamos o Naïve </a:t>
            </a:r>
            <a:r>
              <a:rPr lang="pt-PT" err="1"/>
              <a:t>Bayes</a:t>
            </a:r>
            <a:r>
              <a:rPr lang="pt-PT"/>
              <a:t> para classificar o risco de lesão dos atletas como "</a:t>
            </a:r>
            <a:r>
              <a:rPr lang="pt-PT" err="1"/>
              <a:t>H</a:t>
            </a:r>
            <a:r>
              <a:rPr lang="pt-PT" i="1" err="1"/>
              <a:t>igh</a:t>
            </a:r>
            <a:r>
              <a:rPr lang="pt-PT"/>
              <a:t>" ou </a:t>
            </a:r>
            <a:r>
              <a:rPr lang="pt-PT" i="1"/>
              <a:t>"Low</a:t>
            </a:r>
            <a:r>
              <a:rPr lang="pt-PT"/>
              <a:t>“.</a:t>
            </a:r>
          </a:p>
          <a:p>
            <a:r>
              <a:rPr lang="pt-PT"/>
              <a:t>Para características contínuas e numéricas como o peso e a idade, foi calculada a média e o desvio padrão de cada conjunto e calculado a probabilidade com base na fórmula: </a:t>
            </a:r>
          </a:p>
          <a:p>
            <a:endParaRPr lang="pt-PT"/>
          </a:p>
          <a:p>
            <a:endParaRPr lang="pt-PT"/>
          </a:p>
          <a:p>
            <a:r>
              <a:rPr lang="pt-PT"/>
              <a:t>Para características categóricas, como género e intensidade de treino foi utilizada uma abordagem </a:t>
            </a:r>
            <a:r>
              <a:rPr lang="pt-PT" err="1"/>
              <a:t>frequencista</a:t>
            </a:r>
            <a:r>
              <a:rPr lang="pt-PT"/>
              <a:t> para obtenção das probabilidades.</a:t>
            </a:r>
          </a:p>
          <a:p>
            <a:r>
              <a:rPr lang="pt-PT"/>
              <a:t>O modelo calcula a probabilidade de cada classe com base nas características do atleta e atribui a classe com maior probabilidade.</a:t>
            </a:r>
          </a:p>
          <a:p>
            <a:endParaRPr lang="pt-PT"/>
          </a:p>
          <a:p>
            <a:endParaRPr lang="pt-PT"/>
          </a:p>
          <a:p>
            <a:endParaRPr lang="pt-PT"/>
          </a:p>
          <a:p>
            <a:pPr marL="0" indent="0">
              <a:buNone/>
            </a:pPr>
            <a:endParaRPr lang="pt-P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EFDE9BC-1579-B1D3-FDA4-793DAEB8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4622" y="3429000"/>
            <a:ext cx="3714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028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B609049-B7D8-0D14-5610-AFA92CFC5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FE69CA-D6BD-E806-5642-8EAB260A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>
            <a:normAutofit/>
          </a:bodyPr>
          <a:lstStyle/>
          <a:p>
            <a:r>
              <a:rPr lang="pt-PT"/>
              <a:t>Implementação</a:t>
            </a:r>
            <a:br>
              <a:rPr lang="pt-PT"/>
            </a:br>
            <a:r>
              <a:rPr lang="pt-PT"/>
              <a:t>(</a:t>
            </a:r>
            <a:r>
              <a:rPr lang="pt-PT" err="1"/>
              <a:t>Bloom</a:t>
            </a:r>
            <a:r>
              <a:rPr lang="pt-PT"/>
              <a:t> </a:t>
            </a:r>
            <a:r>
              <a:rPr lang="pt-PT" err="1"/>
              <a:t>Filter</a:t>
            </a:r>
            <a:r>
              <a:rPr lang="pt-PT"/>
              <a:t>)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BDF0ECEE-8734-08B6-DACA-AEA552EADA63}"/>
              </a:ext>
            </a:extLst>
          </p:cNvPr>
          <p:cNvSpPr txBox="1">
            <a:spLocks/>
          </p:cNvSpPr>
          <p:nvPr/>
        </p:nvSpPr>
        <p:spPr>
          <a:xfrm>
            <a:off x="836212" y="1961189"/>
            <a:ext cx="7740000" cy="1660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/>
              <a:t>Implementação muito semelhante à feita em aula: divisão do módulo em 3 funções cada uma com o seu objetivo (</a:t>
            </a:r>
            <a:r>
              <a:rPr lang="pt-PT" b="1" i="1" err="1"/>
              <a:t>initialize_BF</a:t>
            </a:r>
            <a:r>
              <a:rPr lang="pt-PT" b="1" i="1"/>
              <a:t>()</a:t>
            </a:r>
            <a:r>
              <a:rPr lang="pt-PT"/>
              <a:t>, </a:t>
            </a:r>
            <a:r>
              <a:rPr lang="pt-PT" b="1" i="1" err="1"/>
              <a:t>in_BF</a:t>
            </a:r>
            <a:r>
              <a:rPr lang="pt-PT" b="1" i="1"/>
              <a:t>()</a:t>
            </a:r>
            <a:r>
              <a:rPr lang="pt-PT"/>
              <a:t> e </a:t>
            </a:r>
            <a:r>
              <a:rPr lang="pt-PT" b="1" i="1" err="1"/>
              <a:t>add_to_BF</a:t>
            </a:r>
            <a:r>
              <a:rPr lang="pt-PT" b="1" i="1"/>
              <a:t>()</a:t>
            </a:r>
            <a:r>
              <a:rPr lang="pt-PT"/>
              <a:t>). </a:t>
            </a:r>
          </a:p>
          <a:p>
            <a:pPr algn="just"/>
            <a:r>
              <a:rPr lang="pt-PT"/>
              <a:t>Foi criada uma função de </a:t>
            </a:r>
            <a:r>
              <a:rPr lang="pt-PT" i="1" err="1"/>
              <a:t>hash</a:t>
            </a:r>
            <a:r>
              <a:rPr lang="pt-PT"/>
              <a:t> do seguinte modo: </a:t>
            </a:r>
          </a:p>
          <a:p>
            <a:pPr marL="0" indent="0" algn="just">
              <a:buNone/>
            </a:pPr>
            <a:r>
              <a:rPr lang="pt-PT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0A7BAFA-A2DB-59A0-4DF4-0604BD35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87"/>
          <a:stretch/>
        </p:blipFill>
        <p:spPr>
          <a:xfrm>
            <a:off x="1881509" y="3550023"/>
            <a:ext cx="5380976" cy="2955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56447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DC06451-2CE7-64C3-803D-698332BA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3DC67-C18C-8FAF-CD52-E70BD403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/>
              <a:t>Implementação</a:t>
            </a:r>
            <a:br>
              <a:rPr lang="en-US"/>
            </a:br>
            <a:r>
              <a:rPr lang="en-US"/>
              <a:t>(MinHash)</a:t>
            </a:r>
          </a:p>
        </p:txBody>
      </p:sp>
      <p:graphicFrame>
        <p:nvGraphicFramePr>
          <p:cNvPr id="16" name="Marcador de Posição de Conteúdo 2">
            <a:extLst>
              <a:ext uri="{FF2B5EF4-FFF2-40B4-BE49-F238E27FC236}">
                <a16:creationId xmlns:a16="http://schemas.microsoft.com/office/drawing/2014/main" xmlns="" id="{52CC481C-5CD1-6E35-057A-6DE1E3BAB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449888171"/>
              </p:ext>
            </p:extLst>
          </p:nvPr>
        </p:nvGraphicFramePr>
        <p:xfrm>
          <a:off x="550410" y="2740478"/>
          <a:ext cx="8043181" cy="337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5318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5949987-F762-4804-0994-94D8C3565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2EB156B0-B260-7C22-2E14-200D9F7E3CDB}"/>
              </a:ext>
            </a:extLst>
          </p:cNvPr>
          <p:cNvSpPr/>
          <p:nvPr/>
        </p:nvSpPr>
        <p:spPr>
          <a:xfrm>
            <a:off x="0" y="0"/>
            <a:ext cx="483747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AC854E-4B6F-9260-AE73-29333170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504" y="978776"/>
            <a:ext cx="3364992" cy="1174991"/>
          </a:xfrm>
        </p:spPr>
        <p:txBody>
          <a:bodyPr>
            <a:normAutofit/>
          </a:bodyPr>
          <a:lstStyle/>
          <a:p>
            <a:r>
              <a:rPr lang="pt-PT" sz="2100"/>
              <a:t>TESTES utilizados</a:t>
            </a:r>
          </a:p>
        </p:txBody>
      </p:sp>
      <p:pic>
        <p:nvPicPr>
          <p:cNvPr id="6" name="Imagem 5" descr="Uma imagem com texto, captura de ecrã, logótipo, Gráficos&#10;&#10;Descrição gerada automaticamente">
            <a:extLst>
              <a:ext uri="{FF2B5EF4-FFF2-40B4-BE49-F238E27FC236}">
                <a16:creationId xmlns:a16="http://schemas.microsoft.com/office/drawing/2014/main" xmlns="" id="{CDB9908F-F5A2-D8BD-DEF0-0D96FB0E91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7F8"/>
              </a:clrFrom>
              <a:clrTo>
                <a:srgbClr val="F9F7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75" r="19864" b="22867"/>
          <a:stretch/>
        </p:blipFill>
        <p:spPr>
          <a:xfrm>
            <a:off x="175919" y="702827"/>
            <a:ext cx="4212993" cy="4881896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ADD7F8C9-D226-B7F8-3C9B-370DC58A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504" y="2640692"/>
            <a:ext cx="3364992" cy="1675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/>
              <a:t>A partir deste momento apresentaremos os testes que utilizamos para testar cada um dos módulos bem como os seus resultados.</a:t>
            </a:r>
          </a:p>
        </p:txBody>
      </p:sp>
    </p:spTree>
    <p:extLst>
      <p:ext uri="{BB962C8B-B14F-4D97-AF65-F5344CB8AC3E}">
        <p14:creationId xmlns:p14="http://schemas.microsoft.com/office/powerpoint/2010/main" xmlns="" val="4194795094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4</TotalTime>
  <Words>710</Words>
  <Application>Microsoft Office PowerPoint</Application>
  <PresentationFormat>Apresentação no Ecrã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5" baseType="lpstr">
      <vt:lpstr>Pacote</vt:lpstr>
      <vt:lpstr>Apresentação projeto MPEI (Gestão de lesões em atletas)</vt:lpstr>
      <vt:lpstr>Tema escolhido</vt:lpstr>
      <vt:lpstr>Geração dos dados</vt:lpstr>
      <vt:lpstr>Aplicação conjunta do trabalho</vt:lpstr>
      <vt:lpstr>IMplementação</vt:lpstr>
      <vt:lpstr>Implementação (Naive Bayes)</vt:lpstr>
      <vt:lpstr>Implementação (Bloom Filter)</vt:lpstr>
      <vt:lpstr>Implementação (MinHash)</vt:lpstr>
      <vt:lpstr>TESTES utilizados</vt:lpstr>
      <vt:lpstr>Testes (Naive Bayes)</vt:lpstr>
      <vt:lpstr>Testes (Bloom Filter)</vt:lpstr>
      <vt:lpstr>Testes (MinHash)</vt:lpstr>
      <vt:lpstr>Demonstração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projeto MPEI (Gestão de lesões em atletas)</dc:title>
  <dc:creator>Tomás Hilário</dc:creator>
  <cp:lastModifiedBy>Diogo Duarte</cp:lastModifiedBy>
  <cp:revision>2</cp:revision>
  <dcterms:created xsi:type="dcterms:W3CDTF">2024-12-03T14:22:27Z</dcterms:created>
  <dcterms:modified xsi:type="dcterms:W3CDTF">2024-12-17T15:02:13Z</dcterms:modified>
</cp:coreProperties>
</file>